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6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5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  <p:sldMasterId id="2147483804" r:id="rId13"/>
    <p:sldMasterId id="2147483817" r:id="rId14"/>
    <p:sldMasterId id="2147483829" r:id="rId15"/>
  </p:sldMasterIdLst>
  <p:notesMasterIdLst>
    <p:notesMasterId r:id="rId53"/>
  </p:notesMasterIdLst>
  <p:handoutMasterIdLst>
    <p:handoutMasterId r:id="rId54"/>
  </p:handoutMasterIdLst>
  <p:sldIdLst>
    <p:sldId id="256" r:id="rId16"/>
    <p:sldId id="258" r:id="rId17"/>
    <p:sldId id="442" r:id="rId18"/>
    <p:sldId id="513" r:id="rId19"/>
    <p:sldId id="514" r:id="rId20"/>
    <p:sldId id="483" r:id="rId21"/>
    <p:sldId id="515" r:id="rId22"/>
    <p:sldId id="516" r:id="rId23"/>
    <p:sldId id="517" r:id="rId24"/>
    <p:sldId id="518" r:id="rId25"/>
    <p:sldId id="519" r:id="rId26"/>
    <p:sldId id="520" r:id="rId27"/>
    <p:sldId id="521" r:id="rId28"/>
    <p:sldId id="522" r:id="rId29"/>
    <p:sldId id="523" r:id="rId30"/>
    <p:sldId id="524" r:id="rId31"/>
    <p:sldId id="525" r:id="rId32"/>
    <p:sldId id="526" r:id="rId33"/>
    <p:sldId id="527" r:id="rId34"/>
    <p:sldId id="528" r:id="rId35"/>
    <p:sldId id="529" r:id="rId36"/>
    <p:sldId id="530" r:id="rId37"/>
    <p:sldId id="476" r:id="rId38"/>
    <p:sldId id="531" r:id="rId39"/>
    <p:sldId id="532" r:id="rId40"/>
    <p:sldId id="533" r:id="rId41"/>
    <p:sldId id="534" r:id="rId42"/>
    <p:sldId id="535" r:id="rId43"/>
    <p:sldId id="536" r:id="rId44"/>
    <p:sldId id="537" r:id="rId45"/>
    <p:sldId id="538" r:id="rId46"/>
    <p:sldId id="539" r:id="rId47"/>
    <p:sldId id="540" r:id="rId48"/>
    <p:sldId id="541" r:id="rId49"/>
    <p:sldId id="451" r:id="rId50"/>
    <p:sldId id="389" r:id="rId51"/>
    <p:sldId id="390" r:id="rId52"/>
  </p:sldIdLst>
  <p:sldSz cx="9144000" cy="6858000" type="screen4x3"/>
  <p:notesSz cx="6858000" cy="9144000"/>
  <p:defaultTextStyle>
    <a:defPPr>
      <a:defRPr lang="en-US"/>
    </a:defPPr>
    <a:lvl1pPr algn="l" rtl="0" eaLnBrk="0" fontAlgn="b" hangingPunct="0">
      <a:spcBef>
        <a:spcPct val="20000"/>
      </a:spcBef>
      <a:spcAft>
        <a:spcPct val="0"/>
      </a:spcAft>
      <a:buClr>
        <a:srgbClr val="0000CC"/>
      </a:buClr>
      <a:buFont typeface="Wingdings" pitchFamily="2" charset="2"/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1pPr>
    <a:lvl2pPr marL="457200" algn="l" rtl="0" eaLnBrk="0" fontAlgn="b" hangingPunct="0">
      <a:spcBef>
        <a:spcPct val="20000"/>
      </a:spcBef>
      <a:spcAft>
        <a:spcPct val="0"/>
      </a:spcAft>
      <a:buClr>
        <a:srgbClr val="0000CC"/>
      </a:buClr>
      <a:buFont typeface="Wingdings" pitchFamily="2" charset="2"/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2pPr>
    <a:lvl3pPr marL="914400" algn="l" rtl="0" eaLnBrk="0" fontAlgn="b" hangingPunct="0">
      <a:spcBef>
        <a:spcPct val="20000"/>
      </a:spcBef>
      <a:spcAft>
        <a:spcPct val="0"/>
      </a:spcAft>
      <a:buClr>
        <a:srgbClr val="0000CC"/>
      </a:buClr>
      <a:buFont typeface="Wingdings" pitchFamily="2" charset="2"/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3pPr>
    <a:lvl4pPr marL="1371600" algn="l" rtl="0" eaLnBrk="0" fontAlgn="b" hangingPunct="0">
      <a:spcBef>
        <a:spcPct val="20000"/>
      </a:spcBef>
      <a:spcAft>
        <a:spcPct val="0"/>
      </a:spcAft>
      <a:buClr>
        <a:srgbClr val="0000CC"/>
      </a:buClr>
      <a:buFont typeface="Wingdings" pitchFamily="2" charset="2"/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4pPr>
    <a:lvl5pPr marL="1828800" algn="l" rtl="0" eaLnBrk="0" fontAlgn="b" hangingPunct="0">
      <a:spcBef>
        <a:spcPct val="20000"/>
      </a:spcBef>
      <a:spcAft>
        <a:spcPct val="0"/>
      </a:spcAft>
      <a:buClr>
        <a:srgbClr val="0000CC"/>
      </a:buClr>
      <a:buFont typeface="Wingdings" pitchFamily="2" charset="2"/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FFD869"/>
    <a:srgbClr val="CCECFF"/>
    <a:srgbClr val="FFFF00"/>
    <a:srgbClr val="969696"/>
    <a:srgbClr val="F8F8F8"/>
    <a:srgbClr val="6699FF"/>
    <a:srgbClr val="FF00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367" autoAdjust="0"/>
    <p:restoredTop sz="84278" autoAdjust="0"/>
  </p:normalViewPr>
  <p:slideViewPr>
    <p:cSldViewPr>
      <p:cViewPr>
        <p:scale>
          <a:sx n="47" d="100"/>
          <a:sy n="47" d="100"/>
        </p:scale>
        <p:origin x="-1092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50" Type="http://schemas.openxmlformats.org/officeDocument/2006/relationships/slide" Target="slides/slide35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slide" Target="slides/slide26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fld id="{10BAAA56-884F-4E3C-82C5-738E3B4BEC0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fld id="{051DF536-22F8-4561-BCA1-AFAAD654908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358D8-F4C8-40CE-BBD6-CCC3D212575E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800" dirty="0" smtClean="0"/>
              <a:t>向量中断处理程序的入口地址由硬件决定，而非向量的中断处理程序入口地址是多个中断共用的，由软件判断。</a:t>
            </a:r>
            <a:endParaRPr lang="zh-CN" altLang="en-US" sz="8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39497-3CA6-4155-9F0F-313D4FFBE376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221FD3-90DE-4021-B0AD-37F0F7F148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D657C9-4025-41B4-865E-67C8714E2E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449388-5BD6-4999-9486-A8E6372D1F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4A13FB-8ED5-4542-ADD8-22B65D1E6515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E6C770-8BD9-42D7-9583-899A1D5DC571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1B452-9DB4-4BE7-ABDE-22C6482A840E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B2D94F-A005-4FE2-978D-6D5B6442B5DB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D6F25-A58D-4677-964D-F6F213F06FD5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6C971C-D7B9-488F-99EA-7040D0D9FB1C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96334D-77AC-4BA3-BFE0-115811A68075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4CC7-77E6-48D7-8FE7-864CCBD34F7E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C76BE8-372E-4789-90CC-17C8BEFD7BE3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3EC7FB-8B56-4DDB-85D1-690FD6C384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B219CF-F497-4A81-A997-24B958745A34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56F40-BCFD-409A-98E2-10F359A943CC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D6F1B70-D340-43B4-96DC-1C1E70A438CC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EB3C86-AAC2-4BFD-821E-098A80AFF8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0A21D8-5558-4D60-9E5A-AD3B7D8723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E8B10A-1F16-4B64-BDDC-B3D7B20F5C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0AD3E1-0D54-4EE3-85ED-D01CA554BB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710C59-4FA0-4495-A4DF-7888C6A9F7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07338-15DD-4AE3-A79B-B8BF6A3145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504BD0-FF10-4F43-AC76-633E552C34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549BF5-EF77-4575-8865-C7B9881009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641BCE-421F-4D08-8BB0-791D5F556A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FE022-016A-4B2E-95DE-1C9A3EF13C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2605DA-F8AE-46E5-B257-287AD9BCAF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567B23-EE5A-402B-ACB8-757FF0BB40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4A13FB-8ED5-4542-ADD8-22B65D1E6515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E6C770-8BD9-42D7-9583-899A1D5DC571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1B452-9DB4-4BE7-ABDE-22C6482A840E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B2D94F-A005-4FE2-978D-6D5B6442B5DB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D6F25-A58D-4677-964D-F6F213F06FD5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6C971C-D7B9-488F-99EA-7040D0D9FB1C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7AA4BC-8E52-43B9-AB3F-B650489F42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96334D-77AC-4BA3-BFE0-115811A68075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4CC7-77E6-48D7-8FE7-864CCBD34F7E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C76BE8-372E-4789-90CC-17C8BEFD7BE3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B219CF-F497-4A81-A997-24B958745A34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56F40-BCFD-409A-98E2-10F359A943CC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D6F1B70-D340-43B4-96DC-1C1E70A438CC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616BCD-007E-404B-AE80-B275246C512F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DF664-4D42-4690-BE78-B76E7476448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E4782-96E5-4BF3-A108-ACB11991C81A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F7DBB-9BC9-4C8E-81F5-45CE449237C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4D22AD-02DA-4B49-AEB4-AB8B5A9F492F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5C333-1366-4828-8996-463A21FBD79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21B034-BA40-4E09-93C2-334F9DE22BA6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8983D-D2FF-422C-90A7-399EF9AB71C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1836B0-4398-4961-AA0E-63C23B526D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CF971-A9FE-4332-91F9-5E29B98736F7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C99FA8-2AFD-49DF-A26B-0C8911596B8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C9011E-AB8A-44DA-B250-B3F38CC7141A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55C02-0CDE-4F87-9077-DAA2B29FCBF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36DC9C-DAFF-443E-AE25-78AC62928AFB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16B4B-F7D3-413C-B35A-CE04B11E8DA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3FBDCE-49CC-4E80-BDE9-18512EB24A08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8A08C-04FE-484E-8A51-966F786F968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D8053-7DA5-45F3-91AC-6D2FB4DB93BD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0E6114-A36F-4749-9A52-5B5489BC91F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B03D20-7078-4A0A-8351-7761FCD1CDBF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9886A-E62C-4451-8D14-8B7B29197FE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F564AF-C71F-47CC-9AE0-D28FF3733C5D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D1422-3620-4F5A-BB88-89A779567D4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4A13FB-8ED5-4542-ADD8-22B65D1E6515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E6C770-8BD9-42D7-9583-899A1D5DC571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1B452-9DB4-4BE7-ABDE-22C6482A840E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43E2F4-CE85-47D0-BE9E-EAC1E9CC7E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B2D94F-A005-4FE2-978D-6D5B6442B5DB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D6F25-A58D-4677-964D-F6F213F06FD5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6C971C-D7B9-488F-99EA-7040D0D9FB1C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96334D-77AC-4BA3-BFE0-115811A68075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4CC7-77E6-48D7-8FE7-864CCBD34F7E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C76BE8-372E-4789-90CC-17C8BEFD7BE3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B219CF-F497-4A81-A997-24B958745A34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4863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56F40-BCFD-409A-98E2-10F359A943CC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D6F1B70-D340-43B4-96DC-1C1E70A438CC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6FF734-309B-4974-A47B-68974B66E5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D65682-342D-425A-8C67-3C2C134F99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BBEFB3-848C-473B-99BF-9B2E290A52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3E717B-BE12-4E47-8C27-AC2DB53737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14E6D7-C2B2-4806-90EC-942546DDB0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9F802C-2EBF-4DDA-A790-CE906A7AE5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F928CA-6BC6-4EDE-B5D0-6CBDFAF9F6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C5A812-B567-46B1-8EE6-95B28A82AC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0C8CAF-53CB-4449-BA44-9097A15586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DB48FA-E1B1-478F-9A22-1D69237D83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3869AB-2CDD-4F08-A3FB-2087AF0915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D9AFE0-3D0E-4078-A238-98B2C3F5A7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2308BC-AC78-4C7A-8406-4EC5526BBF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9335B5-7C70-403E-99D4-FB1EB22A21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9826B0-CD77-4A83-8E55-03019010F5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5D1DA7-CCAF-466F-A75C-31A7C69C07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CF9251-897A-4ED1-8AD3-0585A0A13F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9A80E2-CBC4-4638-8FA7-23538E42D1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EF9E24-BB7C-496A-A8B6-51F954693E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B3D52C-7BE2-47E4-8BE3-018D990D52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C00F2B-054B-48DF-B3EC-77F7ADFA0A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F87E34-30ED-4AEE-B5A3-10864EADEB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3981FA-90B8-4D97-B066-186E4D08E1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14713A-D1F6-45E9-89E3-5975F67C6C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0C227B-4B45-41F7-BE0A-C85218061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A13D83-066C-489D-B820-161F185A10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94E635-F335-4622-B588-7FA6E79BB1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4C8C82-E431-412F-844B-D3D801576A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9917EC-04FA-4D7B-A78E-1B611F7384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57517B-06BC-4068-BC1F-085506FB7E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11A17E-D606-4F4C-9772-2B8E170E9A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9E9103-6AFA-45D5-AD00-C9CCB6F64B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B09B08-31ED-45BA-83EE-56BDB7CF69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DDAB57-9255-4A75-BDC2-7532108F6C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A9A19A-80C9-440A-A0B3-FC05409067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7C6F53-F918-487A-A3D8-101D8BBE51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0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theme" Target="../theme/theme1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12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theme" Target="../theme/theme1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36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5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5.xml"/><Relationship Id="rId16" Type="http://schemas.openxmlformats.org/officeDocument/2006/relationships/image" Target="../media/image2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43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image" Target="../media/image1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5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159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158.xml"/><Relationship Id="rId16" Type="http://schemas.openxmlformats.org/officeDocument/2006/relationships/image" Target="../media/image12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16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1.jpeg"/><Relationship Id="rId22" Type="http://schemas.openxmlformats.org/officeDocument/2006/relationships/image" Target="../media/image10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9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000" b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IOTek Information Tchnology</a:t>
            </a:r>
            <a:endParaRPr lang="en-US" altLang="zh-CN" sz="1000" b="1">
              <a:solidFill>
                <a:schemeClr val="bg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516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FontTx/>
              <a:buNone/>
              <a:defRPr sz="90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152020E1-C0D5-42D7-9FB1-3E854C42BF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0790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507909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290" name="Picture 6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24292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429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429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090" name="Picture 6" descr="IOtek 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sp>
        <p:nvSpPr>
          <p:cNvPr id="60109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0109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601094" name="Picture 6" descr="pic01c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</p:spPr>
      </p:pic>
      <p:sp>
        <p:nvSpPr>
          <p:cNvPr id="60109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FontTx/>
              <a:buNone/>
              <a:defRPr sz="1400">
                <a:ea typeface="宋体" pitchFamily="2" charset="-122"/>
              </a:defRPr>
            </a:lvl1pPr>
          </a:lstStyle>
          <a:p>
            <a:fld id="{20999A32-52EA-4945-BE91-1565EF4C3771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6010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sz="14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80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9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000" b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IOTek Information Tchnology</a:t>
            </a:r>
            <a:endParaRPr lang="en-US" altLang="zh-CN" sz="1000" b="1">
              <a:solidFill>
                <a:schemeClr val="bg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516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FontTx/>
              <a:buNone/>
              <a:defRPr sz="90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E22F1392-BA55-4E3E-A4D7-0F29B5FACB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0314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603141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603143" name="Picture 7" descr="pic01c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100" name="Picture 12" descr="WW copy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289425" y="3209925"/>
            <a:ext cx="4854575" cy="3648075"/>
          </a:xfrm>
          <a:prstGeom prst="rect">
            <a:avLst/>
          </a:prstGeom>
          <a:noFill/>
        </p:spPr>
      </p:pic>
      <p:pic>
        <p:nvPicPr>
          <p:cNvPr id="601090" name="Picture 6" descr="IOtek 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defRPr/>
            </a:pPr>
            <a:endParaRPr lang="zh-CN" altLang="en-US" b="0">
              <a:latin typeface="Arial" pitchFamily="34" charset="0"/>
              <a:ea typeface="+mn-ea"/>
            </a:endParaRPr>
          </a:p>
        </p:txBody>
      </p:sp>
      <p:sp>
        <p:nvSpPr>
          <p:cNvPr id="60109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0109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0109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fld id="{FD6868A8-AA9A-45AD-B483-41C49997A688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6010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fld id="{152020E1-C0D5-42D7-9FB1-3E854C42BF0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9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latin typeface="Times New Roman" pitchFamily="18" charset="0"/>
              </a:defRPr>
            </a:lvl1pPr>
          </a:lstStyle>
          <a:p>
            <a:fld id="{F2D4D653-36A9-447B-BA2F-4D73B4408B6A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619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latin typeface="Times New Roman" pitchFamily="18" charset="0"/>
              </a:defRPr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19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latin typeface="Times New Roman" pitchFamily="18" charset="0"/>
              </a:defRPr>
            </a:lvl1pPr>
          </a:lstStyle>
          <a:p>
            <a:fld id="{EF26119B-2ABE-4DCD-80DF-EF7F5892EA4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19527" name="AutoShape 7"/>
          <p:cNvSpPr>
            <a:spLocks noChangeArrowheads="1"/>
          </p:cNvSpPr>
          <p:nvPr/>
        </p:nvSpPr>
        <p:spPr bwMode="auto">
          <a:xfrm>
            <a:off x="722313" y="1781175"/>
            <a:ext cx="7810500" cy="4311650"/>
          </a:xfrm>
          <a:prstGeom prst="roundRect">
            <a:avLst>
              <a:gd name="adj" fmla="val 370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static void Main(string[</a:t>
            </a:r>
            <a:r>
              <a:rPr lang="en-US" altLang="zh-CN">
                <a:latin typeface="Arial" pitchFamily="34" charset="0"/>
              </a:rPr>
              <a:t> </a:t>
            </a:r>
            <a:r>
              <a:rPr lang="en-US" altLang="en-US" noProof="1">
                <a:latin typeface="Arial" pitchFamily="34" charset="0"/>
              </a:rPr>
              <a:t>] args)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{        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Console.WriteLine("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请输入一个字符串</a:t>
            </a:r>
            <a:r>
              <a:rPr lang="zh-CN" altLang="en-US" noProof="1">
                <a:latin typeface="Arial" pitchFamily="34" charset="0"/>
              </a:rPr>
              <a:t>：");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输入提示</a:t>
            </a:r>
            <a:endParaRPr lang="zh-CN" altLang="en-US">
              <a:latin typeface="Arial" pitchFamily="34" charset="0"/>
              <a:ea typeface="黑体" pitchFamily="49" charset="-122"/>
            </a:endParaRPr>
          </a:p>
          <a:p>
            <a:pPr algn="l">
              <a:spcBef>
                <a:spcPct val="0"/>
              </a:spcBef>
            </a:pPr>
            <a:endParaRPr lang="zh-CN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zh-CN" altLang="en-US" noProof="1">
                <a:latin typeface="Arial" pitchFamily="34" charset="0"/>
              </a:rPr>
              <a:t>       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从控制台读入字符串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string </a:t>
            </a:r>
            <a:r>
              <a:rPr lang="en-US" altLang="zh-CN">
                <a:latin typeface="Arial" pitchFamily="34" charset="0"/>
              </a:rPr>
              <a:t>line</a:t>
            </a:r>
            <a:r>
              <a:rPr lang="en-US" altLang="en-US" noProof="1">
                <a:latin typeface="Arial" pitchFamily="34" charset="0"/>
              </a:rPr>
              <a:t> = Console.ReadLine();</a:t>
            </a:r>
          </a:p>
          <a:p>
            <a:pPr algn="l">
              <a:spcBef>
                <a:spcPct val="0"/>
              </a:spcBef>
            </a:pPr>
            <a:endParaRPr lang="en-US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循环输出字符串中的字符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foreach (char c in </a:t>
            </a:r>
            <a:r>
              <a:rPr lang="en-US" altLang="zh-CN">
                <a:latin typeface="Arial" pitchFamily="34" charset="0"/>
              </a:rPr>
              <a:t>line</a:t>
            </a:r>
            <a:r>
              <a:rPr lang="en-US" altLang="en-US" noProof="1">
                <a:latin typeface="Arial" pitchFamily="34" charset="0"/>
              </a:rPr>
              <a:t>)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{</a:t>
            </a:r>
          </a:p>
          <a:p>
            <a:pPr algn="l">
              <a:spcBef>
                <a:spcPct val="0"/>
              </a:spcBef>
            </a:pPr>
            <a:r>
              <a:rPr lang="en-US" altLang="zh-CN" noProof="1">
                <a:latin typeface="Arial" pitchFamily="34" charset="0"/>
              </a:rPr>
              <a:t>　</a:t>
            </a:r>
            <a:r>
              <a:rPr lang="en-US" altLang="en-US" noProof="1">
                <a:latin typeface="Arial" pitchFamily="34" charset="0"/>
              </a:rPr>
              <a:t>             Console.WriteLine(c);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}              </a:t>
            </a:r>
          </a:p>
          <a:p>
            <a:pPr algn="l">
              <a:spcBef>
                <a:spcPct val="0"/>
              </a:spcBef>
            </a:pPr>
            <a:endParaRPr lang="en-US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Console.ReadLine();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}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619528" name="AutoShape 8"/>
          <p:cNvSpPr>
            <a:spLocks noChangeArrowheads="1"/>
          </p:cNvSpPr>
          <p:nvPr/>
        </p:nvSpPr>
        <p:spPr bwMode="auto">
          <a:xfrm>
            <a:off x="722313" y="1781175"/>
            <a:ext cx="7810500" cy="4311650"/>
          </a:xfrm>
          <a:prstGeom prst="roundRect">
            <a:avLst>
              <a:gd name="adj" fmla="val 370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static void Main(string[</a:t>
            </a:r>
            <a:r>
              <a:rPr lang="en-US" altLang="zh-CN">
                <a:latin typeface="Arial" pitchFamily="34" charset="0"/>
              </a:rPr>
              <a:t> </a:t>
            </a:r>
            <a:r>
              <a:rPr lang="en-US" altLang="en-US" noProof="1">
                <a:latin typeface="Arial" pitchFamily="34" charset="0"/>
              </a:rPr>
              <a:t>] args)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{        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Console.WriteLine("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请输入一个字符串</a:t>
            </a:r>
            <a:r>
              <a:rPr lang="zh-CN" altLang="en-US" noProof="1">
                <a:latin typeface="Arial" pitchFamily="34" charset="0"/>
              </a:rPr>
              <a:t>：");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输入提示</a:t>
            </a:r>
            <a:endParaRPr lang="zh-CN" altLang="en-US">
              <a:latin typeface="Arial" pitchFamily="34" charset="0"/>
              <a:ea typeface="黑体" pitchFamily="49" charset="-122"/>
            </a:endParaRPr>
          </a:p>
          <a:p>
            <a:pPr algn="l">
              <a:spcBef>
                <a:spcPct val="0"/>
              </a:spcBef>
            </a:pPr>
            <a:endParaRPr lang="zh-CN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zh-CN" altLang="en-US" noProof="1">
                <a:latin typeface="Arial" pitchFamily="34" charset="0"/>
              </a:rPr>
              <a:t>       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从控制台读入字符串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string </a:t>
            </a:r>
            <a:r>
              <a:rPr lang="en-US" altLang="zh-CN">
                <a:latin typeface="Arial" pitchFamily="34" charset="0"/>
              </a:rPr>
              <a:t>line</a:t>
            </a:r>
            <a:r>
              <a:rPr lang="en-US" altLang="en-US" noProof="1">
                <a:latin typeface="Arial" pitchFamily="34" charset="0"/>
              </a:rPr>
              <a:t> = Console.ReadLine();</a:t>
            </a:r>
          </a:p>
          <a:p>
            <a:pPr algn="l">
              <a:spcBef>
                <a:spcPct val="0"/>
              </a:spcBef>
            </a:pPr>
            <a:endParaRPr lang="en-US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循环输出字符串中的字符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foreach (char c in </a:t>
            </a:r>
            <a:r>
              <a:rPr lang="en-US" altLang="zh-CN">
                <a:latin typeface="Arial" pitchFamily="34" charset="0"/>
              </a:rPr>
              <a:t>line</a:t>
            </a:r>
            <a:r>
              <a:rPr lang="en-US" altLang="en-US" noProof="1">
                <a:latin typeface="Arial" pitchFamily="34" charset="0"/>
              </a:rPr>
              <a:t>)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{</a:t>
            </a:r>
          </a:p>
          <a:p>
            <a:pPr algn="l">
              <a:spcBef>
                <a:spcPct val="0"/>
              </a:spcBef>
            </a:pPr>
            <a:r>
              <a:rPr lang="en-US" altLang="zh-CN" noProof="1">
                <a:latin typeface="Arial" pitchFamily="34" charset="0"/>
              </a:rPr>
              <a:t>　</a:t>
            </a:r>
            <a:r>
              <a:rPr lang="en-US" altLang="en-US" noProof="1">
                <a:latin typeface="Arial" pitchFamily="34" charset="0"/>
              </a:rPr>
              <a:t>             Console.WriteLine(c);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}              </a:t>
            </a:r>
          </a:p>
          <a:p>
            <a:pPr algn="l">
              <a:spcBef>
                <a:spcPct val="0"/>
              </a:spcBef>
            </a:pPr>
            <a:endParaRPr lang="en-US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Console.ReadLine();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}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1258888" y="3716338"/>
            <a:ext cx="3382962" cy="1512887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530" name="AutoShape 10"/>
          <p:cNvSpPr>
            <a:spLocks noChangeArrowheads="1"/>
          </p:cNvSpPr>
          <p:nvPr/>
        </p:nvSpPr>
        <p:spPr bwMode="auto">
          <a:xfrm>
            <a:off x="5148263" y="3933825"/>
            <a:ext cx="2089150" cy="1016000"/>
          </a:xfrm>
          <a:prstGeom prst="roundRect">
            <a:avLst>
              <a:gd name="adj" fmla="val 11093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黑体" pitchFamily="49" charset="-122"/>
              </a:rPr>
              <a:t>依次循环字符串中的每个字符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9" grpId="0" animBg="1"/>
      <p:bldP spid="619530" grpId="0" animBg="1"/>
    </p:bld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332" name="Picture 20" descr="图片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292600" y="3213100"/>
            <a:ext cx="4851400" cy="3644900"/>
          </a:xfrm>
          <a:prstGeom prst="rect">
            <a:avLst/>
          </a:prstGeom>
          <a:noFill/>
        </p:spPr>
      </p:pic>
      <p:sp>
        <p:nvSpPr>
          <p:cNvPr id="39731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731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731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397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52020E1-C0D5-42D7-9FB1-3E854C42BF0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97336" name="Picture 24" descr="LOGO1副本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380288" y="44450"/>
            <a:ext cx="1692275" cy="676275"/>
          </a:xfrm>
          <a:prstGeom prst="rect">
            <a:avLst/>
          </a:prstGeom>
          <a:noFill/>
        </p:spPr>
      </p:pic>
      <p:pic>
        <p:nvPicPr>
          <p:cNvPr id="397338" name="Picture 26" descr="图片2副本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688975"/>
            <a:ext cx="9148763" cy="2921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rgbClr val="0033C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954" name="Picture 2" descr="speedway_v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7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000" b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IOTek Information Tchnology</a:t>
            </a:r>
            <a:endParaRPr lang="en-US" altLang="zh-CN" sz="1000" b="1">
              <a:solidFill>
                <a:schemeClr val="bg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sp>
        <p:nvSpPr>
          <p:cNvPr id="1132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FontTx/>
              <a:buNone/>
              <a:defRPr sz="90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4A9BC007-F527-45A4-B782-49D0679DDD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0995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0995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509960" name="Picture 8" descr="IOtek 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978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10980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098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02" name="Picture 6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12004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0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00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098" name="Picture 2" descr="speedway_v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7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000" b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IOTek Information Tchnology</a:t>
            </a:r>
            <a:endParaRPr lang="en-US" altLang="zh-CN" sz="1000" b="1">
              <a:solidFill>
                <a:schemeClr val="bg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sp>
        <p:nvSpPr>
          <p:cNvPr id="1132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FontTx/>
              <a:buNone/>
              <a:defRPr sz="90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547C903B-7EBB-4816-8D0A-B7E4D48FCF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6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61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516104" name="Picture 8" descr="IOtek 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122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17124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7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146" name="Picture 6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18148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814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815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42" name="Picture 2" descr="speedway_v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7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000" b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IOTek Information Tchnology</a:t>
            </a:r>
            <a:endParaRPr lang="en-US" altLang="zh-CN" sz="1000" b="1">
              <a:solidFill>
                <a:schemeClr val="bg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sp>
        <p:nvSpPr>
          <p:cNvPr id="1132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FontTx/>
              <a:buNone/>
              <a:defRPr sz="90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61EA13A6-A5FA-4992-824E-D9CE5C2562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2224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224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522248" name="Picture 8" descr="IOtek 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266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23268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326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076700"/>
            <a:ext cx="6408737" cy="1081088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zh-CN" altLang="en-US"/>
              <a:t>		   中断与时钟 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3500438"/>
            <a:ext cx="6400800" cy="647700"/>
          </a:xfrm>
        </p:spPr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5-1-3  </a:t>
            </a:r>
            <a:r>
              <a:rPr lang="zh-CN" altLang="en-US" dirty="0" smtClean="0"/>
              <a:t>中断顶半部和底半部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实现底半部的机制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tasklet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Work queue(</a:t>
            </a:r>
            <a:r>
              <a:rPr lang="zh-CN" altLang="en-US" dirty="0" smtClean="0"/>
              <a:t>工作队列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二者的区别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tasklet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速度快，优先选择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原子操作，运行于中断上下文，基于软中断的机制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工作队列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高延迟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允许休眠，运行于进程上下文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5-1-3  </a:t>
            </a:r>
            <a:r>
              <a:rPr lang="zh-CN" altLang="en-US" dirty="0" smtClean="0"/>
              <a:t>中断顶半部和底半部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85860"/>
            <a:ext cx="7772400" cy="4724400"/>
          </a:xfrm>
        </p:spPr>
        <p:txBody>
          <a:bodyPr/>
          <a:lstStyle/>
          <a:p>
            <a:r>
              <a:rPr lang="en-US" altLang="zh-CN" b="1" dirty="0" err="1" smtClean="0"/>
              <a:t>tasklet</a:t>
            </a:r>
            <a:r>
              <a:rPr lang="zh-CN" altLang="en-US" b="1" dirty="0" smtClean="0"/>
              <a:t>的使用</a:t>
            </a:r>
          </a:p>
          <a:p>
            <a:pPr lvl="1"/>
            <a:r>
              <a:rPr lang="zh-CN" altLang="en-US" dirty="0" smtClean="0"/>
              <a:t>声明</a:t>
            </a:r>
            <a:r>
              <a:rPr lang="en-US" altLang="zh-CN" dirty="0" err="1" smtClean="0"/>
              <a:t>tasklet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调度</a:t>
            </a:r>
            <a:r>
              <a:rPr lang="en-US" altLang="zh-CN" dirty="0" err="1" smtClean="0"/>
              <a:t>tasklet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571472" y="1855539"/>
            <a:ext cx="7858180" cy="2290286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 smtClean="0"/>
              <a:t>DECLARE_TASKLET(name, function, data)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>
              <a:lnSpc>
                <a:spcPct val="90000"/>
              </a:lnSpc>
            </a:pPr>
            <a:endParaRPr lang="zh-CN" altLang="en-US" b="1" dirty="0" smtClean="0"/>
          </a:p>
          <a:p>
            <a:pPr>
              <a:lnSpc>
                <a:spcPct val="90000"/>
              </a:lnSpc>
            </a:pPr>
            <a:r>
              <a:rPr lang="zh-CN" altLang="en-US" b="1" dirty="0" smtClean="0"/>
              <a:t>例如：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void </a:t>
            </a:r>
            <a:r>
              <a:rPr lang="en-US" altLang="zh-CN" b="1" dirty="0" err="1" smtClean="0"/>
              <a:t>xxx_do_tasklet</a:t>
            </a:r>
            <a:r>
              <a:rPr lang="en-US" altLang="zh-CN" b="1" dirty="0" smtClean="0"/>
              <a:t>(unsigned long);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DECLARE_TASKLET(</a:t>
            </a:r>
            <a:r>
              <a:rPr lang="en-US" altLang="zh-CN" b="1" dirty="0" err="1" smtClean="0"/>
              <a:t>xxx_tasklet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xxx_do_tasklet</a:t>
            </a:r>
            <a:r>
              <a:rPr lang="en-US" altLang="zh-CN" b="1" dirty="0" smtClean="0"/>
              <a:t>, 0);</a:t>
            </a:r>
            <a:endParaRPr lang="zh-CN" altLang="en-US" b="1" dirty="0" smtClean="0"/>
          </a:p>
        </p:txBody>
      </p:sp>
      <p:sp>
        <p:nvSpPr>
          <p:cNvPr id="6" name="矩形标注 5"/>
          <p:cNvSpPr/>
          <p:nvPr/>
        </p:nvSpPr>
        <p:spPr bwMode="auto">
          <a:xfrm>
            <a:off x="5429256" y="1357298"/>
            <a:ext cx="2357454" cy="369332"/>
          </a:xfrm>
          <a:prstGeom prst="wedgeRectCallout">
            <a:avLst>
              <a:gd name="adj1" fmla="val -101649"/>
              <a:gd name="adj2" fmla="val 168607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底半部执行的函数</a:t>
            </a:r>
          </a:p>
        </p:txBody>
      </p:sp>
      <p:sp>
        <p:nvSpPr>
          <p:cNvPr id="7" name="横卷形 6"/>
          <p:cNvSpPr/>
          <p:nvPr/>
        </p:nvSpPr>
        <p:spPr bwMode="auto">
          <a:xfrm>
            <a:off x="714348" y="4867050"/>
            <a:ext cx="7643866" cy="490776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fontAlgn="base" hangingPunct="1">
              <a:spcBef>
                <a:spcPct val="50000"/>
              </a:spcBef>
              <a:buClrTx/>
            </a:pPr>
            <a:r>
              <a:rPr lang="en-US" altLang="zh-CN" sz="1600" b="1" dirty="0" smtClean="0"/>
              <a:t> </a:t>
            </a:r>
            <a:r>
              <a:rPr lang="en-US" altLang="zh-CN" sz="1800" b="1" dirty="0" smtClean="0"/>
              <a:t>void </a:t>
            </a:r>
            <a:r>
              <a:rPr lang="en-US" altLang="zh-CN" sz="1800" b="1" dirty="0" err="1" smtClean="0"/>
              <a:t>tasklet_schedule</a:t>
            </a:r>
            <a:r>
              <a:rPr lang="en-US" altLang="zh-CN" sz="1800" b="1" dirty="0" smtClean="0"/>
              <a:t>(</a:t>
            </a:r>
            <a:r>
              <a:rPr lang="en-US" altLang="zh-CN" sz="1800" b="1" dirty="0" err="1" smtClean="0"/>
              <a:t>struct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tasklet_struct</a:t>
            </a:r>
            <a:r>
              <a:rPr lang="en-US" altLang="zh-CN" sz="1800" b="1" dirty="0" smtClean="0"/>
              <a:t> *t)</a:t>
            </a:r>
            <a:r>
              <a:rPr lang="en-US" altLang="zh-CN" sz="1600" dirty="0" smtClean="0"/>
              <a:t>	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5-1-3  </a:t>
            </a:r>
            <a:r>
              <a:rPr lang="zh-CN" altLang="en-US" dirty="0" smtClean="0"/>
              <a:t>中断顶半部和底半部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500" y="942972"/>
            <a:ext cx="7772400" cy="485764"/>
          </a:xfrm>
        </p:spPr>
        <p:txBody>
          <a:bodyPr/>
          <a:lstStyle/>
          <a:p>
            <a:r>
              <a:rPr lang="en-US" altLang="zh-CN" dirty="0" err="1" smtClean="0"/>
              <a:t>tasklet</a:t>
            </a:r>
            <a:r>
              <a:rPr lang="zh-CN" altLang="en-US" dirty="0" smtClean="0"/>
              <a:t>使用模板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9240" y="1357298"/>
            <a:ext cx="7654660" cy="5447645"/>
          </a:xfrm>
          <a:prstGeom prst="rect">
            <a:avLst/>
          </a:prstGeom>
          <a:gradFill flip="none" rotWithShape="1">
            <a:gsLst>
              <a:gs pos="48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/*</a:t>
            </a:r>
            <a:r>
              <a:rPr lang="zh-CN" altLang="en-US" dirty="0" smtClean="0"/>
              <a:t>定义</a:t>
            </a:r>
            <a:r>
              <a:rPr lang="en-US" altLang="zh-CN" dirty="0" err="1" smtClean="0"/>
              <a:t>tasklet</a:t>
            </a:r>
            <a:r>
              <a:rPr lang="zh-CN" altLang="en-US" dirty="0" smtClean="0"/>
              <a:t>和底半部函数并关联*</a:t>
            </a:r>
            <a:r>
              <a:rPr lang="en-US" altLang="zh-CN" dirty="0" smtClean="0"/>
              <a:t>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void </a:t>
            </a:r>
            <a:r>
              <a:rPr lang="en-US" altLang="zh-CN" dirty="0" err="1" smtClean="0"/>
              <a:t>xxx_do_tasklet</a:t>
            </a:r>
            <a:r>
              <a:rPr lang="en-US" altLang="zh-CN" dirty="0" smtClean="0"/>
              <a:t>(unsigned long);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DECLARE_TASKLET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xxx_tasklet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xxx_do_tasklet</a:t>
            </a:r>
            <a:r>
              <a:rPr lang="en-US" altLang="zh-CN" dirty="0" smtClean="0"/>
              <a:t>, 0);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/*</a:t>
            </a:r>
            <a:r>
              <a:rPr lang="zh-CN" altLang="en-US" dirty="0" smtClean="0"/>
              <a:t>中断处理底半部*</a:t>
            </a:r>
            <a:r>
              <a:rPr lang="en-US" altLang="zh-CN" dirty="0" smtClean="0"/>
              <a:t>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void </a:t>
            </a:r>
            <a:r>
              <a:rPr lang="en-US" altLang="zh-CN" dirty="0" err="1" smtClean="0">
                <a:solidFill>
                  <a:srgbClr val="FF0000"/>
                </a:solidFill>
              </a:rPr>
              <a:t>xxx_do_tasklet</a:t>
            </a:r>
            <a:r>
              <a:rPr lang="en-US" altLang="zh-CN" dirty="0" smtClean="0"/>
              <a:t>(unsigned long)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	…</a:t>
            </a:r>
            <a:endParaRPr lang="zh-CN" alt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/*</a:t>
            </a:r>
            <a:r>
              <a:rPr lang="zh-CN" altLang="en-US" dirty="0" smtClean="0"/>
              <a:t>中断处理顶半部*</a:t>
            </a:r>
            <a:r>
              <a:rPr lang="en-US" altLang="zh-CN" dirty="0" smtClean="0"/>
              <a:t>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irqreturn_t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xxx_interrupt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irq</a:t>
            </a:r>
            <a:r>
              <a:rPr lang="en-US" altLang="zh-CN" dirty="0" smtClean="0"/>
              <a:t>, void *</a:t>
            </a:r>
            <a:r>
              <a:rPr lang="en-US" altLang="zh-CN" dirty="0" err="1" smtClean="0"/>
              <a:t>dev_id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pt_regs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regs</a:t>
            </a:r>
            <a:r>
              <a:rPr lang="en-US" altLang="zh-CN" dirty="0" smtClean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	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	</a:t>
            </a:r>
            <a:r>
              <a:rPr lang="en-US" altLang="zh-CN" dirty="0" err="1" smtClean="0">
                <a:solidFill>
                  <a:srgbClr val="FF0000"/>
                </a:solidFill>
              </a:rPr>
              <a:t>tasklet_schedule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xxx_tasklet</a:t>
            </a:r>
            <a:r>
              <a:rPr lang="en-US" altLang="zh-CN" dirty="0" smtClean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	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}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5-1-3  </a:t>
            </a:r>
            <a:r>
              <a:rPr lang="zh-CN" altLang="en-US" dirty="0" smtClean="0"/>
              <a:t>中断顶半部和底半部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创建新的工作队列</a:t>
            </a:r>
            <a:r>
              <a:rPr lang="zh-CN" altLang="en-US" dirty="0" smtClean="0"/>
              <a:t> </a:t>
            </a:r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285720" y="2071678"/>
            <a:ext cx="8858280" cy="247841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workqueue_struct</a:t>
            </a:r>
            <a:r>
              <a:rPr lang="en-US" altLang="zh-CN" sz="1800" dirty="0" smtClean="0"/>
              <a:t> 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 err="1" smtClean="0"/>
              <a:t>create_workqueue</a:t>
            </a:r>
            <a:r>
              <a:rPr lang="en-US" altLang="zh-CN" sz="1800" dirty="0" smtClean="0"/>
              <a:t>(const char *name);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1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workqueue_struct</a:t>
            </a:r>
            <a:r>
              <a:rPr lang="en-US" altLang="zh-CN" sz="1800" dirty="0" smtClean="0"/>
              <a:t> 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 err="1" smtClean="0"/>
              <a:t>create_singlethread_workqueue</a:t>
            </a:r>
            <a:r>
              <a:rPr lang="en-US" altLang="zh-CN" sz="1800" dirty="0" smtClean="0"/>
              <a:t>(const char *name);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800" dirty="0" smtClean="0"/>
              <a:t>    </a:t>
            </a:r>
            <a:endParaRPr lang="zh-CN" altLang="en-US" sz="1800" dirty="0"/>
          </a:p>
        </p:txBody>
      </p:sp>
      <p:sp>
        <p:nvSpPr>
          <p:cNvPr id="6" name="矩形标注 5"/>
          <p:cNvSpPr/>
          <p:nvPr/>
        </p:nvSpPr>
        <p:spPr bwMode="auto">
          <a:xfrm>
            <a:off x="5214942" y="1980813"/>
            <a:ext cx="2357454" cy="590931"/>
          </a:xfrm>
          <a:prstGeom prst="wedgeRectCallout">
            <a:avLst>
              <a:gd name="adj1" fmla="val -65162"/>
              <a:gd name="adj2" fmla="val 81842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1800" dirty="0" smtClean="0"/>
              <a:t>一个工作队列可对应多个“内核线程”</a:t>
            </a:r>
          </a:p>
        </p:txBody>
      </p:sp>
      <p:sp>
        <p:nvSpPr>
          <p:cNvPr id="7" name="矩形标注 6"/>
          <p:cNvSpPr/>
          <p:nvPr/>
        </p:nvSpPr>
        <p:spPr bwMode="auto">
          <a:xfrm>
            <a:off x="7000892" y="3357562"/>
            <a:ext cx="1571636" cy="646331"/>
          </a:xfrm>
          <a:prstGeom prst="wedgeRectCallout">
            <a:avLst>
              <a:gd name="adj1" fmla="val -102910"/>
              <a:gd name="adj2" fmla="val 9447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/>
              <a:t>一个工作队列对应单个线程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5-1-3  </a:t>
            </a:r>
            <a:r>
              <a:rPr lang="zh-CN" altLang="en-US" dirty="0" smtClean="0"/>
              <a:t>中断顶半部和底半部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向工作队列提交任务，首先填充一个</a:t>
            </a:r>
            <a:r>
              <a:rPr lang="en-US" altLang="zh-CN" dirty="0" err="1" smtClean="0"/>
              <a:t>work_struct</a:t>
            </a:r>
            <a:r>
              <a:rPr lang="en-US" altLang="zh-CN" dirty="0" smtClean="0"/>
              <a:t> 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285720" y="2071678"/>
            <a:ext cx="8501122" cy="45396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b="1" dirty="0" smtClean="0"/>
              <a:t>DECLARE_WORK</a:t>
            </a:r>
            <a:r>
              <a:rPr lang="en-US" altLang="zh-CN" sz="1800" dirty="0" smtClean="0"/>
              <a:t>(name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void(*function)(void *)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void *data)</a:t>
            </a:r>
            <a:r>
              <a:rPr lang="zh-CN" altLang="en-US" sz="1800" b="1" dirty="0"/>
              <a:t>；</a:t>
            </a:r>
          </a:p>
        </p:txBody>
      </p:sp>
      <p:sp>
        <p:nvSpPr>
          <p:cNvPr id="6" name="横卷形 5"/>
          <p:cNvSpPr/>
          <p:nvPr/>
        </p:nvSpPr>
        <p:spPr bwMode="auto">
          <a:xfrm>
            <a:off x="214282" y="3357562"/>
            <a:ext cx="8643998" cy="45396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 smtClean="0"/>
              <a:t>INIT_WORK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work_struct</a:t>
            </a:r>
            <a:r>
              <a:rPr lang="en-US" altLang="zh-CN" sz="1800" dirty="0" smtClean="0"/>
              <a:t> *work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void(*function)(void *)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void *data)</a:t>
            </a:r>
            <a:r>
              <a:rPr lang="zh-CN" altLang="en-US" sz="1800" dirty="0" smtClean="0"/>
              <a:t>；</a:t>
            </a:r>
          </a:p>
        </p:txBody>
      </p:sp>
      <p:sp>
        <p:nvSpPr>
          <p:cNvPr id="7" name="横卷形 6"/>
          <p:cNvSpPr/>
          <p:nvPr/>
        </p:nvSpPr>
        <p:spPr bwMode="auto">
          <a:xfrm>
            <a:off x="142876" y="4714884"/>
            <a:ext cx="8858280" cy="45396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 </a:t>
            </a:r>
            <a:r>
              <a:rPr lang="en-US" altLang="zh-CN" sz="1800" b="1" dirty="0" smtClean="0"/>
              <a:t>PREPARE_WORK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work_struct</a:t>
            </a:r>
            <a:r>
              <a:rPr lang="en-US" altLang="zh-CN" sz="1800" dirty="0" smtClean="0"/>
              <a:t> *work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void(*function)(void *)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void  </a:t>
            </a:r>
            <a:r>
              <a:rPr lang="en-US" altLang="zh-CN" sz="1800" b="1" dirty="0" smtClean="0">
                <a:solidFill>
                  <a:schemeClr val="tx1"/>
                </a:solidFill>
                <a:latin typeface="Arial Narrow" pitchFamily="34" charset="0"/>
                <a:ea typeface="宋体" pitchFamily="2" charset="-122"/>
              </a:rPr>
              <a:t>*data)</a:t>
            </a:r>
            <a:endParaRPr lang="en-US" altLang="zh-CN" sz="1800" dirty="0" smtClean="0"/>
          </a:p>
        </p:txBody>
      </p:sp>
      <p:sp>
        <p:nvSpPr>
          <p:cNvPr id="8" name="矩形标注 7"/>
          <p:cNvSpPr/>
          <p:nvPr/>
        </p:nvSpPr>
        <p:spPr bwMode="auto">
          <a:xfrm>
            <a:off x="2143108" y="3929066"/>
            <a:ext cx="3429024" cy="646331"/>
          </a:xfrm>
          <a:prstGeom prst="wedgeRectCallout">
            <a:avLst>
              <a:gd name="adj1" fmla="val -44642"/>
              <a:gd name="adj2" fmla="val 87763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fontAlgn="base" hangingPunct="1">
              <a:spcBef>
                <a:spcPct val="50000"/>
              </a:spcBef>
              <a:buClrTx/>
            </a:pPr>
            <a:r>
              <a:rPr lang="zh-CN" altLang="en-US" sz="1800" dirty="0"/>
              <a:t>不会初始化用来将</a:t>
            </a:r>
            <a:r>
              <a:rPr lang="en-US" sz="1800" dirty="0" err="1"/>
              <a:t>work_struct</a:t>
            </a:r>
            <a:r>
              <a:rPr lang="zh-CN" altLang="en-US" sz="1800" dirty="0"/>
              <a:t>结构链接到工作队列的指针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5-1-3  </a:t>
            </a:r>
            <a:r>
              <a:rPr lang="zh-CN" altLang="en-US" dirty="0" smtClean="0"/>
              <a:t>中断顶半部和底半部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000108"/>
            <a:ext cx="8101042" cy="5095892"/>
          </a:xfrm>
        </p:spPr>
        <p:txBody>
          <a:bodyPr/>
          <a:lstStyle/>
          <a:p>
            <a:r>
              <a:rPr lang="zh-CN" altLang="en-US" dirty="0" smtClean="0"/>
              <a:t>提交任务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取消某个队列的入口项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285720" y="1500174"/>
            <a:ext cx="8501090" cy="247841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b="1" dirty="0" err="1" smtClean="0"/>
              <a:t>queue_work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workqueue_struct</a:t>
            </a:r>
            <a:r>
              <a:rPr lang="en-US" altLang="zh-CN" sz="1800" dirty="0" smtClean="0"/>
              <a:t> *queue,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                                 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work_struct</a:t>
            </a:r>
            <a:r>
              <a:rPr lang="en-US" altLang="zh-CN" sz="1800" dirty="0" smtClean="0"/>
              <a:t> *work)</a:t>
            </a:r>
            <a:r>
              <a:rPr lang="zh-CN" altLang="en-US" sz="1800" dirty="0" smtClean="0"/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b="1" dirty="0" err="1" smtClean="0"/>
              <a:t>queue_delayed_work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workqueue_struct</a:t>
            </a:r>
            <a:r>
              <a:rPr lang="en-US" altLang="zh-CN" sz="1800" dirty="0" smtClean="0"/>
              <a:t> *queue,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			                     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work_struct</a:t>
            </a:r>
            <a:r>
              <a:rPr lang="en-US" altLang="zh-CN" sz="1800" dirty="0" smtClean="0"/>
              <a:t> *work,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			                     unsigned long delay)</a:t>
            </a:r>
            <a:r>
              <a:rPr lang="zh-CN" altLang="en-US" sz="1800" dirty="0" smtClean="0"/>
              <a:t>；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 </a:t>
            </a:r>
            <a:endParaRPr lang="en-US" altLang="zh-CN" sz="1600" dirty="0"/>
          </a:p>
        </p:txBody>
      </p:sp>
      <p:sp>
        <p:nvSpPr>
          <p:cNvPr id="6" name="矩形标注 5"/>
          <p:cNvSpPr/>
          <p:nvPr/>
        </p:nvSpPr>
        <p:spPr bwMode="auto">
          <a:xfrm>
            <a:off x="6000760" y="1000108"/>
            <a:ext cx="2928958" cy="923330"/>
          </a:xfrm>
          <a:prstGeom prst="wedgeRectCallout">
            <a:avLst>
              <a:gd name="adj1" fmla="val -36443"/>
              <a:gd name="adj2" fmla="val 150922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fontAlgn="base" hangingPunct="1">
              <a:spcBef>
                <a:spcPct val="50000"/>
              </a:spcBef>
              <a:buClrTx/>
            </a:pPr>
            <a:r>
              <a:rPr lang="zh-CN" altLang="en-US" sz="1800" dirty="0"/>
              <a:t>实际的工作至少会在经过指定的</a:t>
            </a:r>
            <a:r>
              <a:rPr lang="en-US" sz="1800" dirty="0"/>
              <a:t>jiffies(</a:t>
            </a:r>
            <a:r>
              <a:rPr lang="zh-CN" altLang="en-US" sz="1800" dirty="0"/>
              <a:t>由</a:t>
            </a:r>
            <a:r>
              <a:rPr lang="en-US" sz="1800" dirty="0"/>
              <a:t>delay</a:t>
            </a:r>
            <a:r>
              <a:rPr lang="zh-CN" altLang="en-US" sz="1800" dirty="0"/>
              <a:t>指定</a:t>
            </a:r>
            <a:r>
              <a:rPr lang="en-US" sz="1800" dirty="0"/>
              <a:t>)</a:t>
            </a:r>
            <a:r>
              <a:rPr lang="zh-CN" altLang="en-US" sz="1800" dirty="0"/>
              <a:t>之后才会被执行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" name="横卷形 6"/>
          <p:cNvSpPr/>
          <p:nvPr/>
        </p:nvSpPr>
        <p:spPr bwMode="auto">
          <a:xfrm>
            <a:off x="500034" y="4643446"/>
            <a:ext cx="8286808" cy="490776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fontAlgn="base" hangingPunct="1">
              <a:spcBef>
                <a:spcPct val="50000"/>
              </a:spcBef>
              <a:buClrTx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b="1" dirty="0" err="1"/>
              <a:t>cancel_delayed_work</a:t>
            </a:r>
            <a:r>
              <a:rPr lang="en-US" sz="1800" dirty="0"/>
              <a:t>(</a:t>
            </a:r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err="1"/>
              <a:t>work_struct</a:t>
            </a:r>
            <a:r>
              <a:rPr lang="en-US" sz="1800" dirty="0"/>
              <a:t> *work</a:t>
            </a:r>
            <a:r>
              <a:rPr lang="en-US" sz="1800" dirty="0" smtClean="0"/>
              <a:t>);</a:t>
            </a:r>
            <a:endParaRPr lang="zh-CN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529749" y="5286388"/>
            <a:ext cx="582833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!</a:t>
            </a:r>
            <a:r>
              <a:rPr lang="en-US" altLang="zh-CN" dirty="0" smtClean="0"/>
              <a:t>= 0</a:t>
            </a:r>
            <a:r>
              <a:rPr lang="zh-CN" altLang="en-US" dirty="0" smtClean="0"/>
              <a:t>：</a:t>
            </a:r>
            <a:r>
              <a:rPr lang="zh-CN" altLang="en-US" dirty="0"/>
              <a:t>内核会确保不会初始化给定入口项的执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en-US" altLang="zh-CN" dirty="0" smtClean="0"/>
              <a:t>==0</a:t>
            </a:r>
            <a:r>
              <a:rPr lang="zh-CN" altLang="en-US" dirty="0" smtClean="0"/>
              <a:t>：</a:t>
            </a:r>
            <a:r>
              <a:rPr lang="zh-CN" altLang="en-US" dirty="0"/>
              <a:t>则说明该入口项已经在其他处理器上运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zh-CN" altLang="en-US" dirty="0"/>
              <a:t>因此在</a:t>
            </a:r>
            <a:r>
              <a:rPr lang="en-US" dirty="0" err="1"/>
              <a:t>cancel_delayed_work</a:t>
            </a:r>
            <a:r>
              <a:rPr lang="zh-CN" altLang="en-US" dirty="0"/>
              <a:t>返回后可能仍在运</a:t>
            </a:r>
            <a:r>
              <a:rPr lang="zh-CN" altLang="en-US" dirty="0" smtClean="0"/>
              <a:t>行，怎么办？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5-1-3  </a:t>
            </a:r>
            <a:r>
              <a:rPr lang="zh-CN" altLang="en-US" dirty="0" smtClean="0"/>
              <a:t>中断顶半部和底半部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之后，需要清工作队列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销毁工作队列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571472" y="1857364"/>
            <a:ext cx="7215238" cy="490776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en-US" altLang="zh-CN" sz="1800" dirty="0" smtClean="0"/>
              <a:t>void </a:t>
            </a:r>
            <a:r>
              <a:rPr lang="en-US" altLang="zh-CN" sz="1800" b="1" dirty="0" err="1" smtClean="0"/>
              <a:t>flush_workqueue</a:t>
            </a:r>
            <a:r>
              <a:rPr lang="en-US" altLang="zh-CN" sz="1800" b="1" dirty="0" smtClean="0"/>
              <a:t>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workqueue_struct</a:t>
            </a:r>
            <a:r>
              <a:rPr lang="en-US" altLang="zh-CN" sz="1800" dirty="0" smtClean="0"/>
              <a:t> *queue)</a:t>
            </a:r>
            <a:r>
              <a:rPr lang="zh-CN" altLang="en-US" sz="1800" dirty="0" smtClean="0"/>
              <a:t>；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横卷形 5"/>
          <p:cNvSpPr/>
          <p:nvPr/>
        </p:nvSpPr>
        <p:spPr bwMode="auto">
          <a:xfrm>
            <a:off x="642910" y="3429000"/>
            <a:ext cx="7358114" cy="45396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 smtClean="0"/>
              <a:t>void </a:t>
            </a:r>
            <a:r>
              <a:rPr lang="en-US" altLang="zh-CN" sz="1800" b="1" dirty="0" err="1" smtClean="0"/>
              <a:t>destroy_workqueue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workqueue_struct</a:t>
            </a:r>
            <a:r>
              <a:rPr lang="en-US" altLang="zh-CN" sz="1800" dirty="0" smtClean="0"/>
              <a:t> *queue)</a:t>
            </a:r>
            <a:r>
              <a:rPr lang="zh-CN" altLang="en-US" sz="1800" dirty="0" smtClean="0"/>
              <a:t>；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5-1-3  </a:t>
            </a:r>
            <a:r>
              <a:rPr lang="zh-CN" altLang="en-US" dirty="0" smtClean="0"/>
              <a:t>中断顶半部和底半部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共享工作队列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可能驱动不需要自己的工作队列，只是偶尔地向工作队列添加任务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使用内核提供的共享的默认工作队列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不应该长期独占该队列，即不能长时间休眠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更长的时间延迟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5-1-3  </a:t>
            </a:r>
            <a:r>
              <a:rPr lang="zh-CN" altLang="en-US" dirty="0" smtClean="0"/>
              <a:t>中断顶半部和底半部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062" y="919178"/>
            <a:ext cx="7772400" cy="5081590"/>
          </a:xfrm>
        </p:spPr>
        <p:txBody>
          <a:bodyPr/>
          <a:lstStyle/>
          <a:p>
            <a:r>
              <a:rPr lang="zh-CN" altLang="en-US" dirty="0" smtClean="0"/>
              <a:t>使用共享队列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调度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刷新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285720" y="1785926"/>
            <a:ext cx="8286808" cy="45396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b="1" dirty="0" smtClean="0"/>
              <a:t>INIT_WORK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work_struct</a:t>
            </a:r>
            <a:r>
              <a:rPr lang="en-US" altLang="zh-CN" sz="1800" dirty="0" smtClean="0"/>
              <a:t> *work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void(*function)(void *)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void *data)</a:t>
            </a:r>
            <a:r>
              <a:rPr lang="zh-CN" altLang="en-US" sz="1800" dirty="0" smtClean="0"/>
              <a:t>；</a:t>
            </a:r>
            <a:endParaRPr lang="zh-CN" altLang="en-US" sz="1800" dirty="0"/>
          </a:p>
        </p:txBody>
      </p:sp>
      <p:sp>
        <p:nvSpPr>
          <p:cNvPr id="6" name="横卷形 5"/>
          <p:cNvSpPr/>
          <p:nvPr/>
        </p:nvSpPr>
        <p:spPr bwMode="auto">
          <a:xfrm>
            <a:off x="285720" y="3000372"/>
            <a:ext cx="8643998" cy="85885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b="1" dirty="0" err="1" smtClean="0"/>
              <a:t>schedule_work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work_struct</a:t>
            </a:r>
            <a:r>
              <a:rPr lang="en-US" altLang="zh-CN" sz="1800" dirty="0" smtClean="0"/>
              <a:t> *work);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b="1" dirty="0" err="1" smtClean="0"/>
              <a:t>schedule_delayed_work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work_struct</a:t>
            </a:r>
            <a:r>
              <a:rPr lang="en-US" altLang="zh-CN" sz="1800" dirty="0" smtClean="0"/>
              <a:t> *work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unsigned long delay)</a:t>
            </a:r>
            <a:r>
              <a:rPr lang="zh-CN" altLang="en-US" sz="1800" dirty="0" smtClean="0"/>
              <a:t>；</a:t>
            </a:r>
          </a:p>
        </p:txBody>
      </p:sp>
      <p:sp>
        <p:nvSpPr>
          <p:cNvPr id="8" name="横卷形 7"/>
          <p:cNvSpPr/>
          <p:nvPr/>
        </p:nvSpPr>
        <p:spPr bwMode="auto">
          <a:xfrm>
            <a:off x="438120" y="4509860"/>
            <a:ext cx="8286808" cy="490776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fontAlgn="base" hangingPunct="1">
              <a:spcBef>
                <a:spcPct val="50000"/>
              </a:spcBef>
              <a:buClrTx/>
            </a:pPr>
            <a:r>
              <a:rPr lang="en-US" altLang="zh-CN" sz="1800" dirty="0" smtClean="0"/>
              <a:t>void </a:t>
            </a:r>
            <a:r>
              <a:rPr lang="en-US" altLang="zh-CN" sz="1800" b="1" dirty="0" err="1" smtClean="0"/>
              <a:t>flush_scheduled_work</a:t>
            </a:r>
            <a:r>
              <a:rPr lang="en-US" altLang="zh-CN" sz="1800" dirty="0" smtClean="0"/>
              <a:t>(void)</a:t>
            </a:r>
            <a:r>
              <a:rPr lang="zh-CN" altLang="en-US" sz="1800" dirty="0" smtClean="0"/>
              <a:t>；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5-1-3  </a:t>
            </a:r>
            <a:r>
              <a:rPr lang="zh-CN" altLang="en-US" dirty="0" smtClean="0"/>
              <a:t>中断顶半部和底半部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928670"/>
            <a:ext cx="8101042" cy="571504"/>
          </a:xfrm>
        </p:spPr>
        <p:txBody>
          <a:bodyPr/>
          <a:lstStyle/>
          <a:p>
            <a:r>
              <a:rPr lang="en-US" altLang="zh-CN" dirty="0" smtClean="0"/>
              <a:t>Work queue</a:t>
            </a:r>
            <a:r>
              <a:rPr lang="zh-CN" altLang="en-US" dirty="0" smtClean="0"/>
              <a:t>的使用模板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6364" y="1428736"/>
            <a:ext cx="8583354" cy="5109091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/*</a:t>
            </a:r>
            <a:r>
              <a:rPr lang="zh-CN" altLang="en-US" dirty="0" smtClean="0"/>
              <a:t>定义工作队列和关联函数*</a:t>
            </a:r>
            <a:r>
              <a:rPr lang="en-US" altLang="zh-CN" dirty="0" smtClean="0"/>
              <a:t>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work_struct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xxx_wq</a:t>
            </a:r>
            <a:r>
              <a:rPr lang="en-US" altLang="zh-CN" dirty="0" smtClean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void </a:t>
            </a:r>
            <a:r>
              <a:rPr lang="en-US" altLang="zh-CN" dirty="0" err="1" smtClean="0"/>
              <a:t>xxx_do_work</a:t>
            </a:r>
            <a:r>
              <a:rPr lang="en-US" altLang="zh-CN" dirty="0" smtClean="0"/>
              <a:t>(unsigned long);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/*</a:t>
            </a:r>
            <a:r>
              <a:rPr lang="zh-CN" altLang="en-US" dirty="0" smtClean="0"/>
              <a:t>中断处理底半部*</a:t>
            </a:r>
            <a:r>
              <a:rPr lang="en-US" altLang="zh-CN" dirty="0" smtClean="0"/>
              <a:t>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void </a:t>
            </a:r>
            <a:r>
              <a:rPr lang="en-US" altLang="zh-CN" dirty="0" err="1" smtClean="0"/>
              <a:t>xxx_do_work</a:t>
            </a:r>
            <a:r>
              <a:rPr lang="en-US" altLang="zh-CN" dirty="0" smtClean="0"/>
              <a:t>(unsigned long)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	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/*</a:t>
            </a:r>
            <a:r>
              <a:rPr lang="zh-CN" altLang="en-US" dirty="0" smtClean="0"/>
              <a:t>中断处理顶半部*</a:t>
            </a:r>
            <a:r>
              <a:rPr lang="en-US" altLang="zh-CN" dirty="0" smtClean="0"/>
              <a:t>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irqreturn_t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xxx_interrupt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irq</a:t>
            </a:r>
            <a:r>
              <a:rPr lang="en-US" altLang="zh-CN" dirty="0" smtClean="0"/>
              <a:t>, void *</a:t>
            </a:r>
            <a:r>
              <a:rPr lang="en-US" altLang="zh-CN" dirty="0" err="1" smtClean="0"/>
              <a:t>dev_id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pt_regs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regs</a:t>
            </a:r>
            <a:r>
              <a:rPr lang="en-US" altLang="zh-CN" dirty="0" smtClean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	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	</a:t>
            </a:r>
            <a:r>
              <a:rPr lang="en-US" altLang="zh-CN" dirty="0" err="1" smtClean="0"/>
              <a:t>schedule_work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xxx_wq</a:t>
            </a:r>
            <a:r>
              <a:rPr lang="en-US" altLang="zh-CN" dirty="0" smtClean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	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}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本章结构</a:t>
            </a:r>
          </a:p>
        </p:txBody>
      </p:sp>
      <p:sp>
        <p:nvSpPr>
          <p:cNvPr id="305299" name="AutoShape 147"/>
          <p:cNvSpPr>
            <a:spLocks noChangeArrowheads="1"/>
          </p:cNvSpPr>
          <p:nvPr/>
        </p:nvSpPr>
        <p:spPr bwMode="ltGray">
          <a:xfrm>
            <a:off x="2916238" y="2060575"/>
            <a:ext cx="2159000" cy="312738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中断处理程序架构</a:t>
            </a:r>
            <a:r>
              <a:rPr lang="en-US" altLang="zh-CN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05301" name="AutoShape 149"/>
          <p:cNvSpPr>
            <a:spLocks noChangeArrowheads="1"/>
          </p:cNvSpPr>
          <p:nvPr/>
        </p:nvSpPr>
        <p:spPr bwMode="ltGray">
          <a:xfrm>
            <a:off x="250825" y="3429000"/>
            <a:ext cx="2184400" cy="647700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宋体" pitchFamily="2" charset="-122"/>
                <a:ea typeface="宋体" pitchFamily="2" charset="-122"/>
              </a:rPr>
              <a:t>中断与时钟</a:t>
            </a:r>
          </a:p>
        </p:txBody>
      </p:sp>
      <p:sp>
        <p:nvSpPr>
          <p:cNvPr id="305316" name="AutoShape 164"/>
          <p:cNvSpPr>
            <a:spLocks noChangeArrowheads="1"/>
          </p:cNvSpPr>
          <p:nvPr/>
        </p:nvSpPr>
        <p:spPr bwMode="ltGray">
          <a:xfrm>
            <a:off x="2916238" y="5084763"/>
            <a:ext cx="2160587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时间、延迟及延缓操作</a:t>
            </a:r>
            <a:r>
              <a:rPr lang="en-US" altLang="zh-CN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05335" name="AutoShape 183"/>
          <p:cNvSpPr>
            <a:spLocks noChangeArrowheads="1"/>
          </p:cNvSpPr>
          <p:nvPr/>
        </p:nvSpPr>
        <p:spPr bwMode="ltGray">
          <a:xfrm>
            <a:off x="5508625" y="4581525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/>
              <a:t>计时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305336" name="AutoShape 184"/>
          <p:cNvSpPr>
            <a:spLocks noChangeArrowheads="1"/>
          </p:cNvSpPr>
          <p:nvPr/>
        </p:nvSpPr>
        <p:spPr bwMode="ltGray">
          <a:xfrm>
            <a:off x="5508625" y="5086350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/>
              <a:t>延迟</a:t>
            </a:r>
            <a:r>
              <a:rPr lang="zh-CN" altLang="en-US"/>
              <a:t> </a:t>
            </a:r>
          </a:p>
        </p:txBody>
      </p:sp>
      <p:sp>
        <p:nvSpPr>
          <p:cNvPr id="305344" name="AutoShape 192"/>
          <p:cNvSpPr>
            <a:spLocks noChangeArrowheads="1"/>
          </p:cNvSpPr>
          <p:nvPr/>
        </p:nvSpPr>
        <p:spPr bwMode="ltGray">
          <a:xfrm>
            <a:off x="5508625" y="1268413"/>
            <a:ext cx="2735263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/>
              <a:t>安装中断处理例程</a:t>
            </a:r>
            <a:r>
              <a:rPr lang="zh-CN" altLang="en-US"/>
              <a:t> </a:t>
            </a:r>
          </a:p>
        </p:txBody>
      </p:sp>
      <p:sp>
        <p:nvSpPr>
          <p:cNvPr id="305352" name="AutoShape 200"/>
          <p:cNvSpPr>
            <a:spLocks noChangeArrowheads="1"/>
          </p:cNvSpPr>
          <p:nvPr/>
        </p:nvSpPr>
        <p:spPr bwMode="ltGray">
          <a:xfrm>
            <a:off x="5508625" y="1773238"/>
            <a:ext cx="2735263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/>
              <a:t>使能和屏蔽中断</a:t>
            </a:r>
            <a:r>
              <a:rPr lang="zh-CN" altLang="en-US"/>
              <a:t> </a:t>
            </a:r>
          </a:p>
        </p:txBody>
      </p:sp>
      <p:grpSp>
        <p:nvGrpSpPr>
          <p:cNvPr id="305353" name="Group 201"/>
          <p:cNvGrpSpPr>
            <a:grpSpLocks/>
          </p:cNvGrpSpPr>
          <p:nvPr/>
        </p:nvGrpSpPr>
        <p:grpSpPr bwMode="auto">
          <a:xfrm>
            <a:off x="2411413" y="2205038"/>
            <a:ext cx="504825" cy="3095625"/>
            <a:chOff x="3198" y="2160"/>
            <a:chExt cx="275" cy="408"/>
          </a:xfrm>
        </p:grpSpPr>
        <p:sp>
          <p:nvSpPr>
            <p:cNvPr id="305354" name="Line 202"/>
            <p:cNvSpPr>
              <a:spLocks noChangeShapeType="1"/>
            </p:cNvSpPr>
            <p:nvPr/>
          </p:nvSpPr>
          <p:spPr bwMode="auto">
            <a:xfrm flipH="1">
              <a:off x="3334" y="2371"/>
              <a:ext cx="1" cy="1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55" name="Line 203"/>
            <p:cNvSpPr>
              <a:spLocks noChangeShapeType="1"/>
            </p:cNvSpPr>
            <p:nvPr/>
          </p:nvSpPr>
          <p:spPr bwMode="auto">
            <a:xfrm>
              <a:off x="3334" y="2160"/>
              <a:ext cx="1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56" name="Line 204"/>
            <p:cNvSpPr>
              <a:spLocks noChangeShapeType="1"/>
            </p:cNvSpPr>
            <p:nvPr/>
          </p:nvSpPr>
          <p:spPr bwMode="auto">
            <a:xfrm>
              <a:off x="3336" y="21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57" name="Line 205"/>
            <p:cNvSpPr>
              <a:spLocks noChangeShapeType="1"/>
            </p:cNvSpPr>
            <p:nvPr/>
          </p:nvSpPr>
          <p:spPr bwMode="auto">
            <a:xfrm>
              <a:off x="3198" y="237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305358" name="Line 206"/>
            <p:cNvSpPr>
              <a:spLocks noChangeShapeType="1"/>
            </p:cNvSpPr>
            <p:nvPr/>
          </p:nvSpPr>
          <p:spPr bwMode="auto">
            <a:xfrm>
              <a:off x="3333" y="256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5359" name="Group 207"/>
          <p:cNvGrpSpPr>
            <a:grpSpLocks/>
          </p:cNvGrpSpPr>
          <p:nvPr/>
        </p:nvGrpSpPr>
        <p:grpSpPr bwMode="auto">
          <a:xfrm>
            <a:off x="5076825" y="1484313"/>
            <a:ext cx="436563" cy="1439862"/>
            <a:chOff x="3198" y="2160"/>
            <a:chExt cx="275" cy="408"/>
          </a:xfrm>
        </p:grpSpPr>
        <p:sp>
          <p:nvSpPr>
            <p:cNvPr id="305360" name="Line 208"/>
            <p:cNvSpPr>
              <a:spLocks noChangeShapeType="1"/>
            </p:cNvSpPr>
            <p:nvPr/>
          </p:nvSpPr>
          <p:spPr bwMode="auto">
            <a:xfrm flipH="1">
              <a:off x="3334" y="2371"/>
              <a:ext cx="1" cy="1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61" name="Line 209"/>
            <p:cNvSpPr>
              <a:spLocks noChangeShapeType="1"/>
            </p:cNvSpPr>
            <p:nvPr/>
          </p:nvSpPr>
          <p:spPr bwMode="auto">
            <a:xfrm>
              <a:off x="3334" y="2160"/>
              <a:ext cx="1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62" name="Line 210"/>
            <p:cNvSpPr>
              <a:spLocks noChangeShapeType="1"/>
            </p:cNvSpPr>
            <p:nvPr/>
          </p:nvSpPr>
          <p:spPr bwMode="auto">
            <a:xfrm>
              <a:off x="3336" y="21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63" name="Line 211"/>
            <p:cNvSpPr>
              <a:spLocks noChangeShapeType="1"/>
            </p:cNvSpPr>
            <p:nvPr/>
          </p:nvSpPr>
          <p:spPr bwMode="auto">
            <a:xfrm>
              <a:off x="3198" y="237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305364" name="Line 212"/>
            <p:cNvSpPr>
              <a:spLocks noChangeShapeType="1"/>
            </p:cNvSpPr>
            <p:nvPr/>
          </p:nvSpPr>
          <p:spPr bwMode="auto">
            <a:xfrm>
              <a:off x="3333" y="256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5365" name="AutoShape 213"/>
          <p:cNvSpPr>
            <a:spLocks noChangeArrowheads="1"/>
          </p:cNvSpPr>
          <p:nvPr/>
        </p:nvSpPr>
        <p:spPr bwMode="ltGray">
          <a:xfrm>
            <a:off x="5508625" y="2276475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/>
              <a:t>中断顶半部和底半部</a:t>
            </a:r>
          </a:p>
        </p:txBody>
      </p:sp>
      <p:sp>
        <p:nvSpPr>
          <p:cNvPr id="305366" name="AutoShape 214"/>
          <p:cNvSpPr>
            <a:spLocks noChangeArrowheads="1"/>
          </p:cNvSpPr>
          <p:nvPr/>
        </p:nvSpPr>
        <p:spPr bwMode="ltGray">
          <a:xfrm>
            <a:off x="5508625" y="2781300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/>
              <a:t>中断共享</a:t>
            </a:r>
            <a:r>
              <a:rPr lang="zh-CN" altLang="en-US"/>
              <a:t> </a:t>
            </a:r>
          </a:p>
        </p:txBody>
      </p:sp>
      <p:sp>
        <p:nvSpPr>
          <p:cNvPr id="305367" name="AutoShape 215"/>
          <p:cNvSpPr>
            <a:spLocks noChangeArrowheads="1"/>
          </p:cNvSpPr>
          <p:nvPr/>
        </p:nvSpPr>
        <p:spPr bwMode="ltGray">
          <a:xfrm>
            <a:off x="5508625" y="5589588"/>
            <a:ext cx="2735263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/>
              <a:t>内核定时器</a:t>
            </a:r>
            <a:r>
              <a:rPr lang="zh-CN" altLang="en-US"/>
              <a:t> </a:t>
            </a:r>
          </a:p>
        </p:txBody>
      </p:sp>
      <p:grpSp>
        <p:nvGrpSpPr>
          <p:cNvPr id="305374" name="Group 222"/>
          <p:cNvGrpSpPr>
            <a:grpSpLocks/>
          </p:cNvGrpSpPr>
          <p:nvPr/>
        </p:nvGrpSpPr>
        <p:grpSpPr bwMode="auto">
          <a:xfrm>
            <a:off x="5076825" y="4724400"/>
            <a:ext cx="454025" cy="1079500"/>
            <a:chOff x="3107" y="1117"/>
            <a:chExt cx="376" cy="680"/>
          </a:xfrm>
        </p:grpSpPr>
        <p:sp>
          <p:nvSpPr>
            <p:cNvPr id="305375" name="Line 223"/>
            <p:cNvSpPr>
              <a:spLocks noChangeShapeType="1"/>
            </p:cNvSpPr>
            <p:nvPr/>
          </p:nvSpPr>
          <p:spPr bwMode="auto">
            <a:xfrm>
              <a:off x="3107" y="1434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76" name="Line 224"/>
            <p:cNvSpPr>
              <a:spLocks noChangeShapeType="1"/>
            </p:cNvSpPr>
            <p:nvPr/>
          </p:nvSpPr>
          <p:spPr bwMode="auto">
            <a:xfrm>
              <a:off x="3288" y="1434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77" name="Line 225"/>
            <p:cNvSpPr>
              <a:spLocks noChangeShapeType="1"/>
            </p:cNvSpPr>
            <p:nvPr/>
          </p:nvSpPr>
          <p:spPr bwMode="auto">
            <a:xfrm>
              <a:off x="3288" y="1797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78" name="Line 226"/>
            <p:cNvSpPr>
              <a:spLocks noChangeShapeType="1"/>
            </p:cNvSpPr>
            <p:nvPr/>
          </p:nvSpPr>
          <p:spPr bwMode="auto">
            <a:xfrm>
              <a:off x="3288" y="1117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79" name="Line 227"/>
            <p:cNvSpPr>
              <a:spLocks noChangeShapeType="1"/>
            </p:cNvSpPr>
            <p:nvPr/>
          </p:nvSpPr>
          <p:spPr bwMode="auto">
            <a:xfrm>
              <a:off x="3289" y="1117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299" grpId="0" animBg="1"/>
      <p:bldP spid="305301" grpId="0" animBg="1"/>
      <p:bldP spid="305316" grpId="0" animBg="1"/>
      <p:bldP spid="305335" grpId="0" animBg="1"/>
      <p:bldP spid="305336" grpId="0" animBg="1"/>
      <p:bldP spid="305344" grpId="0" animBg="1"/>
      <p:bldP spid="305352" grpId="0" animBg="1"/>
      <p:bldP spid="305365" grpId="0" animBg="1"/>
      <p:bldP spid="305366" grpId="0" animBg="1"/>
      <p:bldP spid="30536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5-1-3  </a:t>
            </a:r>
            <a:r>
              <a:rPr lang="zh-CN" altLang="en-US" dirty="0" smtClean="0"/>
              <a:t>中断顶半部和底半部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6" y="1357298"/>
            <a:ext cx="8100294" cy="446276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altLang="zh-CN" dirty="0" smtClean="0"/>
              <a:t> /*</a:t>
            </a:r>
            <a:r>
              <a:rPr lang="zh-CN" altLang="en-US" dirty="0" smtClean="0"/>
              <a:t>设备驱动模块加载函数*</a:t>
            </a:r>
            <a:r>
              <a:rPr lang="en-US" altLang="zh-CN" dirty="0" smtClean="0"/>
              <a:t>/</a:t>
            </a:r>
          </a:p>
          <a:p>
            <a:pPr>
              <a:buFontTx/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__init </a:t>
            </a:r>
            <a:r>
              <a:rPr lang="en-US" altLang="zh-CN" dirty="0" err="1" smtClean="0"/>
              <a:t>xxx_init</a:t>
            </a:r>
            <a:r>
              <a:rPr lang="en-US" altLang="zh-CN" dirty="0" smtClean="0"/>
              <a:t>(void)</a:t>
            </a:r>
          </a:p>
          <a:p>
            <a:pPr>
              <a:buFontTx/>
              <a:buNone/>
            </a:pPr>
            <a:r>
              <a:rPr lang="en-US" altLang="zh-CN" dirty="0" smtClean="0"/>
              <a:t>{</a:t>
            </a:r>
          </a:p>
          <a:p>
            <a:pPr>
              <a:buFontTx/>
              <a:buNone/>
            </a:pPr>
            <a:r>
              <a:rPr lang="en-US" altLang="zh-CN" dirty="0" smtClean="0"/>
              <a:t> 	…</a:t>
            </a:r>
          </a:p>
          <a:p>
            <a:pPr>
              <a:buFontTx/>
              <a:buNone/>
            </a:pPr>
            <a:r>
              <a:rPr lang="en-US" altLang="zh-CN" dirty="0" smtClean="0"/>
              <a:t> 	/*</a:t>
            </a:r>
            <a:r>
              <a:rPr lang="zh-CN" altLang="en-US" dirty="0" smtClean="0"/>
              <a:t>申请中断*</a:t>
            </a:r>
            <a:r>
              <a:rPr lang="en-US" altLang="zh-CN" dirty="0" smtClean="0"/>
              <a:t>/</a:t>
            </a:r>
          </a:p>
          <a:p>
            <a:pPr>
              <a:buFontTx/>
              <a:buNone/>
            </a:pPr>
            <a:r>
              <a:rPr lang="en-US" altLang="zh-CN" dirty="0" smtClean="0"/>
              <a:t> 	result = </a:t>
            </a:r>
            <a:r>
              <a:rPr lang="en-US" altLang="zh-CN" dirty="0" err="1" smtClean="0"/>
              <a:t>request_irq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xxx_irq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xxx_interrupt</a:t>
            </a:r>
            <a:r>
              <a:rPr lang="en-US" altLang="zh-CN" dirty="0" smtClean="0"/>
              <a:t>, </a:t>
            </a:r>
          </a:p>
          <a:p>
            <a:pPr>
              <a:buFontTx/>
              <a:buNone/>
            </a:pPr>
            <a:r>
              <a:rPr lang="en-US" altLang="zh-CN" dirty="0" smtClean="0"/>
              <a:t>                      	SA_INTERRUPT, “</a:t>
            </a:r>
            <a:r>
              <a:rPr lang="en-US" altLang="zh-CN" dirty="0" err="1" smtClean="0"/>
              <a:t>xxx”,NULL</a:t>
            </a:r>
            <a:r>
              <a:rPr lang="en-US" altLang="zh-CN" dirty="0" smtClean="0"/>
              <a:t>);</a:t>
            </a:r>
          </a:p>
          <a:p>
            <a:pPr>
              <a:buFontTx/>
              <a:buNone/>
            </a:pPr>
            <a:r>
              <a:rPr lang="en-US" altLang="zh-CN" dirty="0" smtClean="0"/>
              <a:t> 	…</a:t>
            </a:r>
          </a:p>
          <a:p>
            <a:pPr>
              <a:buFontTx/>
              <a:buNone/>
            </a:pPr>
            <a:r>
              <a:rPr lang="en-US" altLang="zh-CN" dirty="0" smtClean="0"/>
              <a:t> 	/*</a:t>
            </a:r>
            <a:r>
              <a:rPr lang="zh-CN" altLang="en-US" dirty="0" smtClean="0"/>
              <a:t>初始化工作队列*</a:t>
            </a:r>
            <a:r>
              <a:rPr lang="en-US" altLang="zh-CN" dirty="0" smtClean="0"/>
              <a:t>/</a:t>
            </a:r>
          </a:p>
          <a:p>
            <a:pPr>
              <a:buFontTx/>
              <a:buNone/>
            </a:pPr>
            <a:r>
              <a:rPr lang="en-US" altLang="zh-CN" dirty="0" smtClean="0"/>
              <a:t>	INIT_WORK(&amp;</a:t>
            </a:r>
            <a:r>
              <a:rPr lang="en-US" altLang="zh-CN" dirty="0" err="1" smtClean="0"/>
              <a:t>xxx_wq</a:t>
            </a:r>
            <a:r>
              <a:rPr lang="en-US" altLang="zh-CN" dirty="0" smtClean="0"/>
              <a:t>, (void (*)(void *)) </a:t>
            </a:r>
            <a:r>
              <a:rPr lang="en-US" altLang="zh-CN" dirty="0" err="1" smtClean="0"/>
              <a:t>xxx_do_work</a:t>
            </a:r>
            <a:r>
              <a:rPr lang="en-US" altLang="zh-CN" dirty="0" smtClean="0"/>
              <a:t>, NULL);</a:t>
            </a:r>
          </a:p>
          <a:p>
            <a:pPr>
              <a:buFontTx/>
              <a:buNone/>
            </a:pPr>
            <a:r>
              <a:rPr lang="en-US" altLang="zh-CN" dirty="0" smtClean="0"/>
              <a:t> 	…</a:t>
            </a:r>
          </a:p>
          <a:p>
            <a:pPr>
              <a:buFontTx/>
              <a:buNone/>
            </a:pPr>
            <a:r>
              <a:rPr lang="en-US" altLang="zh-CN" dirty="0" smtClean="0"/>
              <a:t> }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5-1-4  </a:t>
            </a:r>
            <a:r>
              <a:rPr lang="zh-CN" altLang="en-US" dirty="0" smtClean="0"/>
              <a:t>中断共享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858280" cy="4786346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共享中断的多个设备在申请中断时都应使用</a:t>
            </a:r>
            <a:r>
              <a:rPr lang="en-US" altLang="zh-CN" dirty="0" smtClean="0"/>
              <a:t>SA_SHIRQ</a:t>
            </a:r>
            <a:r>
              <a:rPr lang="zh-CN" altLang="en-US" dirty="0" smtClean="0"/>
              <a:t>标志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设备结构指针可以作为</a:t>
            </a:r>
            <a:r>
              <a:rPr lang="en-US" altLang="zh-CN" dirty="0" err="1" smtClean="0"/>
              <a:t>request_irq</a:t>
            </a:r>
            <a:r>
              <a:rPr lang="zh-CN" altLang="en-US" dirty="0" smtClean="0"/>
              <a:t>（</a:t>
            </a:r>
            <a:r>
              <a:rPr lang="en-US" altLang="zh-CN" dirty="0" smtClean="0"/>
              <a:t>…, void *</a:t>
            </a:r>
            <a:r>
              <a:rPr lang="en-US" altLang="zh-CN" dirty="0" err="1" smtClean="0"/>
              <a:t>dev_id</a:t>
            </a:r>
            <a:r>
              <a:rPr lang="zh-CN" altLang="en-US" dirty="0" smtClean="0"/>
              <a:t>）的最后一个参数</a:t>
            </a:r>
            <a:r>
              <a:rPr lang="en-US" altLang="zh-CN" dirty="0" err="1" smtClean="0"/>
              <a:t>dev_id</a:t>
            </a:r>
            <a:r>
              <a:rPr lang="en-US" altLang="zh-CN" dirty="0" smtClean="0"/>
              <a:t> </a:t>
            </a:r>
            <a:r>
              <a:rPr lang="zh-CN" altLang="en-US" dirty="0" smtClean="0"/>
              <a:t>传入。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在中断到来时，所有共享该中断的中断处理程序都会被执行，它们会根据硬件中断寄存器中的信息判断是否是本设备的中断，若不是，应迅速返回。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5-1-4  </a:t>
            </a:r>
            <a:r>
              <a:rPr lang="zh-CN" altLang="en-US" dirty="0" smtClean="0"/>
              <a:t>中断共享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00066"/>
          </a:xfrm>
        </p:spPr>
        <p:txBody>
          <a:bodyPr/>
          <a:lstStyle/>
          <a:p>
            <a:r>
              <a:rPr lang="zh-CN" altLang="en-US" dirty="0" smtClean="0"/>
              <a:t>共享中断使用模板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282" y="1643050"/>
            <a:ext cx="4572032" cy="5201424"/>
          </a:xfrm>
          <a:prstGeom prst="rect">
            <a:avLst/>
          </a:prstGeom>
          <a:gradFill flip="none" rotWithShape="1">
            <a:gsLst>
              <a:gs pos="52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zh-CN" dirty="0" smtClean="0"/>
              <a:t> /*</a:t>
            </a:r>
            <a:r>
              <a:rPr lang="zh-CN" altLang="en-US" dirty="0" smtClean="0"/>
              <a:t>中断处理顶半部*</a:t>
            </a:r>
            <a:r>
              <a:rPr lang="en-US" altLang="zh-CN" dirty="0" smtClean="0"/>
              <a:t>/</a:t>
            </a:r>
          </a:p>
          <a:p>
            <a:pPr>
              <a:buFontTx/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irqreturn_t</a:t>
            </a:r>
            <a:r>
              <a:rPr lang="en-US" altLang="zh-CN" smtClean="0"/>
              <a:t> </a:t>
            </a:r>
          </a:p>
          <a:p>
            <a:pPr>
              <a:buFontTx/>
              <a:buNone/>
            </a:pPr>
            <a:r>
              <a:rPr lang="en-US" altLang="zh-CN" smtClean="0"/>
              <a:t>xxx_interrupt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irq</a:t>
            </a:r>
            <a:r>
              <a:rPr lang="en-US" altLang="zh-CN" dirty="0" smtClean="0"/>
              <a:t>, void *</a:t>
            </a:r>
            <a:r>
              <a:rPr lang="en-US" altLang="zh-CN" dirty="0" err="1" smtClean="0"/>
              <a:t>dev_id</a:t>
            </a:r>
            <a:r>
              <a:rPr lang="en-US" altLang="zh-CN" smtClean="0"/>
              <a:t>, </a:t>
            </a:r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en-US" altLang="zh-CN" smtClean="0"/>
              <a:t>struct </a:t>
            </a:r>
            <a:r>
              <a:rPr lang="en-US" altLang="zh-CN" dirty="0" err="1" smtClean="0"/>
              <a:t>pt_regs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regs</a:t>
            </a:r>
            <a:r>
              <a:rPr lang="en-US" altLang="zh-CN" dirty="0" smtClean="0"/>
              <a:t>)</a:t>
            </a:r>
          </a:p>
          <a:p>
            <a:pPr>
              <a:buFontTx/>
              <a:buNone/>
            </a:pPr>
            <a:r>
              <a:rPr lang="en-US" altLang="zh-CN" smtClean="0"/>
              <a:t>{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smtClean="0">
                <a:solidFill>
                  <a:schemeClr val="tx1"/>
                </a:solidFill>
              </a:rPr>
              <a:t>    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smtClean="0">
                <a:solidFill>
                  <a:schemeClr val="tx1"/>
                </a:solidFill>
              </a:rPr>
              <a:t>    int </a:t>
            </a:r>
            <a:r>
              <a:rPr lang="en-US" altLang="zh-CN" dirty="0" smtClean="0">
                <a:solidFill>
                  <a:schemeClr val="tx1"/>
                </a:solidFill>
              </a:rPr>
              <a:t>status = </a:t>
            </a:r>
            <a:r>
              <a:rPr lang="en-US" altLang="zh-CN" err="1" smtClean="0">
                <a:solidFill>
                  <a:schemeClr val="tx1"/>
                </a:solidFill>
              </a:rPr>
              <a:t>read_int_status</a:t>
            </a:r>
            <a:r>
              <a:rPr lang="en-US" altLang="zh-CN" smtClean="0">
                <a:solidFill>
                  <a:schemeClr val="tx1"/>
                </a:solidFill>
              </a:rPr>
              <a:t>();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zh-CN" b="1" smtClean="0">
                <a:solidFill>
                  <a:schemeClr val="tx1"/>
                </a:solidFill>
              </a:rPr>
              <a:t>     if</a:t>
            </a:r>
            <a:r>
              <a:rPr lang="en-US" altLang="zh-CN" b="1" dirty="0" smtClean="0">
                <a:solidFill>
                  <a:schemeClr val="tx1"/>
                </a:solidFill>
              </a:rPr>
              <a:t>(!</a:t>
            </a:r>
            <a:r>
              <a:rPr lang="en-US" altLang="zh-CN" b="1" dirty="0" err="1" smtClean="0">
                <a:solidFill>
                  <a:schemeClr val="tx1"/>
                </a:solidFill>
              </a:rPr>
              <a:t>is_myint</a:t>
            </a:r>
            <a:r>
              <a:rPr lang="en-US" altLang="zh-CN" b="1" dirty="0" smtClean="0">
                <a:solidFill>
                  <a:schemeClr val="tx1"/>
                </a:solidFill>
              </a:rPr>
              <a:t>(</a:t>
            </a:r>
            <a:r>
              <a:rPr lang="en-US" altLang="zh-CN" b="1" dirty="0" err="1" smtClean="0">
                <a:solidFill>
                  <a:schemeClr val="tx1"/>
                </a:solidFill>
              </a:rPr>
              <a:t>dev_int</a:t>
            </a:r>
            <a:r>
              <a:rPr lang="en-US" altLang="zh-CN" b="1" dirty="0" smtClean="0">
                <a:solidFill>
                  <a:schemeClr val="tx1"/>
                </a:solidFill>
              </a:rPr>
              <a:t>, </a:t>
            </a:r>
            <a:r>
              <a:rPr lang="en-US" altLang="zh-CN" b="1" smtClean="0">
                <a:solidFill>
                  <a:schemeClr val="tx1"/>
                </a:solidFill>
              </a:rPr>
              <a:t>status))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zh-CN" b="1" smtClean="0">
                <a:solidFill>
                  <a:schemeClr val="tx1"/>
                </a:solidFill>
              </a:rPr>
              <a:t>     {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zh-CN" b="1" smtClean="0">
                <a:solidFill>
                  <a:schemeClr val="tx1"/>
                </a:solidFill>
              </a:rPr>
              <a:t>           return </a:t>
            </a:r>
            <a:r>
              <a:rPr lang="en-US" altLang="zh-CN" b="1" dirty="0" smtClean="0">
                <a:solidFill>
                  <a:schemeClr val="tx1"/>
                </a:solidFill>
              </a:rPr>
              <a:t>IRQ_NONE</a:t>
            </a:r>
            <a:r>
              <a:rPr lang="en-US" altLang="zh-CN" b="1" smtClean="0">
                <a:solidFill>
                  <a:schemeClr val="tx1"/>
                </a:solidFill>
              </a:rPr>
              <a:t>; 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 smtClean="0">
                <a:solidFill>
                  <a:schemeClr val="tx1"/>
                </a:solidFill>
              </a:rPr>
              <a:t>      }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zh-CN"/>
              <a:t> </a:t>
            </a:r>
            <a:r>
              <a:rPr lang="en-US" altLang="zh-CN" smtClean="0"/>
              <a:t>      …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/>
              <a:t> </a:t>
            </a:r>
            <a:r>
              <a:rPr lang="en-US" altLang="zh-CN" smtClean="0"/>
              <a:t>     return </a:t>
            </a:r>
            <a:r>
              <a:rPr lang="en-US" altLang="zh-CN" dirty="0" smtClean="0"/>
              <a:t>IRQ_HANDLED;</a:t>
            </a:r>
          </a:p>
          <a:p>
            <a:pPr>
              <a:buFontTx/>
              <a:buNone/>
            </a:pPr>
            <a:r>
              <a:rPr lang="en-US" altLang="zh-CN" smtClean="0"/>
              <a:t> </a:t>
            </a:r>
            <a:r>
              <a:rPr lang="en-US" altLang="zh-CN" dirty="0" smtClean="0"/>
              <a:t>} </a:t>
            </a:r>
            <a:endParaRPr lang="zh-CN" altLang="en-US" dirty="0"/>
          </a:p>
        </p:txBody>
      </p:sp>
      <p:sp>
        <p:nvSpPr>
          <p:cNvPr id="6" name="矩形标注 5"/>
          <p:cNvSpPr/>
          <p:nvPr/>
        </p:nvSpPr>
        <p:spPr bwMode="auto">
          <a:xfrm>
            <a:off x="3643306" y="3345420"/>
            <a:ext cx="1500198" cy="369332"/>
          </a:xfrm>
          <a:prstGeom prst="wedgeRectCallout">
            <a:avLst>
              <a:gd name="adj1" fmla="val -39336"/>
              <a:gd name="adj2" fmla="val 84605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>
                <a:solidFill>
                  <a:srgbClr val="FF0000"/>
                </a:solidFill>
              </a:rPr>
              <a:t>获知中断源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3500430" y="4786322"/>
            <a:ext cx="1643074" cy="646331"/>
          </a:xfrm>
          <a:prstGeom prst="wedgeRectCallout">
            <a:avLst>
              <a:gd name="adj1" fmla="val -135118"/>
              <a:gd name="adj2" fmla="val -96660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b="1" dirty="0" smtClean="0">
                <a:solidFill>
                  <a:srgbClr val="FF0000"/>
                </a:solidFill>
              </a:rPr>
              <a:t>判断是否是本设备中断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9190" y="857232"/>
            <a:ext cx="4214810" cy="5903154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zh-CN" sz="1600" dirty="0" smtClean="0"/>
              <a:t>/*</a:t>
            </a:r>
            <a:r>
              <a:rPr lang="zh-CN" altLang="en-US" sz="1600" dirty="0" smtClean="0"/>
              <a:t>设备驱动模块加载函数*</a:t>
            </a:r>
            <a:r>
              <a:rPr lang="en-US" altLang="zh-CN" sz="1600" dirty="0" smtClean="0"/>
              <a:t>/</a:t>
            </a:r>
          </a:p>
          <a:p>
            <a:pPr>
              <a:buFontTx/>
              <a:buNone/>
            </a:pP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xxx_init</a:t>
            </a:r>
            <a:r>
              <a:rPr lang="en-US" altLang="zh-CN" sz="1600" dirty="0" smtClean="0"/>
              <a:t>(void)</a:t>
            </a:r>
          </a:p>
          <a:p>
            <a:pPr>
              <a:buFontTx/>
              <a:buNone/>
            </a:pPr>
            <a:r>
              <a:rPr lang="en-US" altLang="zh-CN" sz="1600" dirty="0" smtClean="0"/>
              <a:t>{</a:t>
            </a:r>
          </a:p>
          <a:p>
            <a:pPr>
              <a:buFontTx/>
              <a:buNone/>
            </a:pPr>
            <a:r>
              <a:rPr lang="en-US" altLang="zh-CN" sz="1600" dirty="0" smtClean="0"/>
              <a:t>  	…</a:t>
            </a:r>
          </a:p>
          <a:p>
            <a:pPr>
              <a:buFontTx/>
              <a:buNone/>
            </a:pPr>
            <a:r>
              <a:rPr lang="en-US" altLang="zh-CN" sz="1600" dirty="0" smtClean="0"/>
              <a:t>  /*</a:t>
            </a:r>
            <a:r>
              <a:rPr lang="zh-CN" altLang="en-US" sz="1600" dirty="0" smtClean="0"/>
              <a:t>申请共享中断*</a:t>
            </a:r>
            <a:r>
              <a:rPr lang="en-US" altLang="zh-CN" sz="1600" dirty="0" smtClean="0"/>
              <a:t>/</a:t>
            </a:r>
          </a:p>
          <a:p>
            <a:pPr>
              <a:buFontTx/>
              <a:buNone/>
            </a:pPr>
            <a:r>
              <a:rPr lang="en-US" altLang="zh-CN" sz="1600" dirty="0" smtClean="0"/>
              <a:t>  result = </a:t>
            </a:r>
            <a:r>
              <a:rPr lang="en-US" altLang="zh-CN" sz="1600" dirty="0" err="1" smtClean="0"/>
              <a:t>request_irq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sh_irq</a:t>
            </a:r>
            <a:r>
              <a:rPr lang="en-US" altLang="zh-CN" sz="1600" dirty="0" smtClean="0"/>
              <a:t>, 	</a:t>
            </a:r>
            <a:r>
              <a:rPr lang="en-US" altLang="zh-CN" sz="1600" dirty="0" err="1" smtClean="0"/>
              <a:t>xxx_interrupt</a:t>
            </a:r>
            <a:r>
              <a:rPr lang="en-US" altLang="zh-CN" sz="1600" dirty="0" smtClean="0"/>
              <a:t>, </a:t>
            </a:r>
          </a:p>
          <a:p>
            <a:pPr>
              <a:buFontTx/>
              <a:buNone/>
            </a:pPr>
            <a:r>
              <a:rPr lang="en-US" altLang="zh-CN" sz="1600" dirty="0" smtClean="0"/>
              <a:t>	19		             	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SA_SHIRQ</a:t>
            </a:r>
            <a:r>
              <a:rPr lang="en-US" altLang="zh-CN" sz="1600" dirty="0" smtClean="0"/>
              <a:t>, </a:t>
            </a:r>
          </a:p>
          <a:p>
            <a:pPr>
              <a:buFontTx/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“xxx”, </a:t>
            </a:r>
          </a:p>
          <a:p>
            <a:pPr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	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xxx_dev</a:t>
            </a:r>
            <a:r>
              <a:rPr lang="en-US" altLang="zh-CN" sz="1600" dirty="0" smtClean="0"/>
              <a:t>);</a:t>
            </a:r>
          </a:p>
          <a:p>
            <a:pPr>
              <a:buFontTx/>
              <a:buNone/>
            </a:pPr>
            <a:r>
              <a:rPr lang="en-US" altLang="zh-CN" sz="1600" dirty="0" smtClean="0"/>
              <a:t>	…</a:t>
            </a:r>
          </a:p>
          <a:p>
            <a:pPr>
              <a:buFontTx/>
              <a:buNone/>
            </a:pPr>
            <a:r>
              <a:rPr lang="en-US" altLang="zh-CN" sz="1600" dirty="0" smtClean="0"/>
              <a:t>}</a:t>
            </a:r>
          </a:p>
          <a:p>
            <a:pPr>
              <a:buFontTx/>
              <a:buNone/>
            </a:pPr>
            <a:r>
              <a:rPr lang="en-US" altLang="zh-CN" sz="1600" dirty="0" smtClean="0"/>
              <a:t> /*</a:t>
            </a:r>
            <a:r>
              <a:rPr lang="zh-CN" altLang="en-US" sz="1600" dirty="0" smtClean="0"/>
              <a:t>设备驱动模块卸载函数*</a:t>
            </a:r>
            <a:r>
              <a:rPr lang="en-US" altLang="zh-CN" sz="1600" dirty="0" smtClean="0"/>
              <a:t>/</a:t>
            </a:r>
          </a:p>
          <a:p>
            <a:pPr>
              <a:buFontTx/>
              <a:buNone/>
            </a:pPr>
            <a:r>
              <a:rPr lang="en-US" altLang="zh-CN" sz="1600" dirty="0" smtClean="0"/>
              <a:t> void __exit </a:t>
            </a:r>
            <a:r>
              <a:rPr lang="en-US" altLang="zh-CN" sz="1600" dirty="0" err="1" smtClean="0"/>
              <a:t>xxx_exit</a:t>
            </a:r>
            <a:r>
              <a:rPr lang="en-US" altLang="zh-CN" sz="1600" dirty="0" smtClean="0"/>
              <a:t>(void)</a:t>
            </a:r>
          </a:p>
          <a:p>
            <a:pPr>
              <a:buFontTx/>
              <a:buNone/>
            </a:pPr>
            <a:r>
              <a:rPr lang="en-US" altLang="zh-CN" sz="1600" dirty="0" smtClean="0"/>
              <a:t> {</a:t>
            </a:r>
          </a:p>
          <a:p>
            <a:pPr>
              <a:buFontTx/>
              <a:buNone/>
            </a:pPr>
            <a:r>
              <a:rPr lang="en-US" altLang="zh-CN" sz="1600" dirty="0" smtClean="0"/>
              <a:t> 	…</a:t>
            </a:r>
          </a:p>
          <a:p>
            <a:pPr>
              <a:buFontTx/>
              <a:buNone/>
            </a:pPr>
            <a:r>
              <a:rPr lang="en-US" altLang="zh-CN" sz="1600" dirty="0" smtClean="0"/>
              <a:t> 	/*</a:t>
            </a:r>
            <a:r>
              <a:rPr lang="zh-CN" altLang="en-US" sz="1600" dirty="0" smtClean="0"/>
              <a:t>释放中断*</a:t>
            </a:r>
            <a:r>
              <a:rPr lang="en-US" altLang="zh-CN" sz="1600" dirty="0" smtClean="0"/>
              <a:t>/</a:t>
            </a:r>
          </a:p>
          <a:p>
            <a:pPr>
              <a:buFontTx/>
              <a:buNone/>
            </a:pPr>
            <a:r>
              <a:rPr lang="en-US" altLang="zh-CN" sz="1600" dirty="0" smtClean="0"/>
              <a:t> 	</a:t>
            </a:r>
            <a:r>
              <a:rPr lang="en-US" altLang="zh-CN" sz="1600" dirty="0" err="1" smtClean="0"/>
              <a:t>free_irq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xxx_irq,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xxx_dev</a:t>
            </a:r>
            <a:r>
              <a:rPr lang="en-US" altLang="zh-CN" sz="1600" dirty="0" smtClean="0"/>
              <a:t>);</a:t>
            </a:r>
          </a:p>
          <a:p>
            <a:pPr>
              <a:buFontTx/>
              <a:buNone/>
            </a:pPr>
            <a:r>
              <a:rPr lang="en-US" altLang="zh-CN" sz="1600" dirty="0" smtClean="0"/>
              <a:t>	…</a:t>
            </a:r>
          </a:p>
          <a:p>
            <a:pPr>
              <a:buFontTx/>
              <a:buNone/>
            </a:pPr>
            <a:r>
              <a:rPr lang="en-US" altLang="zh-CN" sz="1600" dirty="0" smtClean="0"/>
              <a:t> }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阶段总结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î"/>
            </a:pPr>
            <a:r>
              <a:rPr lang="zh-CN" altLang="en-US"/>
              <a:t>介绍了</a:t>
            </a:r>
            <a:r>
              <a:rPr lang="en-US" altLang="zh-CN"/>
              <a:t>Linux</a:t>
            </a:r>
            <a:r>
              <a:rPr lang="zh-CN" altLang="en-US"/>
              <a:t>下中断的申请和释放</a:t>
            </a:r>
          </a:p>
          <a:p>
            <a:pPr>
              <a:buFont typeface="Wingdings" pitchFamily="2" charset="2"/>
              <a:buChar char="î"/>
            </a:pPr>
            <a:r>
              <a:rPr lang="zh-CN" altLang="en-US"/>
              <a:t>介绍了</a:t>
            </a:r>
            <a:r>
              <a:rPr lang="en-US" altLang="zh-CN"/>
              <a:t>Linux</a:t>
            </a:r>
            <a:r>
              <a:rPr lang="zh-CN" altLang="en-US"/>
              <a:t>中断底半部的主要处理方法</a:t>
            </a:r>
            <a:r>
              <a:rPr lang="en-US" altLang="zh-CN"/>
              <a:t>:tasklet</a:t>
            </a:r>
            <a:r>
              <a:rPr lang="zh-CN" altLang="en-US"/>
              <a:t>和工作队列</a:t>
            </a:r>
          </a:p>
          <a:p>
            <a:pPr>
              <a:buFont typeface="Wingdings" pitchFamily="2" charset="2"/>
              <a:buChar char="î"/>
            </a:pPr>
            <a:r>
              <a:rPr lang="zh-CN" altLang="en-US"/>
              <a:t>介绍了</a:t>
            </a:r>
            <a:r>
              <a:rPr lang="en-US" altLang="zh-CN"/>
              <a:t>Linux</a:t>
            </a:r>
            <a:r>
              <a:rPr lang="zh-CN" altLang="en-US"/>
              <a:t>下中断共享的实现方法</a:t>
            </a:r>
          </a:p>
          <a:p>
            <a:pPr>
              <a:buFont typeface="Wingdings" pitchFamily="2" charset="2"/>
              <a:buChar char="î"/>
            </a:pPr>
            <a:endParaRPr lang="en-US" altLang="zh-CN"/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827088" y="5876925"/>
            <a:ext cx="2449512" cy="865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5-2 </a:t>
            </a:r>
            <a:r>
              <a:rPr lang="zh-CN" altLang="en-US" dirty="0" smtClean="0"/>
              <a:t>时间、延迟及延缓操作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7772400" cy="4724400"/>
          </a:xfrm>
        </p:spPr>
        <p:txBody>
          <a:bodyPr/>
          <a:lstStyle/>
          <a:p>
            <a:r>
              <a:rPr lang="zh-CN" altLang="en-US" dirty="0" smtClean="0"/>
              <a:t>计时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延迟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内核定时器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5-2-1 </a:t>
            </a:r>
            <a:r>
              <a:rPr lang="zh-CN" altLang="en-US" dirty="0" smtClean="0"/>
              <a:t>计时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71546"/>
            <a:ext cx="8358246" cy="5024454"/>
          </a:xfrm>
        </p:spPr>
        <p:txBody>
          <a:bodyPr/>
          <a:lstStyle/>
          <a:p>
            <a:r>
              <a:rPr lang="zh-CN" altLang="en-US" b="1" dirty="0" smtClean="0"/>
              <a:t>内核时钟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内核通过定时器（</a:t>
            </a:r>
            <a:r>
              <a:rPr lang="en-US" altLang="zh-CN" dirty="0" smtClean="0"/>
              <a:t>timer</a:t>
            </a:r>
            <a:r>
              <a:rPr lang="zh-CN" altLang="en-US" dirty="0" smtClean="0"/>
              <a:t>）中断来跟踪时间流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硬件定时器以周期性的间隔产生中断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这个时间间隔通常取</a:t>
            </a:r>
            <a:r>
              <a:rPr lang="en-US" altLang="zh-CN" dirty="0" smtClean="0"/>
              <a:t>1ms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jiffies</a:t>
            </a:r>
            <a:r>
              <a:rPr lang="zh-CN" altLang="en-US" b="1" dirty="0" smtClean="0"/>
              <a:t>计算器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每次当定时器中断发生时，内核内部通过一个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位的变量</a:t>
            </a:r>
            <a:r>
              <a:rPr lang="en-US" altLang="zh-CN" dirty="0" smtClean="0"/>
              <a:t>jiffies_64</a:t>
            </a:r>
            <a:r>
              <a:rPr lang="zh-CN" altLang="en-US" dirty="0" smtClean="0"/>
              <a:t>做加一计数。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驱动程序开发者通常访问的是</a:t>
            </a:r>
            <a:r>
              <a:rPr lang="en-US" altLang="zh-CN" dirty="0" smtClean="0"/>
              <a:t>jiffies</a:t>
            </a:r>
            <a:r>
              <a:rPr lang="zh-CN" altLang="en-US" dirty="0" smtClean="0"/>
              <a:t>变量，它是</a:t>
            </a:r>
            <a:r>
              <a:rPr lang="en-US" altLang="zh-CN" dirty="0" smtClean="0"/>
              <a:t>jiffies_64</a:t>
            </a:r>
            <a:r>
              <a:rPr lang="zh-CN" altLang="en-US" dirty="0" smtClean="0"/>
              <a:t>的低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jiffies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unsigned long</a:t>
            </a:r>
            <a:r>
              <a:rPr lang="zh-CN" altLang="en-US" dirty="0" smtClean="0"/>
              <a:t>型的变量，该变量被声明为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，这样可避免编译器对访问该变量的语句的优化 。</a:t>
            </a:r>
            <a:endParaRPr lang="en-US" altLang="zh-CN" b="1" dirty="0" smtClean="0"/>
          </a:p>
          <a:p>
            <a:r>
              <a:rPr lang="en-US" altLang="zh-CN" b="1" dirty="0" smtClean="0"/>
              <a:t>HZ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HZ </a:t>
            </a:r>
            <a:r>
              <a:rPr lang="zh-CN" altLang="en-US" dirty="0" smtClean="0"/>
              <a:t>即表示每秒钟产生的定时中断次数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HZ</a:t>
            </a:r>
            <a:r>
              <a:rPr lang="zh-CN" altLang="en-US" dirty="0" smtClean="0"/>
              <a:t>就代表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秒，</a:t>
            </a:r>
            <a:r>
              <a:rPr lang="en-US" altLang="zh-CN" dirty="0" smtClean="0"/>
              <a:t>HZ/2</a:t>
            </a:r>
            <a:r>
              <a:rPr lang="zh-CN" altLang="en-US" dirty="0" smtClean="0"/>
              <a:t>就代表</a:t>
            </a:r>
            <a:r>
              <a:rPr lang="en-US" altLang="zh-CN" dirty="0" smtClean="0"/>
              <a:t>0.5</a:t>
            </a:r>
            <a:r>
              <a:rPr lang="zh-CN" altLang="en-US" dirty="0" smtClean="0"/>
              <a:t>秒</a:t>
            </a:r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5-2-1 </a:t>
            </a:r>
            <a:r>
              <a:rPr lang="zh-CN" altLang="en-US" dirty="0" smtClean="0"/>
              <a:t>计时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014410"/>
            <a:ext cx="7772400" cy="771516"/>
          </a:xfrm>
        </p:spPr>
        <p:txBody>
          <a:bodyPr/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jiffies</a:t>
            </a:r>
            <a:r>
              <a:rPr lang="zh-CN" altLang="en-US" b="1" dirty="0" smtClean="0"/>
              <a:t>计数器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为了防止因</a:t>
            </a:r>
            <a:r>
              <a:rPr lang="en-US" altLang="zh-CN" b="1" dirty="0" smtClean="0"/>
              <a:t>jiffies</a:t>
            </a:r>
            <a:r>
              <a:rPr lang="zh-CN" altLang="en-US" b="1" dirty="0" smtClean="0"/>
              <a:t>溢出导致问题，最好使用宏比较</a:t>
            </a:r>
            <a:endParaRPr lang="en-US" altLang="zh-CN" b="1" dirty="0" smtClean="0"/>
          </a:p>
          <a:p>
            <a:endParaRPr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5786" y="1682297"/>
            <a:ext cx="7095212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altLang="zh-CN" dirty="0" smtClean="0"/>
              <a:t>#include&lt;1inux/jiffies</a:t>
            </a:r>
            <a:r>
              <a:rPr lang="zh-CN" altLang="en-US" dirty="0" smtClean="0"/>
              <a:t>．</a:t>
            </a:r>
            <a:r>
              <a:rPr lang="en-US" altLang="zh-CN" dirty="0" smtClean="0"/>
              <a:t>h&gt;</a:t>
            </a:r>
            <a:r>
              <a:rPr lang="zh-CN" altLang="en-US" dirty="0" smtClean="0"/>
              <a:t>。</a:t>
            </a:r>
          </a:p>
          <a:p>
            <a:pPr>
              <a:buFontTx/>
              <a:buNone/>
            </a:pPr>
            <a:r>
              <a:rPr lang="en-US" altLang="zh-CN" dirty="0" smtClean="0"/>
              <a:t>unsigned long </a:t>
            </a:r>
            <a:r>
              <a:rPr lang="en-US" altLang="zh-CN" dirty="0" err="1" smtClean="0"/>
              <a:t>current_j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stamp_1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stamp_half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stamp_n</a:t>
            </a:r>
            <a:r>
              <a:rPr lang="zh-CN" altLang="en-US" dirty="0" smtClean="0"/>
              <a:t>；</a:t>
            </a:r>
          </a:p>
          <a:p>
            <a:pPr>
              <a:buFontTx/>
              <a:buNone/>
            </a:pPr>
            <a:r>
              <a:rPr lang="en-US" altLang="zh-CN" dirty="0" err="1" smtClean="0"/>
              <a:t>current_j</a:t>
            </a:r>
            <a:r>
              <a:rPr lang="en-US" altLang="zh-CN" dirty="0" smtClean="0"/>
              <a:t>  =  jiffies</a:t>
            </a:r>
            <a:r>
              <a:rPr lang="zh-CN" altLang="en-US" dirty="0" smtClean="0"/>
              <a:t>；           </a:t>
            </a:r>
            <a:r>
              <a:rPr lang="en-US" altLang="zh-CN" dirty="0" smtClean="0"/>
              <a:t>/*</a:t>
            </a:r>
            <a:r>
              <a:rPr lang="zh-CN" altLang="en-US" dirty="0" smtClean="0"/>
              <a:t>读取当前值*</a:t>
            </a:r>
            <a:r>
              <a:rPr lang="en-US" altLang="zh-CN" dirty="0" smtClean="0"/>
              <a:t>/</a:t>
            </a:r>
          </a:p>
          <a:p>
            <a:pPr>
              <a:buFontTx/>
              <a:buNone/>
            </a:pPr>
            <a:r>
              <a:rPr lang="en-US" altLang="zh-CN" dirty="0" smtClean="0"/>
              <a:t>stamp_1 =  </a:t>
            </a:r>
            <a:r>
              <a:rPr lang="en-US" altLang="zh-CN" dirty="0" err="1" smtClean="0"/>
              <a:t>current_j</a:t>
            </a:r>
            <a:r>
              <a:rPr lang="en-US" altLang="zh-CN" dirty="0" smtClean="0"/>
              <a:t> + HZ</a:t>
            </a:r>
            <a:r>
              <a:rPr lang="zh-CN" altLang="en-US" dirty="0" smtClean="0"/>
              <a:t>；    </a:t>
            </a:r>
            <a:r>
              <a:rPr lang="en-US" altLang="zh-CN" dirty="0" smtClean="0"/>
              <a:t>/*</a:t>
            </a:r>
            <a:r>
              <a:rPr lang="zh-CN" altLang="en-US" dirty="0" smtClean="0"/>
              <a:t>未来的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秒*</a:t>
            </a:r>
            <a:r>
              <a:rPr lang="en-US" altLang="zh-CN" dirty="0" smtClean="0"/>
              <a:t>/</a:t>
            </a:r>
          </a:p>
          <a:p>
            <a:pPr>
              <a:buFontTx/>
              <a:buNone/>
            </a:pPr>
            <a:r>
              <a:rPr lang="en-US" altLang="zh-CN" dirty="0" err="1" smtClean="0"/>
              <a:t>stamp_half</a:t>
            </a:r>
            <a:r>
              <a:rPr lang="en-US" altLang="zh-CN" dirty="0" smtClean="0"/>
              <a:t>  =  </a:t>
            </a:r>
            <a:r>
              <a:rPr lang="en-US" altLang="zh-CN" dirty="0" err="1" smtClean="0"/>
              <a:t>current_j</a:t>
            </a:r>
            <a:r>
              <a:rPr lang="en-US" altLang="zh-CN" dirty="0" smtClean="0"/>
              <a:t> + HZ/2</a:t>
            </a:r>
            <a:r>
              <a:rPr lang="zh-CN" altLang="en-US" dirty="0" smtClean="0"/>
              <a:t>；   </a:t>
            </a:r>
            <a:r>
              <a:rPr lang="en-US" altLang="zh-CN" dirty="0" smtClean="0"/>
              <a:t>/*</a:t>
            </a:r>
            <a:r>
              <a:rPr lang="zh-CN" altLang="en-US" dirty="0" smtClean="0"/>
              <a:t>半秒*</a:t>
            </a:r>
            <a:r>
              <a:rPr lang="en-US" altLang="zh-CN" dirty="0" smtClean="0"/>
              <a:t>/</a:t>
            </a:r>
          </a:p>
          <a:p>
            <a:pPr>
              <a:buFontTx/>
              <a:buNone/>
            </a:pPr>
            <a:r>
              <a:rPr lang="en-US" altLang="zh-CN" dirty="0" err="1" smtClean="0"/>
              <a:t>stamp_n</a:t>
            </a:r>
            <a:r>
              <a:rPr lang="en-US" altLang="zh-CN" dirty="0" smtClean="0"/>
              <a:t>  =  </a:t>
            </a:r>
            <a:r>
              <a:rPr lang="en-US" altLang="zh-CN" dirty="0" err="1" smtClean="0"/>
              <a:t>current_j</a:t>
            </a:r>
            <a:r>
              <a:rPr lang="en-US" altLang="zh-CN" dirty="0" smtClean="0"/>
              <a:t> + n*HZ/1000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/*n</a:t>
            </a:r>
            <a:r>
              <a:rPr lang="zh-CN" altLang="en-US" dirty="0" smtClean="0"/>
              <a:t>毫秒*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4643446"/>
            <a:ext cx="7072362" cy="1877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jiffies.h</a:t>
            </a:r>
            <a:r>
              <a:rPr lang="en-US" altLang="zh-CN" dirty="0" smtClean="0"/>
              <a:t>&gt;</a:t>
            </a:r>
          </a:p>
          <a:p>
            <a:pPr>
              <a:buFontTx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time_after</a:t>
            </a:r>
            <a:r>
              <a:rPr lang="en-US" altLang="zh-CN" dirty="0" smtClean="0"/>
              <a:t>(unsigned long 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 long b)</a:t>
            </a:r>
            <a:r>
              <a:rPr lang="zh-CN" altLang="en-US" dirty="0" smtClean="0"/>
              <a:t>；</a:t>
            </a:r>
          </a:p>
          <a:p>
            <a:pPr>
              <a:buFontTx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time_before</a:t>
            </a:r>
            <a:r>
              <a:rPr lang="en-US" altLang="zh-CN" dirty="0" smtClean="0"/>
              <a:t>(unsigned long 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 long b)</a:t>
            </a:r>
            <a:r>
              <a:rPr lang="zh-CN" altLang="en-US" dirty="0" smtClean="0"/>
              <a:t>；</a:t>
            </a:r>
          </a:p>
          <a:p>
            <a:pPr>
              <a:buFontTx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time_after_eq</a:t>
            </a:r>
            <a:r>
              <a:rPr lang="en-US" altLang="zh-CN" dirty="0" smtClean="0"/>
              <a:t>(unsigned </a:t>
            </a:r>
            <a:r>
              <a:rPr lang="en-US" altLang="zh-CN" dirty="0" err="1" smtClean="0"/>
              <a:t>long_a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 long b)</a:t>
            </a:r>
            <a:r>
              <a:rPr lang="zh-CN" altLang="en-US" dirty="0" smtClean="0"/>
              <a:t>；</a:t>
            </a:r>
          </a:p>
          <a:p>
            <a:pPr>
              <a:buFontTx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time_before_eq</a:t>
            </a:r>
            <a:r>
              <a:rPr lang="en-US" altLang="zh-CN" dirty="0" smtClean="0"/>
              <a:t>(unsigned long 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 long b)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5-2-1 </a:t>
            </a:r>
            <a:r>
              <a:rPr lang="zh-CN" altLang="en-US" dirty="0" smtClean="0"/>
              <a:t>计时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3500438"/>
            <a:ext cx="7772400" cy="500066"/>
          </a:xfrm>
        </p:spPr>
        <p:txBody>
          <a:bodyPr/>
          <a:lstStyle/>
          <a:p>
            <a:r>
              <a:rPr lang="en-US" altLang="zh-CN" b="1" dirty="0" smtClean="0"/>
              <a:t>jiffies</a:t>
            </a:r>
            <a:r>
              <a:rPr lang="zh-CN" altLang="en-US" b="1" dirty="0" smtClean="0"/>
              <a:t>值和</a:t>
            </a:r>
            <a:r>
              <a:rPr lang="en-US" altLang="zh-CN" b="1" dirty="0" err="1" smtClean="0"/>
              <a:t>timeval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timespec</a:t>
            </a:r>
            <a:r>
              <a:rPr lang="zh-CN" altLang="en-US" b="1" dirty="0" smtClean="0"/>
              <a:t>之间转换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720" y="1285860"/>
            <a:ext cx="4143404" cy="1723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1)</a:t>
            </a:r>
            <a:r>
              <a:rPr lang="zh-CN" altLang="en-US" b="1" dirty="0" smtClean="0"/>
              <a:t>用户空间的</a:t>
            </a:r>
            <a:r>
              <a:rPr lang="en-US" altLang="zh-CN" b="1" dirty="0" err="1" smtClean="0"/>
              <a:t>timeval</a:t>
            </a:r>
            <a:r>
              <a:rPr lang="zh-CN" altLang="en-US" b="1" dirty="0" smtClean="0"/>
              <a:t>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timeval</a:t>
            </a:r>
            <a:r>
              <a:rPr lang="en-US" altLang="zh-CN" dirty="0" smtClean="0"/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time_t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tv_sec</a:t>
            </a:r>
            <a:r>
              <a:rPr lang="en-US" altLang="zh-CN" dirty="0" smtClean="0"/>
              <a:t>;   /* </a:t>
            </a:r>
            <a:r>
              <a:rPr lang="zh-CN" altLang="en-US" dirty="0" smtClean="0"/>
              <a:t>秒 *</a:t>
            </a:r>
            <a:r>
              <a:rPr lang="en-US" altLang="zh-CN" dirty="0" smtClean="0"/>
              <a:t>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suseconds_t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tv_usec</a:t>
            </a:r>
            <a:r>
              <a:rPr lang="en-US" altLang="zh-CN" dirty="0" smtClean="0"/>
              <a:t>; /* </a:t>
            </a:r>
            <a:r>
              <a:rPr lang="zh-CN" altLang="en-US" dirty="0" smtClean="0"/>
              <a:t>毫秒 *</a:t>
            </a:r>
            <a:r>
              <a:rPr lang="en-US" altLang="zh-CN" dirty="0" smtClean="0"/>
              <a:t>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4876" y="1285860"/>
            <a:ext cx="4143404" cy="1723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2)</a:t>
            </a:r>
            <a:r>
              <a:rPr lang="zh-CN" altLang="en-US" b="1" dirty="0" smtClean="0"/>
              <a:t>用户空间的</a:t>
            </a:r>
            <a:r>
              <a:rPr lang="en-US" altLang="zh-CN" b="1" dirty="0" err="1" smtClean="0"/>
              <a:t>timespec</a:t>
            </a:r>
            <a:r>
              <a:rPr lang="zh-CN" altLang="en-US" b="1" dirty="0" smtClean="0"/>
              <a:t>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timespec</a:t>
            </a:r>
            <a:r>
              <a:rPr lang="en-US" altLang="zh-CN" dirty="0" smtClean="0"/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time_t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tv_sec</a:t>
            </a:r>
            <a:r>
              <a:rPr lang="en-US" altLang="zh-CN" dirty="0" smtClean="0"/>
              <a:t>;   /* </a:t>
            </a:r>
            <a:r>
              <a:rPr lang="zh-CN" altLang="en-US" dirty="0" smtClean="0"/>
              <a:t>秒 *</a:t>
            </a:r>
            <a:r>
              <a:rPr lang="en-US" altLang="zh-CN" dirty="0" smtClean="0"/>
              <a:t>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long   </a:t>
            </a:r>
            <a:r>
              <a:rPr lang="en-US" altLang="zh-CN" dirty="0" err="1" smtClean="0"/>
              <a:t>tv_nsec</a:t>
            </a:r>
            <a:r>
              <a:rPr lang="en-US" altLang="zh-CN" dirty="0" smtClean="0"/>
              <a:t>;    /* </a:t>
            </a:r>
            <a:r>
              <a:rPr lang="zh-CN" altLang="en-US" dirty="0" smtClean="0"/>
              <a:t>纳秒 *</a:t>
            </a:r>
            <a:r>
              <a:rPr lang="en-US" altLang="zh-CN" dirty="0" smtClean="0"/>
              <a:t>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20" y="4277219"/>
            <a:ext cx="8572560" cy="1723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#include&lt;1inux/</a:t>
            </a:r>
            <a:r>
              <a:rPr lang="en-US" altLang="zh-CN" dirty="0" err="1" smtClean="0"/>
              <a:t>time.h</a:t>
            </a:r>
            <a:r>
              <a:rPr lang="en-US" altLang="zh-CN" dirty="0" smtClean="0"/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unsigned long </a:t>
            </a:r>
            <a:r>
              <a:rPr lang="en-US" altLang="zh-CN" b="1" dirty="0" err="1" smtClean="0"/>
              <a:t>timespec_to_jiffies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timespec</a:t>
            </a:r>
            <a:r>
              <a:rPr lang="en-US" altLang="zh-CN" dirty="0" smtClean="0"/>
              <a:t> *value)</a:t>
            </a:r>
            <a:r>
              <a:rPr lang="zh-CN" altLang="en-US" dirty="0" smtClean="0"/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void </a:t>
            </a:r>
            <a:r>
              <a:rPr lang="en-US" altLang="zh-CN" b="1" dirty="0" err="1" smtClean="0"/>
              <a:t>jiffies_to_timespec</a:t>
            </a:r>
            <a:r>
              <a:rPr lang="en-US" altLang="zh-CN" dirty="0" smtClean="0"/>
              <a:t>(unsigned long </a:t>
            </a:r>
            <a:r>
              <a:rPr lang="en-US" altLang="zh-CN" dirty="0" err="1" smtClean="0"/>
              <a:t>jiffie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timespec</a:t>
            </a:r>
            <a:r>
              <a:rPr lang="en-US" altLang="zh-CN" dirty="0" smtClean="0"/>
              <a:t> *value)</a:t>
            </a:r>
            <a:r>
              <a:rPr lang="zh-CN" altLang="en-US" dirty="0" smtClean="0"/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unsigned long </a:t>
            </a:r>
            <a:r>
              <a:rPr lang="en-US" altLang="zh-CN" b="1" dirty="0" err="1" smtClean="0"/>
              <a:t>timeval_to_jiffies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timeval</a:t>
            </a:r>
            <a:r>
              <a:rPr lang="en-US" altLang="zh-CN" dirty="0" smtClean="0"/>
              <a:t> *value)</a:t>
            </a:r>
            <a:r>
              <a:rPr lang="zh-CN" altLang="en-US" dirty="0" smtClean="0"/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void </a:t>
            </a:r>
            <a:r>
              <a:rPr lang="en-US" altLang="zh-CN" b="1" dirty="0" err="1" smtClean="0"/>
              <a:t>jiffies_to_timeval</a:t>
            </a:r>
            <a:r>
              <a:rPr lang="en-US" altLang="zh-CN" dirty="0" smtClean="0"/>
              <a:t>(unsigned long jiffies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timeval</a:t>
            </a:r>
            <a:r>
              <a:rPr lang="en-US" altLang="zh-CN" dirty="0" smtClean="0"/>
              <a:t> *value)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5-2-1 </a:t>
            </a:r>
            <a:r>
              <a:rPr lang="zh-CN" altLang="en-US" dirty="0" smtClean="0"/>
              <a:t>计时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获取当前时间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642910" y="2214554"/>
            <a:ext cx="7572428" cy="2004000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altLang="zh-CN" b="1" dirty="0" smtClean="0"/>
              <a:t>#include &lt;</a:t>
            </a:r>
            <a:r>
              <a:rPr lang="en-US" altLang="zh-CN" b="1" dirty="0" err="1" smtClean="0"/>
              <a:t>linux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time.h</a:t>
            </a:r>
            <a:r>
              <a:rPr lang="en-US" altLang="zh-CN" b="1" dirty="0" smtClean="0"/>
              <a:t>&gt;</a:t>
            </a:r>
          </a:p>
          <a:p>
            <a:pPr>
              <a:buFontTx/>
              <a:buNone/>
            </a:pPr>
            <a:r>
              <a:rPr lang="en-US" altLang="zh-CN" b="1" dirty="0" smtClean="0"/>
              <a:t>void </a:t>
            </a:r>
            <a:r>
              <a:rPr lang="en-US" altLang="zh-CN" b="1" dirty="0" err="1" smtClean="0"/>
              <a:t>do_gettimeofday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struct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timeval</a:t>
            </a:r>
            <a:r>
              <a:rPr lang="en-US" altLang="zh-CN" b="1" dirty="0" smtClean="0"/>
              <a:t> *</a:t>
            </a:r>
            <a:r>
              <a:rPr lang="en-US" altLang="zh-CN" b="1" dirty="0" err="1" smtClean="0"/>
              <a:t>tv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；</a:t>
            </a:r>
          </a:p>
          <a:p>
            <a:pPr>
              <a:buFontTx/>
              <a:buNone/>
            </a:pPr>
            <a:r>
              <a:rPr lang="en-US" altLang="zh-CN" b="1" dirty="0" smtClean="0"/>
              <a:t>	</a:t>
            </a:r>
          </a:p>
          <a:p>
            <a:pPr>
              <a:buFontTx/>
              <a:buNone/>
            </a:pPr>
            <a:r>
              <a:rPr lang="en-US" altLang="zh-CN" b="1" dirty="0" err="1" smtClean="0"/>
              <a:t>struct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timespec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current_kernel_time</a:t>
            </a:r>
            <a:r>
              <a:rPr lang="en-US" altLang="zh-CN" b="1" dirty="0" smtClean="0"/>
              <a:t>(void)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5-2-1 </a:t>
            </a:r>
            <a:r>
              <a:rPr lang="zh-CN" altLang="en-US" dirty="0" smtClean="0"/>
              <a:t>延迟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000108"/>
            <a:ext cx="7772400" cy="4724400"/>
          </a:xfrm>
        </p:spPr>
        <p:txBody>
          <a:bodyPr/>
          <a:lstStyle/>
          <a:p>
            <a:r>
              <a:rPr lang="zh-CN" altLang="en-US" dirty="0" smtClean="0"/>
              <a:t>长延迟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224" y="1428736"/>
            <a:ext cx="6572296" cy="15081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zh-CN" dirty="0" smtClean="0"/>
              <a:t>while(</a:t>
            </a:r>
            <a:r>
              <a:rPr lang="en-US" altLang="zh-CN" dirty="0" err="1" smtClean="0"/>
              <a:t>time_before</a:t>
            </a:r>
            <a:r>
              <a:rPr lang="en-US" altLang="zh-CN" dirty="0" smtClean="0"/>
              <a:t>(jiffies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end_time</a:t>
            </a:r>
            <a:r>
              <a:rPr lang="en-US" altLang="zh-CN" dirty="0" smtClean="0"/>
              <a:t>)){</a:t>
            </a:r>
          </a:p>
          <a:p>
            <a:pPr>
              <a:buFontTx/>
              <a:buNone/>
            </a:pPr>
            <a:r>
              <a:rPr lang="en-US" altLang="zh-CN" dirty="0" smtClean="0"/>
              <a:t> 	schedule()</a:t>
            </a:r>
            <a:r>
              <a:rPr lang="zh-CN" altLang="en-US" dirty="0" smtClean="0"/>
              <a:t>；</a:t>
            </a:r>
          </a:p>
          <a:p>
            <a:pPr>
              <a:buFontTx/>
              <a:buNone/>
            </a:pPr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3071810"/>
            <a:ext cx="6572296" cy="11387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zh-CN" dirty="0" smtClean="0"/>
              <a:t>#include&lt;1inux/</a:t>
            </a:r>
            <a:r>
              <a:rPr lang="en-US" altLang="zh-CN" dirty="0" err="1" smtClean="0"/>
              <a:t>sched.h</a:t>
            </a:r>
            <a:r>
              <a:rPr lang="en-US" altLang="zh-CN" dirty="0" smtClean="0"/>
              <a:t>&gt;</a:t>
            </a:r>
          </a:p>
          <a:p>
            <a:pPr>
              <a:buFontTx/>
              <a:buNone/>
            </a:pPr>
            <a:r>
              <a:rPr lang="en-US" altLang="zh-CN" dirty="0" smtClean="0"/>
              <a:t>signed long </a:t>
            </a:r>
            <a:r>
              <a:rPr lang="en-US" altLang="zh-CN" dirty="0" err="1" smtClean="0"/>
              <a:t>schedule_timeout</a:t>
            </a:r>
            <a:r>
              <a:rPr lang="en-US" altLang="zh-CN" dirty="0" smtClean="0"/>
              <a:t>(signed long timeout)</a:t>
            </a:r>
            <a:r>
              <a:rPr lang="zh-CN" altLang="en-US" dirty="0" smtClean="0"/>
              <a:t>；</a:t>
            </a:r>
          </a:p>
          <a:p>
            <a:endParaRPr lang="zh-CN" altLang="en-US" dirty="0"/>
          </a:p>
        </p:txBody>
      </p:sp>
      <p:sp>
        <p:nvSpPr>
          <p:cNvPr id="9" name="燕尾形 8"/>
          <p:cNvSpPr/>
          <p:nvPr/>
        </p:nvSpPr>
        <p:spPr bwMode="auto">
          <a:xfrm rot="16200000" flipH="1">
            <a:off x="2643174" y="4357694"/>
            <a:ext cx="484632" cy="484632"/>
          </a:xfrm>
          <a:prstGeom prst="chevron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224" y="4929198"/>
            <a:ext cx="7000924" cy="11387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zh-CN" dirty="0" err="1" smtClean="0"/>
              <a:t>set_current_state</a:t>
            </a:r>
            <a:r>
              <a:rPr lang="en-US" altLang="zh-CN" dirty="0" smtClean="0"/>
              <a:t>(TASK_INTERRUPTIBLE)</a:t>
            </a:r>
            <a:r>
              <a:rPr lang="zh-CN" altLang="en-US" dirty="0" smtClean="0"/>
              <a:t>；</a:t>
            </a:r>
          </a:p>
          <a:p>
            <a:pPr>
              <a:buFontTx/>
              <a:buNone/>
            </a:pPr>
            <a:r>
              <a:rPr lang="en-US" altLang="zh-CN" dirty="0" err="1" smtClean="0"/>
              <a:t>schedule_timeout</a:t>
            </a:r>
            <a:r>
              <a:rPr lang="en-US" altLang="zh-CN" dirty="0" smtClean="0"/>
              <a:t>(delay)</a:t>
            </a:r>
            <a:r>
              <a:rPr lang="zh-CN" altLang="en-US" dirty="0" smtClean="0"/>
              <a:t>；</a:t>
            </a:r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8992" y="435769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典型应用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dirty="0" smtClean="0"/>
              <a:t>5-1 </a:t>
            </a:r>
            <a:r>
              <a:rPr lang="zh-CN" altLang="en-US" dirty="0"/>
              <a:t>中断处理程序架构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219200"/>
            <a:ext cx="8177241" cy="5353072"/>
          </a:xfrm>
        </p:spPr>
        <p:txBody>
          <a:bodyPr/>
          <a:lstStyle/>
          <a:p>
            <a:pPr marL="457200" indent="-457200" algn="just" fontAlgn="b"/>
            <a:r>
              <a:rPr lang="zh-CN" altLang="en-US" b="1" dirty="0"/>
              <a:t>什么是中断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pPr marL="857250" lvl="1" indent="-457200" algn="just" fontAlgn="b"/>
            <a:r>
              <a:rPr lang="zh-CN" altLang="en-US" dirty="0" smtClean="0"/>
              <a:t>中</a:t>
            </a:r>
            <a:r>
              <a:rPr lang="zh-CN" altLang="en-US" dirty="0"/>
              <a:t>断是指</a:t>
            </a:r>
            <a:r>
              <a:rPr lang="en-US" altLang="zh-CN" dirty="0"/>
              <a:t>CPU</a:t>
            </a:r>
            <a:r>
              <a:rPr lang="zh-CN" altLang="en-US" dirty="0"/>
              <a:t>在执行程序的过程中，出现了某些突发事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pPr marL="857250" lvl="1" indent="-457200" algn="just" fontAlgn="b"/>
            <a:r>
              <a:rPr lang="en-US" altLang="zh-CN" dirty="0" smtClean="0"/>
              <a:t>CPU</a:t>
            </a:r>
            <a:r>
              <a:rPr lang="zh-CN" altLang="en-US" dirty="0"/>
              <a:t>必须暂停执行当前程序，转去处理突发事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pPr marL="857250" lvl="1" indent="-457200" algn="just" fontAlgn="b"/>
            <a:r>
              <a:rPr lang="zh-CN" altLang="en-US" dirty="0" smtClean="0"/>
              <a:t>处</a:t>
            </a:r>
            <a:r>
              <a:rPr lang="zh-CN" altLang="en-US" dirty="0"/>
              <a:t>理完毕后</a:t>
            </a:r>
            <a:r>
              <a:rPr lang="en-US" altLang="zh-CN" dirty="0"/>
              <a:t>CPU</a:t>
            </a:r>
            <a:r>
              <a:rPr lang="zh-CN" altLang="en-US" dirty="0"/>
              <a:t>又返回原程序被中断的位置并继续执行</a:t>
            </a:r>
            <a:r>
              <a:rPr lang="zh-CN" altLang="en-US" dirty="0" smtClean="0"/>
              <a:t>。</a:t>
            </a:r>
            <a:endParaRPr lang="zh-CN" altLang="en-US" sz="1800" dirty="0"/>
          </a:p>
          <a:p>
            <a:pPr marL="457200" indent="-457200" algn="just" fontAlgn="b"/>
            <a:r>
              <a:rPr lang="zh-CN" altLang="en-US" b="1" dirty="0"/>
              <a:t>中断分</a:t>
            </a:r>
            <a:r>
              <a:rPr lang="zh-CN" altLang="en-US" b="1" dirty="0" smtClean="0"/>
              <a:t>类</a:t>
            </a:r>
            <a:endParaRPr lang="en-US" altLang="zh-CN" b="1" dirty="0" smtClean="0"/>
          </a:p>
          <a:p>
            <a:pPr marL="857250" lvl="1" indent="-457200" algn="just" fontAlgn="b"/>
            <a:r>
              <a:rPr lang="zh-CN" altLang="en-US" dirty="0" smtClean="0"/>
              <a:t>按</a:t>
            </a:r>
            <a:r>
              <a:rPr lang="zh-CN" altLang="en-US" dirty="0"/>
              <a:t>中断来源分类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257300" lvl="2" indent="-457200" algn="just" fontAlgn="b"/>
            <a:r>
              <a:rPr lang="zh-CN" altLang="en-US" dirty="0" smtClean="0"/>
              <a:t>内</a:t>
            </a:r>
            <a:r>
              <a:rPr lang="zh-CN" altLang="en-US" dirty="0"/>
              <a:t>部中</a:t>
            </a:r>
            <a:r>
              <a:rPr lang="zh-CN" altLang="en-US" dirty="0" smtClean="0"/>
              <a:t>断</a:t>
            </a:r>
            <a:endParaRPr lang="en-US" altLang="zh-CN" dirty="0" smtClean="0"/>
          </a:p>
          <a:p>
            <a:pPr marL="1257300" lvl="2" indent="-457200" algn="just" fontAlgn="b"/>
            <a:r>
              <a:rPr lang="zh-CN" altLang="en-US" dirty="0" smtClean="0"/>
              <a:t>外</a:t>
            </a:r>
            <a:r>
              <a:rPr lang="zh-CN" altLang="en-US" dirty="0"/>
              <a:t>部中断 </a:t>
            </a:r>
            <a:endParaRPr lang="en-US" altLang="zh-CN" dirty="0" smtClean="0"/>
          </a:p>
          <a:p>
            <a:pPr marL="857250" lvl="1" indent="-457200" algn="just" fontAlgn="b"/>
            <a:r>
              <a:rPr lang="zh-CN" altLang="en-US" dirty="0" smtClean="0"/>
              <a:t>按</a:t>
            </a:r>
            <a:r>
              <a:rPr lang="zh-CN" altLang="en-US" dirty="0"/>
              <a:t>中断是否可屏蔽分类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257300" lvl="2" indent="-457200" algn="just" fontAlgn="b"/>
            <a:r>
              <a:rPr lang="zh-CN" altLang="en-US" dirty="0" smtClean="0"/>
              <a:t>可</a:t>
            </a:r>
            <a:r>
              <a:rPr lang="zh-CN" altLang="en-US" dirty="0"/>
              <a:t>屏蔽中</a:t>
            </a:r>
            <a:r>
              <a:rPr lang="zh-CN" altLang="en-US" dirty="0" smtClean="0"/>
              <a:t>断</a:t>
            </a:r>
            <a:endParaRPr lang="en-US" altLang="zh-CN" dirty="0" smtClean="0"/>
          </a:p>
          <a:p>
            <a:pPr marL="1257300" lvl="2" indent="-457200" algn="just" fontAlgn="b"/>
            <a:r>
              <a:rPr lang="zh-CN" altLang="en-US" dirty="0" smtClean="0"/>
              <a:t>不可屏</a:t>
            </a:r>
            <a:r>
              <a:rPr lang="zh-CN" altLang="en-US" dirty="0"/>
              <a:t>蔽中断</a:t>
            </a:r>
            <a:r>
              <a:rPr lang="en-US" altLang="zh-CN" dirty="0"/>
              <a:t>(NMI) </a:t>
            </a:r>
            <a:endParaRPr lang="en-US" altLang="zh-CN" dirty="0" smtClean="0"/>
          </a:p>
          <a:p>
            <a:pPr marL="857250" lvl="1" indent="-457200" algn="just" fontAlgn="b"/>
            <a:r>
              <a:rPr lang="zh-CN" altLang="en-US" dirty="0" smtClean="0"/>
              <a:t>按</a:t>
            </a:r>
            <a:r>
              <a:rPr lang="zh-CN" altLang="en-US" dirty="0"/>
              <a:t>中断入口跳转方法的不同分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1257300" lvl="2" indent="-457200" algn="just" fontAlgn="b"/>
            <a:r>
              <a:rPr lang="zh-CN" altLang="en-US" dirty="0" smtClean="0"/>
              <a:t>向</a:t>
            </a:r>
            <a:r>
              <a:rPr lang="zh-CN" altLang="en-US" dirty="0"/>
              <a:t>量中</a:t>
            </a:r>
            <a:r>
              <a:rPr lang="zh-CN" altLang="en-US" dirty="0" smtClean="0"/>
              <a:t>断</a:t>
            </a:r>
            <a:endParaRPr lang="en-US" altLang="zh-CN" dirty="0" smtClean="0"/>
          </a:p>
          <a:p>
            <a:pPr marL="1257300" lvl="2" indent="-457200" algn="just" fontAlgn="b"/>
            <a:r>
              <a:rPr lang="zh-CN" altLang="en-US" dirty="0" smtClean="0"/>
              <a:t>非</a:t>
            </a:r>
            <a:r>
              <a:rPr lang="zh-CN" altLang="en-US" dirty="0"/>
              <a:t>向量中断 </a:t>
            </a:r>
            <a:endParaRPr lang="en-US" altLang="zh-CN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7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7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07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07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07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7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07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07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5-2-1 </a:t>
            </a:r>
            <a:r>
              <a:rPr lang="zh-CN" altLang="en-US" dirty="0" smtClean="0"/>
              <a:t>延迟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071546"/>
            <a:ext cx="7772400" cy="4724400"/>
          </a:xfrm>
        </p:spPr>
        <p:txBody>
          <a:bodyPr/>
          <a:lstStyle/>
          <a:p>
            <a:r>
              <a:rPr lang="zh-CN" altLang="en-US" dirty="0" smtClean="0"/>
              <a:t>短延迟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不使用忙等待的延迟方式：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428596" y="1327378"/>
            <a:ext cx="8072494" cy="1815870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altLang="zh-CN" sz="1800" b="1" dirty="0" smtClean="0"/>
              <a:t>#include &lt;</a:t>
            </a:r>
            <a:r>
              <a:rPr lang="en-US" altLang="zh-CN" sz="1800" b="1" dirty="0" err="1" smtClean="0"/>
              <a:t>linux</a:t>
            </a:r>
            <a:r>
              <a:rPr lang="en-US" altLang="zh-CN" sz="1800" b="1" dirty="0" smtClean="0"/>
              <a:t>/delay.&gt;</a:t>
            </a:r>
          </a:p>
          <a:p>
            <a:pPr>
              <a:buFontTx/>
              <a:buNone/>
            </a:pPr>
            <a:r>
              <a:rPr lang="en-US" altLang="zh-CN" sz="1800" b="1" dirty="0" smtClean="0"/>
              <a:t>void </a:t>
            </a:r>
            <a:r>
              <a:rPr lang="en-US" altLang="zh-CN" sz="1800" b="1" dirty="0" err="1" smtClean="0"/>
              <a:t>ndelay</a:t>
            </a:r>
            <a:r>
              <a:rPr lang="en-US" altLang="zh-CN" sz="1800" b="1" dirty="0" smtClean="0"/>
              <a:t>(unsigned long </a:t>
            </a:r>
            <a:r>
              <a:rPr lang="en-US" altLang="zh-CN" sz="1800" b="1" dirty="0" err="1" smtClean="0"/>
              <a:t>nsecs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；   </a:t>
            </a:r>
            <a:r>
              <a:rPr lang="en-US" altLang="zh-CN" sz="1800" b="1" dirty="0" smtClean="0"/>
              <a:t>/*</a:t>
            </a:r>
            <a:r>
              <a:rPr lang="zh-CN" altLang="en-US" sz="1800" b="1" dirty="0" smtClean="0"/>
              <a:t>延时纳秒*</a:t>
            </a:r>
            <a:r>
              <a:rPr lang="en-US" altLang="zh-CN" sz="1800" b="1" dirty="0" smtClean="0"/>
              <a:t>/</a:t>
            </a:r>
          </a:p>
          <a:p>
            <a:pPr>
              <a:buFontTx/>
              <a:buNone/>
            </a:pPr>
            <a:r>
              <a:rPr lang="en-US" altLang="zh-CN" sz="1800" b="1" dirty="0" smtClean="0"/>
              <a:t>void </a:t>
            </a:r>
            <a:r>
              <a:rPr lang="en-US" altLang="zh-CN" sz="1800" b="1" dirty="0" err="1" smtClean="0"/>
              <a:t>udelay</a:t>
            </a:r>
            <a:r>
              <a:rPr lang="en-US" altLang="zh-CN" sz="1800" b="1" dirty="0" smtClean="0"/>
              <a:t>(unsigned long </a:t>
            </a:r>
            <a:r>
              <a:rPr lang="en-US" altLang="zh-CN" sz="1800" b="1" dirty="0" err="1" smtClean="0"/>
              <a:t>usecs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；   </a:t>
            </a:r>
            <a:r>
              <a:rPr lang="en-US" altLang="zh-CN" sz="1800" b="1" dirty="0" smtClean="0"/>
              <a:t>/*</a:t>
            </a:r>
            <a:r>
              <a:rPr lang="zh-CN" altLang="en-US" sz="1800" b="1" dirty="0" smtClean="0"/>
              <a:t>延时微妙*</a:t>
            </a:r>
            <a:r>
              <a:rPr lang="en-US" altLang="zh-CN" sz="1800" b="1" dirty="0" smtClean="0"/>
              <a:t>/</a:t>
            </a:r>
          </a:p>
          <a:p>
            <a:pPr>
              <a:buFontTx/>
              <a:buNone/>
            </a:pPr>
            <a:r>
              <a:rPr lang="en-US" altLang="zh-CN" sz="1800" b="1" dirty="0" smtClean="0"/>
              <a:t>void </a:t>
            </a:r>
            <a:r>
              <a:rPr lang="en-US" altLang="zh-CN" sz="1800" b="1" dirty="0" err="1" smtClean="0"/>
              <a:t>mdelay</a:t>
            </a:r>
            <a:r>
              <a:rPr lang="en-US" altLang="zh-CN" sz="1800" b="1" dirty="0" smtClean="0"/>
              <a:t>(unsigned long </a:t>
            </a:r>
            <a:r>
              <a:rPr lang="en-US" altLang="zh-CN" sz="1800" b="1" dirty="0" err="1" smtClean="0"/>
              <a:t>msecs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；	</a:t>
            </a:r>
            <a:r>
              <a:rPr lang="en-US" altLang="zh-CN" sz="1800" b="1" dirty="0" smtClean="0"/>
              <a:t>/*</a:t>
            </a:r>
            <a:r>
              <a:rPr lang="zh-CN" altLang="en-US" sz="1800" b="1" dirty="0" smtClean="0"/>
              <a:t>延时毫秒*</a:t>
            </a:r>
            <a:r>
              <a:rPr lang="en-US" altLang="zh-CN" sz="1800" b="1" dirty="0" smtClean="0"/>
              <a:t>/</a:t>
            </a:r>
          </a:p>
        </p:txBody>
      </p:sp>
      <p:sp>
        <p:nvSpPr>
          <p:cNvPr id="6" name="横卷形 5"/>
          <p:cNvSpPr/>
          <p:nvPr/>
        </p:nvSpPr>
        <p:spPr bwMode="auto">
          <a:xfrm>
            <a:off x="428596" y="3714752"/>
            <a:ext cx="8215370" cy="1374172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altLang="zh-CN" sz="1800" b="1" dirty="0" smtClean="0"/>
              <a:t>#include &lt;</a:t>
            </a:r>
            <a:r>
              <a:rPr lang="en-US" altLang="zh-CN" sz="1800" b="1" dirty="0" err="1" smtClean="0"/>
              <a:t>linux</a:t>
            </a:r>
            <a:r>
              <a:rPr lang="en-US" altLang="zh-CN" sz="1800" b="1" dirty="0" smtClean="0"/>
              <a:t>/</a:t>
            </a:r>
            <a:r>
              <a:rPr lang="en-US" altLang="zh-CN" sz="1800" b="1" dirty="0" err="1" smtClean="0"/>
              <a:t>delay.h</a:t>
            </a:r>
            <a:r>
              <a:rPr lang="en-US" altLang="zh-CN" sz="1800" b="1" dirty="0" smtClean="0"/>
              <a:t>&gt; </a:t>
            </a:r>
            <a:endParaRPr lang="zh-CN" altLang="en-US" sz="18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1800" b="1" dirty="0" smtClean="0"/>
              <a:t>void </a:t>
            </a:r>
            <a:r>
              <a:rPr lang="en-US" altLang="zh-CN" sz="1800" b="1" dirty="0" err="1" smtClean="0"/>
              <a:t>msleep</a:t>
            </a:r>
            <a:r>
              <a:rPr lang="en-US" altLang="zh-CN" sz="1800" b="1" dirty="0" smtClean="0"/>
              <a:t>(unsigned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millisecs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；</a:t>
            </a:r>
          </a:p>
          <a:p>
            <a:pPr>
              <a:buFontTx/>
              <a:buNone/>
            </a:pPr>
            <a:r>
              <a:rPr lang="en-US" altLang="zh-CN" sz="1800" b="1" dirty="0" smtClean="0"/>
              <a:t>unsigned long </a:t>
            </a:r>
            <a:r>
              <a:rPr lang="en-US" altLang="zh-CN" sz="1800" b="1" dirty="0" err="1" smtClean="0"/>
              <a:t>msleep_interruptible</a:t>
            </a:r>
            <a:r>
              <a:rPr lang="en-US" altLang="zh-CN" sz="1800" b="1" dirty="0" smtClean="0"/>
              <a:t>(unsigned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millisecs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；</a:t>
            </a:r>
            <a:endParaRPr lang="zh-CN" altLang="en-US" sz="1800" b="1" dirty="0"/>
          </a:p>
        </p:txBody>
      </p:sp>
      <p:sp>
        <p:nvSpPr>
          <p:cNvPr id="7" name="矩形标注 6"/>
          <p:cNvSpPr/>
          <p:nvPr/>
        </p:nvSpPr>
        <p:spPr bwMode="auto">
          <a:xfrm>
            <a:off x="5929322" y="857232"/>
            <a:ext cx="3000396" cy="923330"/>
          </a:xfrm>
          <a:prstGeom prst="wedgeRectCallout">
            <a:avLst>
              <a:gd name="adj1" fmla="val -41513"/>
              <a:gd name="adj2" fmla="val 76647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fontAlgn="base" hangingPunct="1">
              <a:spcBef>
                <a:spcPct val="50000"/>
              </a:spcBef>
              <a:buClrTx/>
            </a:pPr>
            <a:r>
              <a:rPr lang="zh-CN" altLang="en-US" sz="1800" b="1" dirty="0" smtClean="0"/>
              <a:t>这三个延迟函数均是忙等待函数，因而在延迟过程中无法运行其他任务。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5-2-3  </a:t>
            </a:r>
            <a:r>
              <a:rPr lang="zh-CN" altLang="en-US" dirty="0" smtClean="0"/>
              <a:t>内核定时器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071546"/>
            <a:ext cx="7772400" cy="571504"/>
          </a:xfrm>
        </p:spPr>
        <p:txBody>
          <a:bodyPr/>
          <a:lstStyle/>
          <a:p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45056" y="1571612"/>
            <a:ext cx="4841390" cy="26161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timer.h</a:t>
            </a:r>
            <a:r>
              <a:rPr lang="en-US" altLang="zh-CN" dirty="0" smtClean="0"/>
              <a:t>&gt;</a:t>
            </a:r>
          </a:p>
          <a:p>
            <a:pPr>
              <a:buFontTx/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timer_list</a:t>
            </a:r>
            <a:r>
              <a:rPr lang="en-US" altLang="zh-CN" dirty="0" smtClean="0"/>
              <a:t>{</a:t>
            </a:r>
          </a:p>
          <a:p>
            <a:pPr>
              <a:buFontTx/>
              <a:buNone/>
            </a:pPr>
            <a:r>
              <a:rPr lang="en-US" altLang="zh-CN" dirty="0" smtClean="0"/>
              <a:t>	/*…*/</a:t>
            </a:r>
          </a:p>
          <a:p>
            <a:pPr>
              <a:buFontTx/>
              <a:buNone/>
            </a:pPr>
            <a:r>
              <a:rPr lang="en-US" altLang="zh-CN" dirty="0" smtClean="0"/>
              <a:t> 	unsigned long expires</a:t>
            </a:r>
            <a:r>
              <a:rPr lang="zh-CN" altLang="en-US" dirty="0" smtClean="0"/>
              <a:t>；</a:t>
            </a:r>
          </a:p>
          <a:p>
            <a:pPr>
              <a:buFontTx/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void (*function)(unsigned long)</a:t>
            </a:r>
            <a:r>
              <a:rPr lang="zh-CN" altLang="en-US" dirty="0" smtClean="0"/>
              <a:t>；</a:t>
            </a:r>
          </a:p>
          <a:p>
            <a:pPr>
              <a:buFontTx/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unsigned long data</a:t>
            </a:r>
            <a:r>
              <a:rPr lang="zh-CN" altLang="en-US" dirty="0" smtClean="0"/>
              <a:t>；</a:t>
            </a:r>
          </a:p>
          <a:p>
            <a:pPr>
              <a:buFontTx/>
              <a:buNone/>
            </a:pPr>
            <a:r>
              <a:rPr lang="en-US" altLang="zh-CN" dirty="0" smtClean="0"/>
              <a:t>}</a:t>
            </a:r>
            <a:r>
              <a:rPr lang="zh-CN" altLang="en-US" dirty="0" smtClean="0"/>
              <a:t>；</a:t>
            </a:r>
          </a:p>
        </p:txBody>
      </p:sp>
      <p:sp>
        <p:nvSpPr>
          <p:cNvPr id="7" name="横卷形 6"/>
          <p:cNvSpPr/>
          <p:nvPr/>
        </p:nvSpPr>
        <p:spPr bwMode="auto">
          <a:xfrm>
            <a:off x="928662" y="4500570"/>
            <a:ext cx="7358114" cy="490776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fontAlgn="base" hangingPunct="1">
              <a:spcBef>
                <a:spcPct val="50000"/>
              </a:spcBef>
              <a:buClrTx/>
            </a:pPr>
            <a:r>
              <a:rPr lang="en-US" altLang="zh-CN" sz="1800" dirty="0" smtClean="0"/>
              <a:t>void </a:t>
            </a:r>
            <a:r>
              <a:rPr lang="en-US" altLang="zh-CN" sz="1800" b="1" dirty="0" err="1" smtClean="0"/>
              <a:t>init_timer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timer_list</a:t>
            </a:r>
            <a:r>
              <a:rPr lang="en-US" altLang="zh-CN" sz="1800" dirty="0" smtClean="0"/>
              <a:t> *timer)</a:t>
            </a:r>
            <a:r>
              <a:rPr lang="zh-CN" altLang="en-US" sz="1800" dirty="0" smtClean="0"/>
              <a:t>；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" name="横卷形 7"/>
          <p:cNvSpPr/>
          <p:nvPr/>
        </p:nvSpPr>
        <p:spPr bwMode="auto">
          <a:xfrm>
            <a:off x="928662" y="5500702"/>
            <a:ext cx="7429552" cy="490776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fontAlgn="base" hangingPunct="1">
              <a:spcBef>
                <a:spcPct val="50000"/>
              </a:spcBef>
              <a:buClrTx/>
            </a:pP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timer_list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/>
              <a:t>TIMER_INITIALIZER</a:t>
            </a:r>
            <a:r>
              <a:rPr lang="en-US" altLang="zh-CN" sz="1800" dirty="0" smtClean="0"/>
              <a:t>(_function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_expires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_data)</a:t>
            </a:r>
            <a:r>
              <a:rPr lang="zh-CN" altLang="en-US" sz="1800" dirty="0" smtClean="0"/>
              <a:t>；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5-2-3  </a:t>
            </a:r>
            <a:r>
              <a:rPr lang="zh-CN" altLang="en-US" dirty="0" smtClean="0"/>
              <a:t>内核定时器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添加，删除定时器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642910" y="1853584"/>
            <a:ext cx="8001056" cy="932474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 smtClean="0"/>
              <a:t>void </a:t>
            </a:r>
            <a:r>
              <a:rPr lang="en-US" altLang="zh-CN" sz="1800" b="1" dirty="0" err="1" smtClean="0"/>
              <a:t>add_timer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timer_list</a:t>
            </a:r>
            <a:r>
              <a:rPr lang="en-US" altLang="zh-CN" sz="1800" dirty="0" smtClean="0"/>
              <a:t> *timer)</a:t>
            </a:r>
            <a:r>
              <a:rPr lang="zh-CN" altLang="en-US" sz="1800" dirty="0" smtClean="0"/>
              <a:t>；</a:t>
            </a:r>
          </a:p>
          <a:p>
            <a:pPr>
              <a:buFontTx/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b="1" dirty="0" err="1" smtClean="0"/>
              <a:t>del_timer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timer_list</a:t>
            </a:r>
            <a:r>
              <a:rPr lang="en-US" altLang="zh-CN" sz="1800" dirty="0" smtClean="0"/>
              <a:t> *timer)</a:t>
            </a:r>
            <a:r>
              <a:rPr lang="zh-CN" altLang="en-US" sz="1800" dirty="0" smtClean="0"/>
              <a:t>；</a:t>
            </a:r>
            <a:endParaRPr lang="zh-CN" altLang="en-US" sz="1800" dirty="0"/>
          </a:p>
        </p:txBody>
      </p:sp>
      <p:sp>
        <p:nvSpPr>
          <p:cNvPr id="6" name="横卷形 5"/>
          <p:cNvSpPr/>
          <p:nvPr/>
        </p:nvSpPr>
        <p:spPr bwMode="auto">
          <a:xfrm>
            <a:off x="642910" y="3840778"/>
            <a:ext cx="8001056" cy="1374172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b="1" dirty="0" err="1" smtClean="0"/>
              <a:t>mod_timer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timer_list</a:t>
            </a:r>
            <a:r>
              <a:rPr lang="en-US" altLang="zh-CN" sz="1800" dirty="0" smtClean="0"/>
              <a:t> *timer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unsigned long expires)</a:t>
            </a:r>
            <a:r>
              <a:rPr lang="zh-CN" altLang="en-US" sz="1800" dirty="0" smtClean="0"/>
              <a:t>；</a:t>
            </a:r>
          </a:p>
          <a:p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b="1" dirty="0" err="1" smtClean="0"/>
              <a:t>del_timer_sync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timer_list</a:t>
            </a:r>
            <a:r>
              <a:rPr lang="en-US" altLang="zh-CN" sz="1800" dirty="0" smtClean="0"/>
              <a:t> *timer)</a:t>
            </a:r>
            <a:r>
              <a:rPr lang="zh-CN" altLang="en-US" sz="1800" dirty="0" smtClean="0"/>
              <a:t>；</a:t>
            </a:r>
          </a:p>
          <a:p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b="1" dirty="0" err="1" smtClean="0"/>
              <a:t>timer_pending</a:t>
            </a:r>
            <a:r>
              <a:rPr lang="en-US" altLang="zh-CN" sz="1800" dirty="0" smtClean="0"/>
              <a:t>(const 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timer_list</a:t>
            </a:r>
            <a:r>
              <a:rPr lang="en-US" altLang="zh-CN" sz="1800" dirty="0" smtClean="0"/>
              <a:t> *timer)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	</a:t>
            </a:r>
            <a:endParaRPr lang="zh-CN" altLang="en-US" sz="1800" dirty="0" smtClean="0"/>
          </a:p>
        </p:txBody>
      </p:sp>
      <p:sp>
        <p:nvSpPr>
          <p:cNvPr id="7" name="矩形标注 6"/>
          <p:cNvSpPr/>
          <p:nvPr/>
        </p:nvSpPr>
        <p:spPr bwMode="auto">
          <a:xfrm>
            <a:off x="7358050" y="4357694"/>
            <a:ext cx="1785950" cy="369332"/>
          </a:xfrm>
          <a:prstGeom prst="wedgeRectCallout">
            <a:avLst>
              <a:gd name="adj1" fmla="val -427687"/>
              <a:gd name="adj2" fmla="val 40395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用于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SMP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5-2-3  </a:t>
            </a:r>
            <a:r>
              <a:rPr lang="zh-CN" altLang="en-US" dirty="0" smtClean="0"/>
              <a:t>内核定时器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85860"/>
            <a:ext cx="8101042" cy="4810140"/>
          </a:xfrm>
        </p:spPr>
        <p:txBody>
          <a:bodyPr/>
          <a:lstStyle/>
          <a:p>
            <a:r>
              <a:rPr lang="zh-CN" altLang="en-US" b="1" dirty="0" smtClean="0"/>
              <a:t>内核定时器与</a:t>
            </a:r>
            <a:r>
              <a:rPr lang="en-US" altLang="zh-CN" b="1" dirty="0" err="1" smtClean="0"/>
              <a:t>tasklet</a:t>
            </a:r>
            <a:r>
              <a:rPr lang="zh-CN" altLang="en-US" b="1" dirty="0" smtClean="0"/>
              <a:t>比较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相同点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在中断期间运行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始终会在调度他们的同一</a:t>
            </a:r>
            <a:r>
              <a:rPr lang="en-US" altLang="zh-CN" b="1" dirty="0" err="1" smtClean="0"/>
              <a:t>cpu</a:t>
            </a:r>
            <a:r>
              <a:rPr lang="zh-CN" altLang="en-US" b="1" dirty="0" smtClean="0"/>
              <a:t>上运行。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软件中断上下文，原字模式运行。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不同点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不能要求</a:t>
            </a:r>
            <a:r>
              <a:rPr lang="en-US" altLang="zh-CN" b="1" dirty="0" smtClean="0"/>
              <a:t>TASKLET</a:t>
            </a:r>
            <a:r>
              <a:rPr lang="zh-CN" altLang="en-US" b="1" dirty="0" smtClean="0"/>
              <a:t>在给定的时间执行</a:t>
            </a:r>
            <a:endParaRPr lang="en-US" altLang="zh-CN" b="1" dirty="0" smtClean="0"/>
          </a:p>
          <a:p>
            <a:pPr lvl="2"/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标注 4"/>
          <p:cNvSpPr/>
          <p:nvPr/>
        </p:nvSpPr>
        <p:spPr bwMode="auto">
          <a:xfrm>
            <a:off x="4929190" y="1428736"/>
            <a:ext cx="3714776" cy="646331"/>
          </a:xfrm>
          <a:prstGeom prst="wedgeRectCallout">
            <a:avLst>
              <a:gd name="adj1" fmla="val -111821"/>
              <a:gd name="adj2" fmla="val 168607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/>
              <a:t>软件中断是打开硬件中断的同时执行某些异步任务的一种内核机制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5-2-3  </a:t>
            </a:r>
            <a:r>
              <a:rPr lang="zh-CN" altLang="en-US" dirty="0" smtClean="0"/>
              <a:t>内核定时器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6" y="857232"/>
            <a:ext cx="8858280" cy="5486400"/>
          </a:xfrm>
        </p:spPr>
        <p:txBody>
          <a:bodyPr/>
          <a:lstStyle/>
          <a:p>
            <a:r>
              <a:rPr lang="zh-CN" altLang="en-US" dirty="0" smtClean="0"/>
              <a:t>重识</a:t>
            </a:r>
            <a:r>
              <a:rPr lang="en-US" altLang="zh-CN" dirty="0" smtClean="0"/>
              <a:t>TASKLET</a:t>
            </a:r>
            <a:r>
              <a:rPr lang="zh-CN" altLang="en-US" dirty="0" smtClean="0"/>
              <a:t>的特性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</a:t>
            </a:r>
            <a:r>
              <a:rPr lang="en-US" altLang="zh-CN" dirty="0" err="1" smtClean="0"/>
              <a:t>tasklet</a:t>
            </a:r>
            <a:r>
              <a:rPr lang="zh-CN" altLang="en-US" dirty="0" smtClean="0"/>
              <a:t>可在稍后被禁止或者重新启用；只有启用的次数和禁止的次数相同时，</a:t>
            </a:r>
            <a:r>
              <a:rPr lang="en-US" altLang="zh-CN" dirty="0" err="1" smtClean="0"/>
              <a:t>tasklet</a:t>
            </a:r>
            <a:r>
              <a:rPr lang="zh-CN" altLang="en-US" dirty="0" smtClean="0"/>
              <a:t>才会被执行。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和定时器类似，</a:t>
            </a:r>
            <a:r>
              <a:rPr lang="en-US" altLang="zh-CN" dirty="0" err="1" smtClean="0"/>
              <a:t>tasklet</a:t>
            </a:r>
            <a:r>
              <a:rPr lang="zh-CN" altLang="en-US" dirty="0" smtClean="0"/>
              <a:t>可以注册自己本身。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tasklet</a:t>
            </a:r>
            <a:r>
              <a:rPr lang="zh-CN" altLang="en-US" dirty="0" smtClean="0"/>
              <a:t>可被调度以在通常的优先级或者高优先级执行。高优先级的</a:t>
            </a:r>
            <a:r>
              <a:rPr lang="en-US" altLang="zh-CN" dirty="0" err="1" smtClean="0"/>
              <a:t>tasklet</a:t>
            </a:r>
            <a:r>
              <a:rPr lang="zh-CN" altLang="en-US" dirty="0" smtClean="0"/>
              <a:t>总会首先执行。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如果系统负荷不重，则</a:t>
            </a:r>
            <a:r>
              <a:rPr lang="en-US" altLang="zh-CN" dirty="0" err="1" smtClean="0"/>
              <a:t>tasklet</a:t>
            </a:r>
            <a:r>
              <a:rPr lang="zh-CN" altLang="en-US" dirty="0" smtClean="0"/>
              <a:t>会立即得到执行，但始终不会晚于下一个定时器滴答。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一个</a:t>
            </a:r>
            <a:r>
              <a:rPr lang="en-US" altLang="zh-CN" dirty="0" err="1" smtClean="0"/>
              <a:t>tasklet</a:t>
            </a:r>
            <a:r>
              <a:rPr lang="zh-CN" altLang="en-US" dirty="0" smtClean="0"/>
              <a:t>可以和其他</a:t>
            </a:r>
            <a:r>
              <a:rPr lang="en-US" altLang="zh-CN" dirty="0" err="1" smtClean="0"/>
              <a:t>tasklet</a:t>
            </a:r>
            <a:r>
              <a:rPr lang="zh-CN" altLang="en-US" dirty="0" smtClean="0"/>
              <a:t>并发，但对自身来讲是严格串行处理的，也就是说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同一</a:t>
            </a:r>
            <a:r>
              <a:rPr lang="en-US" altLang="zh-CN" dirty="0" err="1" smtClean="0"/>
              <a:t>tasklet</a:t>
            </a:r>
            <a:r>
              <a:rPr lang="zh-CN" altLang="en-US" dirty="0" smtClean="0"/>
              <a:t>永远不会在多个处理器上同时运行。当然我们已经指出，</a:t>
            </a:r>
            <a:r>
              <a:rPr lang="en-US" altLang="zh-CN" dirty="0" err="1" smtClean="0"/>
              <a:t>tasklet</a:t>
            </a:r>
            <a:r>
              <a:rPr lang="zh-CN" altLang="en-US" dirty="0" smtClean="0"/>
              <a:t>始终会在调度自己的同一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上运行。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阶段总结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î"/>
            </a:pPr>
            <a:r>
              <a:rPr lang="zh-CN" altLang="en-US"/>
              <a:t>内核的计时和延迟方法</a:t>
            </a:r>
          </a:p>
          <a:p>
            <a:pPr>
              <a:buFont typeface="Wingdings" pitchFamily="2" charset="2"/>
              <a:buChar char="î"/>
            </a:pPr>
            <a:r>
              <a:rPr lang="zh-CN" altLang="en-US"/>
              <a:t>内核定时器</a:t>
            </a:r>
            <a:endParaRPr lang="en-US" altLang="zh-CN"/>
          </a:p>
        </p:txBody>
      </p:sp>
      <p:sp>
        <p:nvSpPr>
          <p:cNvPr id="631812" name="Rectangle 4"/>
          <p:cNvSpPr>
            <a:spLocks noChangeArrowheads="1"/>
          </p:cNvSpPr>
          <p:nvPr/>
        </p:nvSpPr>
        <p:spPr bwMode="auto">
          <a:xfrm>
            <a:off x="827088" y="5876925"/>
            <a:ext cx="2449512" cy="865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6858000" cy="838200"/>
          </a:xfrm>
        </p:spPr>
        <p:txBody>
          <a:bodyPr/>
          <a:lstStyle/>
          <a:p>
            <a:r>
              <a:rPr lang="zh-CN" altLang="en-US"/>
              <a:t>本章总结</a:t>
            </a:r>
          </a:p>
        </p:txBody>
      </p:sp>
      <p:sp>
        <p:nvSpPr>
          <p:cNvPr id="497713" name="AutoShape 49"/>
          <p:cNvSpPr>
            <a:spLocks noChangeArrowheads="1"/>
          </p:cNvSpPr>
          <p:nvPr/>
        </p:nvSpPr>
        <p:spPr bwMode="auto">
          <a:xfrm>
            <a:off x="3203575" y="1374775"/>
            <a:ext cx="1944688" cy="777875"/>
          </a:xfrm>
          <a:prstGeom prst="foldedCorner">
            <a:avLst>
              <a:gd name="adj" fmla="val 12500"/>
            </a:avLst>
          </a:prstGeom>
          <a:solidFill>
            <a:schemeClr val="bg2"/>
          </a:solidFill>
          <a:ln w="19050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bIns="0" anchor="ctr">
            <a:spAutoFit/>
          </a:bodyPr>
          <a:lstStyle/>
          <a:p>
            <a:pPr eaLnBrk="1" fontAlgn="base" hangingPunct="1">
              <a:lnSpc>
                <a:spcPct val="80000"/>
              </a:lnSpc>
              <a:spcBef>
                <a:spcPct val="10000"/>
              </a:spcBef>
              <a:buClr>
                <a:schemeClr val="tx2"/>
              </a:buClr>
            </a:pPr>
            <a:r>
              <a:rPr lang="en-US" altLang="zh-CN" sz="1800" b="1">
                <a:ea typeface="楷体_GB2312" pitchFamily="49" charset="-122"/>
              </a:rPr>
              <a:t>Linux</a:t>
            </a:r>
            <a:r>
              <a:rPr lang="zh-CN" altLang="en-US" sz="1800" b="1">
                <a:ea typeface="楷体_GB2312" pitchFamily="49" charset="-122"/>
              </a:rPr>
              <a:t>中断的申请和释放，底半部的处理</a:t>
            </a:r>
          </a:p>
        </p:txBody>
      </p:sp>
      <p:sp>
        <p:nvSpPr>
          <p:cNvPr id="497758" name="AutoShape 94"/>
          <p:cNvSpPr>
            <a:spLocks noChangeArrowheads="1"/>
          </p:cNvSpPr>
          <p:nvPr/>
        </p:nvSpPr>
        <p:spPr bwMode="auto">
          <a:xfrm>
            <a:off x="3276600" y="4221163"/>
            <a:ext cx="1871663" cy="563562"/>
          </a:xfrm>
          <a:prstGeom prst="foldedCorner">
            <a:avLst>
              <a:gd name="adj" fmla="val 12500"/>
            </a:avLst>
          </a:prstGeom>
          <a:solidFill>
            <a:schemeClr val="bg2"/>
          </a:solidFill>
          <a:ln w="19050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bIns="0" anchor="ctr">
            <a:spAutoFit/>
          </a:bodyPr>
          <a:lstStyle/>
          <a:p>
            <a:pPr eaLnBrk="1" fontAlgn="base" hangingPunct="1">
              <a:lnSpc>
                <a:spcPct val="80000"/>
              </a:lnSpc>
              <a:spcBef>
                <a:spcPct val="10000"/>
              </a:spcBef>
              <a:buClr>
                <a:schemeClr val="tx2"/>
              </a:buClr>
            </a:pPr>
            <a:r>
              <a:rPr lang="zh-CN" altLang="en-US" sz="1800" b="1">
                <a:ea typeface="楷体_GB2312" pitchFamily="49" charset="-122"/>
              </a:rPr>
              <a:t>短延迟、长延迟</a:t>
            </a:r>
          </a:p>
          <a:p>
            <a:pPr eaLnBrk="1" fontAlgn="base" hangingPunct="1">
              <a:lnSpc>
                <a:spcPct val="80000"/>
              </a:lnSpc>
              <a:spcBef>
                <a:spcPct val="10000"/>
              </a:spcBef>
              <a:buClr>
                <a:schemeClr val="tx2"/>
              </a:buClr>
            </a:pPr>
            <a:r>
              <a:rPr lang="zh-CN" altLang="en-US" sz="1800" b="1">
                <a:ea typeface="楷体_GB2312" pitchFamily="49" charset="-122"/>
              </a:rPr>
              <a:t>和内核定时器</a:t>
            </a:r>
          </a:p>
        </p:txBody>
      </p:sp>
      <p:sp>
        <p:nvSpPr>
          <p:cNvPr id="497815" name="AutoShape 151"/>
          <p:cNvSpPr>
            <a:spLocks noChangeArrowheads="1"/>
          </p:cNvSpPr>
          <p:nvPr/>
        </p:nvSpPr>
        <p:spPr bwMode="ltGray">
          <a:xfrm>
            <a:off x="2916238" y="2060575"/>
            <a:ext cx="2159000" cy="312738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中断处理程序架构</a:t>
            </a:r>
            <a:r>
              <a:rPr lang="en-US" altLang="zh-CN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497816" name="AutoShape 152"/>
          <p:cNvSpPr>
            <a:spLocks noChangeArrowheads="1"/>
          </p:cNvSpPr>
          <p:nvPr/>
        </p:nvSpPr>
        <p:spPr bwMode="ltGray">
          <a:xfrm>
            <a:off x="250825" y="3429000"/>
            <a:ext cx="2184400" cy="647700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宋体" pitchFamily="2" charset="-122"/>
                <a:ea typeface="宋体" pitchFamily="2" charset="-122"/>
              </a:rPr>
              <a:t>中断与时钟</a:t>
            </a:r>
          </a:p>
        </p:txBody>
      </p:sp>
      <p:sp>
        <p:nvSpPr>
          <p:cNvPr id="497817" name="AutoShape 153"/>
          <p:cNvSpPr>
            <a:spLocks noChangeArrowheads="1"/>
          </p:cNvSpPr>
          <p:nvPr/>
        </p:nvSpPr>
        <p:spPr bwMode="ltGray">
          <a:xfrm>
            <a:off x="2916238" y="5084763"/>
            <a:ext cx="2160587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时间、延迟及延缓操作</a:t>
            </a:r>
            <a:r>
              <a:rPr lang="en-US" altLang="zh-CN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497818" name="AutoShape 154"/>
          <p:cNvSpPr>
            <a:spLocks noChangeArrowheads="1"/>
          </p:cNvSpPr>
          <p:nvPr/>
        </p:nvSpPr>
        <p:spPr bwMode="ltGray">
          <a:xfrm>
            <a:off x="5508625" y="4581525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/>
              <a:t>计时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497819" name="AutoShape 155"/>
          <p:cNvSpPr>
            <a:spLocks noChangeArrowheads="1"/>
          </p:cNvSpPr>
          <p:nvPr/>
        </p:nvSpPr>
        <p:spPr bwMode="ltGray">
          <a:xfrm>
            <a:off x="5508625" y="5086350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/>
              <a:t>延迟</a:t>
            </a:r>
            <a:r>
              <a:rPr lang="zh-CN" altLang="en-US"/>
              <a:t> </a:t>
            </a:r>
          </a:p>
        </p:txBody>
      </p:sp>
      <p:sp>
        <p:nvSpPr>
          <p:cNvPr id="497820" name="AutoShape 156"/>
          <p:cNvSpPr>
            <a:spLocks noChangeArrowheads="1"/>
          </p:cNvSpPr>
          <p:nvPr/>
        </p:nvSpPr>
        <p:spPr bwMode="ltGray">
          <a:xfrm>
            <a:off x="5508625" y="1268413"/>
            <a:ext cx="2735263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/>
              <a:t>安装中断处理例程</a:t>
            </a:r>
            <a:r>
              <a:rPr lang="zh-CN" altLang="en-US"/>
              <a:t> </a:t>
            </a:r>
          </a:p>
        </p:txBody>
      </p:sp>
      <p:sp>
        <p:nvSpPr>
          <p:cNvPr id="497821" name="AutoShape 157"/>
          <p:cNvSpPr>
            <a:spLocks noChangeArrowheads="1"/>
          </p:cNvSpPr>
          <p:nvPr/>
        </p:nvSpPr>
        <p:spPr bwMode="ltGray">
          <a:xfrm>
            <a:off x="5508625" y="1773238"/>
            <a:ext cx="2735263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/>
              <a:t>使能和屏蔽中断</a:t>
            </a:r>
            <a:r>
              <a:rPr lang="zh-CN" altLang="en-US"/>
              <a:t> </a:t>
            </a:r>
          </a:p>
        </p:txBody>
      </p:sp>
      <p:grpSp>
        <p:nvGrpSpPr>
          <p:cNvPr id="497822" name="Group 158"/>
          <p:cNvGrpSpPr>
            <a:grpSpLocks/>
          </p:cNvGrpSpPr>
          <p:nvPr/>
        </p:nvGrpSpPr>
        <p:grpSpPr bwMode="auto">
          <a:xfrm>
            <a:off x="2411413" y="2205038"/>
            <a:ext cx="504825" cy="3095625"/>
            <a:chOff x="3198" y="2160"/>
            <a:chExt cx="275" cy="408"/>
          </a:xfrm>
        </p:grpSpPr>
        <p:sp>
          <p:nvSpPr>
            <p:cNvPr id="497823" name="Line 159"/>
            <p:cNvSpPr>
              <a:spLocks noChangeShapeType="1"/>
            </p:cNvSpPr>
            <p:nvPr/>
          </p:nvSpPr>
          <p:spPr bwMode="auto">
            <a:xfrm flipH="1">
              <a:off x="3334" y="2371"/>
              <a:ext cx="1" cy="1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824" name="Line 160"/>
            <p:cNvSpPr>
              <a:spLocks noChangeShapeType="1"/>
            </p:cNvSpPr>
            <p:nvPr/>
          </p:nvSpPr>
          <p:spPr bwMode="auto">
            <a:xfrm>
              <a:off x="3334" y="2160"/>
              <a:ext cx="1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825" name="Line 161"/>
            <p:cNvSpPr>
              <a:spLocks noChangeShapeType="1"/>
            </p:cNvSpPr>
            <p:nvPr/>
          </p:nvSpPr>
          <p:spPr bwMode="auto">
            <a:xfrm>
              <a:off x="3336" y="21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826" name="Line 162"/>
            <p:cNvSpPr>
              <a:spLocks noChangeShapeType="1"/>
            </p:cNvSpPr>
            <p:nvPr/>
          </p:nvSpPr>
          <p:spPr bwMode="auto">
            <a:xfrm>
              <a:off x="3198" y="237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497827" name="Line 163"/>
            <p:cNvSpPr>
              <a:spLocks noChangeShapeType="1"/>
            </p:cNvSpPr>
            <p:nvPr/>
          </p:nvSpPr>
          <p:spPr bwMode="auto">
            <a:xfrm>
              <a:off x="3333" y="256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97828" name="Group 164"/>
          <p:cNvGrpSpPr>
            <a:grpSpLocks/>
          </p:cNvGrpSpPr>
          <p:nvPr/>
        </p:nvGrpSpPr>
        <p:grpSpPr bwMode="auto">
          <a:xfrm>
            <a:off x="5076825" y="1484313"/>
            <a:ext cx="436563" cy="1439862"/>
            <a:chOff x="3198" y="2160"/>
            <a:chExt cx="275" cy="408"/>
          </a:xfrm>
        </p:grpSpPr>
        <p:sp>
          <p:nvSpPr>
            <p:cNvPr id="497829" name="Line 165"/>
            <p:cNvSpPr>
              <a:spLocks noChangeShapeType="1"/>
            </p:cNvSpPr>
            <p:nvPr/>
          </p:nvSpPr>
          <p:spPr bwMode="auto">
            <a:xfrm flipH="1">
              <a:off x="3334" y="2371"/>
              <a:ext cx="1" cy="1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830" name="Line 166"/>
            <p:cNvSpPr>
              <a:spLocks noChangeShapeType="1"/>
            </p:cNvSpPr>
            <p:nvPr/>
          </p:nvSpPr>
          <p:spPr bwMode="auto">
            <a:xfrm>
              <a:off x="3334" y="2160"/>
              <a:ext cx="1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831" name="Line 167"/>
            <p:cNvSpPr>
              <a:spLocks noChangeShapeType="1"/>
            </p:cNvSpPr>
            <p:nvPr/>
          </p:nvSpPr>
          <p:spPr bwMode="auto">
            <a:xfrm>
              <a:off x="3336" y="21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832" name="Line 168"/>
            <p:cNvSpPr>
              <a:spLocks noChangeShapeType="1"/>
            </p:cNvSpPr>
            <p:nvPr/>
          </p:nvSpPr>
          <p:spPr bwMode="auto">
            <a:xfrm>
              <a:off x="3198" y="237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497833" name="Line 169"/>
            <p:cNvSpPr>
              <a:spLocks noChangeShapeType="1"/>
            </p:cNvSpPr>
            <p:nvPr/>
          </p:nvSpPr>
          <p:spPr bwMode="auto">
            <a:xfrm>
              <a:off x="3333" y="256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97834" name="AutoShape 170"/>
          <p:cNvSpPr>
            <a:spLocks noChangeArrowheads="1"/>
          </p:cNvSpPr>
          <p:nvPr/>
        </p:nvSpPr>
        <p:spPr bwMode="ltGray">
          <a:xfrm>
            <a:off x="5508625" y="2276475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/>
              <a:t>中断顶半部和底半部</a:t>
            </a:r>
          </a:p>
        </p:txBody>
      </p:sp>
      <p:sp>
        <p:nvSpPr>
          <p:cNvPr id="497835" name="AutoShape 171"/>
          <p:cNvSpPr>
            <a:spLocks noChangeArrowheads="1"/>
          </p:cNvSpPr>
          <p:nvPr/>
        </p:nvSpPr>
        <p:spPr bwMode="ltGray">
          <a:xfrm>
            <a:off x="5508625" y="2781300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/>
              <a:t>中断共享</a:t>
            </a:r>
            <a:r>
              <a:rPr lang="zh-CN" altLang="en-US"/>
              <a:t> </a:t>
            </a:r>
          </a:p>
        </p:txBody>
      </p:sp>
      <p:sp>
        <p:nvSpPr>
          <p:cNvPr id="497836" name="AutoShape 172"/>
          <p:cNvSpPr>
            <a:spLocks noChangeArrowheads="1"/>
          </p:cNvSpPr>
          <p:nvPr/>
        </p:nvSpPr>
        <p:spPr bwMode="ltGray">
          <a:xfrm>
            <a:off x="5508625" y="5589588"/>
            <a:ext cx="2735263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/>
              <a:t>内核定时器</a:t>
            </a:r>
            <a:r>
              <a:rPr lang="zh-CN" altLang="en-US"/>
              <a:t> </a:t>
            </a:r>
          </a:p>
        </p:txBody>
      </p:sp>
      <p:grpSp>
        <p:nvGrpSpPr>
          <p:cNvPr id="497837" name="Group 173"/>
          <p:cNvGrpSpPr>
            <a:grpSpLocks/>
          </p:cNvGrpSpPr>
          <p:nvPr/>
        </p:nvGrpSpPr>
        <p:grpSpPr bwMode="auto">
          <a:xfrm>
            <a:off x="5076825" y="4724400"/>
            <a:ext cx="454025" cy="1079500"/>
            <a:chOff x="3107" y="1117"/>
            <a:chExt cx="376" cy="680"/>
          </a:xfrm>
        </p:grpSpPr>
        <p:sp>
          <p:nvSpPr>
            <p:cNvPr id="497838" name="Line 174"/>
            <p:cNvSpPr>
              <a:spLocks noChangeShapeType="1"/>
            </p:cNvSpPr>
            <p:nvPr/>
          </p:nvSpPr>
          <p:spPr bwMode="auto">
            <a:xfrm>
              <a:off x="3107" y="1434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839" name="Line 175"/>
            <p:cNvSpPr>
              <a:spLocks noChangeShapeType="1"/>
            </p:cNvSpPr>
            <p:nvPr/>
          </p:nvSpPr>
          <p:spPr bwMode="auto">
            <a:xfrm>
              <a:off x="3288" y="1434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840" name="Line 176"/>
            <p:cNvSpPr>
              <a:spLocks noChangeShapeType="1"/>
            </p:cNvSpPr>
            <p:nvPr/>
          </p:nvSpPr>
          <p:spPr bwMode="auto">
            <a:xfrm>
              <a:off x="3288" y="1797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841" name="Line 177"/>
            <p:cNvSpPr>
              <a:spLocks noChangeShapeType="1"/>
            </p:cNvSpPr>
            <p:nvPr/>
          </p:nvSpPr>
          <p:spPr bwMode="auto">
            <a:xfrm>
              <a:off x="3288" y="1117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842" name="Line 178"/>
            <p:cNvSpPr>
              <a:spLocks noChangeShapeType="1"/>
            </p:cNvSpPr>
            <p:nvPr/>
          </p:nvSpPr>
          <p:spPr bwMode="auto">
            <a:xfrm>
              <a:off x="3289" y="1117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97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97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13" grpId="0" animBg="1"/>
      <p:bldP spid="497713" grpId="1" animBg="1"/>
      <p:bldP spid="497758" grpId="0" animBg="1"/>
      <p:bldP spid="49775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828800"/>
            <a:ext cx="7848600" cy="2671770"/>
          </a:xfrm>
        </p:spPr>
        <p:txBody>
          <a:bodyPr/>
          <a:lstStyle/>
          <a:p>
            <a:r>
              <a:rPr lang="zh-CN" altLang="en-US" b="1" dirty="0" smtClean="0"/>
              <a:t>任务一、按键扫描驱动（通过内核定时器）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任务二、按键扫描驱动（通过外部中断）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5-1-1  </a:t>
            </a:r>
            <a:r>
              <a:rPr lang="zh-CN" altLang="en-US" dirty="0" smtClean="0"/>
              <a:t>安装中断处理例程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申请和释放</a:t>
            </a:r>
            <a:r>
              <a:rPr lang="en-US" altLang="zh-CN" dirty="0" err="1" smtClean="0"/>
              <a:t>irq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0" y="2143116"/>
            <a:ext cx="9144000" cy="288330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b="1" dirty="0" err="1" smtClean="0"/>
              <a:t>request_irq</a:t>
            </a:r>
            <a:r>
              <a:rPr lang="en-US" altLang="zh-CN" sz="1800" dirty="0" smtClean="0"/>
              <a:t>(unsigned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irq</a:t>
            </a:r>
            <a:r>
              <a:rPr lang="en-US" altLang="zh-CN" sz="1800" dirty="0" smtClean="0"/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/>
              <a:t>	</a:t>
            </a:r>
            <a:r>
              <a:rPr lang="en-US" altLang="zh-CN" sz="1800" dirty="0" err="1" smtClean="0"/>
              <a:t>irqreturn_t</a:t>
            </a:r>
            <a:r>
              <a:rPr lang="en-US" altLang="zh-CN" sz="1800" dirty="0" smtClean="0"/>
              <a:t> (*handler)(</a:t>
            </a:r>
            <a:r>
              <a:rPr lang="en-US" altLang="zh-CN" sz="1800" dirty="0" err="1" smtClean="0"/>
              <a:t>int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void *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pt_regs</a:t>
            </a:r>
            <a:r>
              <a:rPr lang="en-US" altLang="zh-CN" sz="1800" dirty="0" smtClean="0"/>
              <a:t> *)</a:t>
            </a:r>
            <a:r>
              <a:rPr lang="zh-CN" altLang="en-US" sz="1800" dirty="0" smtClean="0"/>
              <a:t>，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		unsigned long flags</a:t>
            </a:r>
            <a:r>
              <a:rPr lang="zh-CN" altLang="en-US" sz="1800" dirty="0" smtClean="0"/>
              <a:t>，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		const char *</a:t>
            </a:r>
            <a:r>
              <a:rPr lang="en-US" altLang="zh-CN" sz="1800" dirty="0" err="1" smtClean="0"/>
              <a:t>dev_name</a:t>
            </a:r>
            <a:r>
              <a:rPr lang="zh-CN" altLang="en-US" sz="1800" dirty="0" smtClean="0"/>
              <a:t>，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		 void *</a:t>
            </a:r>
            <a:r>
              <a:rPr lang="en-US" altLang="zh-CN" sz="1800" dirty="0" err="1" smtClean="0"/>
              <a:t>dev_id</a:t>
            </a:r>
            <a:r>
              <a:rPr lang="en-US" altLang="zh-CN" sz="1800" dirty="0" smtClean="0"/>
              <a:t>);</a:t>
            </a:r>
          </a:p>
          <a:p>
            <a:pPr>
              <a:lnSpc>
                <a:spcPct val="90000"/>
              </a:lnSpc>
            </a:pPr>
            <a:endParaRPr lang="en-US" altLang="zh-CN" sz="1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b="1" dirty="0" err="1" smtClean="0"/>
              <a:t>free_irq</a:t>
            </a:r>
            <a:r>
              <a:rPr lang="en-US" altLang="zh-CN" sz="1800" dirty="0" smtClean="0"/>
              <a:t>(unsigned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irq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void *</a:t>
            </a:r>
            <a:r>
              <a:rPr lang="en-US" altLang="zh-CN" sz="1800" dirty="0" err="1" smtClean="0"/>
              <a:t>dev_id</a:t>
            </a:r>
            <a:r>
              <a:rPr lang="en-US" altLang="zh-CN" sz="1800" dirty="0" smtClean="0"/>
              <a:t>);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3071802" y="1773784"/>
            <a:ext cx="1857388" cy="369332"/>
          </a:xfrm>
          <a:prstGeom prst="wedgeRectCallout">
            <a:avLst>
              <a:gd name="adj1" fmla="val -69184"/>
              <a:gd name="adj2" fmla="val 150922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fontAlgn="base" hangingPunct="1">
              <a:spcBef>
                <a:spcPct val="50000"/>
              </a:spcBef>
              <a:buClrTx/>
            </a:pPr>
            <a:r>
              <a:rPr lang="zh-CN" altLang="en-US" sz="1800" dirty="0"/>
              <a:t>要申请的中断号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5143504" y="1785926"/>
            <a:ext cx="1643074" cy="646331"/>
          </a:xfrm>
          <a:prstGeom prst="wedgeRectCallout">
            <a:avLst>
              <a:gd name="adj1" fmla="val -90398"/>
              <a:gd name="adj2" fmla="val 113027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/>
              <a:t>要安装的中断处理函数指针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4714876" y="3571876"/>
            <a:ext cx="2786082" cy="646331"/>
          </a:xfrm>
          <a:prstGeom prst="wedgeRectCallout">
            <a:avLst>
              <a:gd name="adj1" fmla="val -91162"/>
              <a:gd name="adj2" fmla="val 37236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b="1" dirty="0">
                <a:latin typeface="Arial Narrow" pitchFamily="34" charset="0"/>
                <a:ea typeface="宋体" pitchFamily="2" charset="-122"/>
              </a:rPr>
              <a:t>用于共享</a:t>
            </a:r>
            <a:r>
              <a:rPr lang="zh-CN" altLang="en-US" sz="1800" b="1" dirty="0" smtClean="0">
                <a:latin typeface="Arial Narrow" pitchFamily="34" charset="0"/>
                <a:ea typeface="宋体" pitchFamily="2" charset="-122"/>
              </a:rPr>
              <a:t>的中断数据线。他是用来唯一的标志设备。</a:t>
            </a:r>
            <a:endParaRPr lang="en-US" altLang="zh-CN" sz="1800" b="1" dirty="0" smtClean="0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8822529" y="1000108"/>
            <a:ext cx="642942" cy="369332"/>
          </a:xfrm>
          <a:prstGeom prst="wedgeRectCallou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071670" y="2500306"/>
            <a:ext cx="1714512" cy="285752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071670" y="2857496"/>
            <a:ext cx="5500726" cy="214314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214546" y="3714752"/>
            <a:ext cx="1357322" cy="408623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2132" y="4714884"/>
            <a:ext cx="3429024" cy="15081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flags:</a:t>
            </a:r>
          </a:p>
          <a:p>
            <a:r>
              <a:rPr lang="en-US" dirty="0"/>
              <a:t>SA_INTERRUPT</a:t>
            </a:r>
            <a:endParaRPr lang="zh-CN" altLang="en-US" dirty="0"/>
          </a:p>
          <a:p>
            <a:r>
              <a:rPr lang="en-US" dirty="0"/>
              <a:t>SA_SHIRQ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5-1-1  </a:t>
            </a:r>
            <a:r>
              <a:rPr lang="zh-CN" altLang="en-US" dirty="0" smtClean="0"/>
              <a:t>安装中断处理例程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5764"/>
          </a:xfrm>
        </p:spPr>
        <p:txBody>
          <a:bodyPr/>
          <a:lstStyle/>
          <a:p>
            <a:r>
              <a:rPr lang="zh-CN" altLang="en-US" b="1" dirty="0" smtClean="0"/>
              <a:t>申请和释放</a:t>
            </a:r>
            <a:r>
              <a:rPr lang="en-US" altLang="zh-CN" b="1" dirty="0" smtClean="0"/>
              <a:t>IRQ</a:t>
            </a:r>
            <a:r>
              <a:rPr lang="zh-CN" altLang="en-US" dirty="0" smtClean="0"/>
              <a:t>实例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876" y="1857364"/>
            <a:ext cx="4071934" cy="3416320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/*</a:t>
            </a:r>
            <a:r>
              <a:rPr lang="zh-CN" altLang="en-US" dirty="0" smtClean="0"/>
              <a:t>中断处理函数*</a:t>
            </a:r>
            <a:r>
              <a:rPr lang="en-US" altLang="zh-CN" dirty="0" smtClean="0"/>
              <a:t>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irqreturn_t</a:t>
            </a:r>
            <a:r>
              <a:rPr lang="en-US" altLang="zh-CN" dirty="0" smtClean="0"/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x</a:t>
            </a:r>
            <a:r>
              <a:rPr lang="en-US" altLang="zh-CN" dirty="0" err="1" smtClean="0">
                <a:solidFill>
                  <a:srgbClr val="FF0000"/>
                </a:solidFill>
              </a:rPr>
              <a:t>xx_interrupt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irq</a:t>
            </a:r>
            <a:r>
              <a:rPr lang="en-US" altLang="zh-CN" dirty="0" smtClean="0"/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	         void *</a:t>
            </a:r>
            <a:r>
              <a:rPr lang="en-US" altLang="zh-CN" dirty="0" err="1" smtClean="0"/>
              <a:t>dev_id</a:t>
            </a:r>
            <a:r>
              <a:rPr lang="en-US" altLang="zh-CN" dirty="0" smtClean="0"/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	     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pt_regs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regs</a:t>
            </a:r>
            <a:r>
              <a:rPr lang="en-US" altLang="zh-CN" dirty="0" smtClean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  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    /*</a:t>
            </a:r>
            <a:r>
              <a:rPr lang="zh-CN" altLang="en-US" dirty="0" smtClean="0"/>
              <a:t>中断处理的具体内容*</a:t>
            </a:r>
            <a:r>
              <a:rPr lang="en-US" altLang="zh-CN" dirty="0" smtClean="0"/>
              <a:t>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7686" y="785794"/>
            <a:ext cx="4572032" cy="6020110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/*</a:t>
            </a:r>
            <a:r>
              <a:rPr lang="zh-CN" altLang="en-US" sz="1800" dirty="0" smtClean="0"/>
              <a:t>设备驱动模块加载函数*</a:t>
            </a:r>
            <a:r>
              <a:rPr lang="en-US" altLang="zh-CN" sz="1800" dirty="0" smtClean="0"/>
              <a:t>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__init </a:t>
            </a:r>
            <a:r>
              <a:rPr lang="en-US" altLang="zh-CN" sz="1800" dirty="0" err="1" smtClean="0"/>
              <a:t>xxx_init</a:t>
            </a:r>
            <a:r>
              <a:rPr lang="en-US" altLang="zh-CN" sz="1800" dirty="0" smtClean="0"/>
              <a:t>(void)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 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   /*</a:t>
            </a:r>
            <a:r>
              <a:rPr lang="zh-CN" altLang="en-US" sz="1800" dirty="0" smtClean="0"/>
              <a:t>申请中断*</a:t>
            </a:r>
            <a:r>
              <a:rPr lang="en-US" altLang="zh-CN" sz="1800" dirty="0" smtClean="0"/>
              <a:t>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   result =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request_irq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xxx_irq</a:t>
            </a:r>
            <a:r>
              <a:rPr lang="en-US" altLang="zh-CN" sz="1800" dirty="0" smtClean="0"/>
              <a:t>, 			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xxx_interrupt</a:t>
            </a:r>
            <a:r>
              <a:rPr lang="en-US" altLang="zh-CN" sz="1800" dirty="0" smtClean="0"/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                     	SA_INTERRUPT, 		“xxx”,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		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/*</a:t>
            </a:r>
            <a:r>
              <a:rPr lang="zh-CN" altLang="en-US" sz="1800" dirty="0" smtClean="0"/>
              <a:t>设备驱动模块卸载函数*</a:t>
            </a:r>
            <a:r>
              <a:rPr lang="en-US" altLang="zh-CN" sz="1800" dirty="0" smtClean="0"/>
              <a:t>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void __exit </a:t>
            </a:r>
            <a:r>
              <a:rPr lang="en-US" altLang="zh-CN" sz="1800" dirty="0" err="1" smtClean="0"/>
              <a:t>xxx_exit</a:t>
            </a:r>
            <a:r>
              <a:rPr lang="en-US" altLang="zh-CN" sz="1800" dirty="0" smtClean="0"/>
              <a:t>(void)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	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	/*</a:t>
            </a:r>
            <a:r>
              <a:rPr lang="zh-CN" altLang="en-US" sz="1800" dirty="0" smtClean="0"/>
              <a:t>释放中断*</a:t>
            </a:r>
            <a:r>
              <a:rPr lang="en-US" altLang="zh-CN" sz="1800" dirty="0" smtClean="0"/>
              <a:t>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free_irq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xxx_irq,NULL</a:t>
            </a:r>
            <a:r>
              <a:rPr lang="en-US" altLang="zh-CN" sz="1800" dirty="0" smtClean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	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}</a:t>
            </a:r>
            <a:endParaRPr lang="zh-CN" altLang="en-US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dirty="0" smtClean="0"/>
              <a:t>5-1-1  </a:t>
            </a:r>
            <a:r>
              <a:rPr lang="zh-CN" altLang="en-US" dirty="0" smtClean="0"/>
              <a:t>安装中断处理例程</a:t>
            </a:r>
            <a:endParaRPr lang="zh-CN" altLang="en-US" dirty="0"/>
          </a:p>
        </p:txBody>
      </p:sp>
      <p:sp>
        <p:nvSpPr>
          <p:cNvPr id="7004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6613"/>
            <a:ext cx="8820150" cy="592123"/>
          </a:xfrm>
        </p:spPr>
        <p:txBody>
          <a:bodyPr/>
          <a:lstStyle/>
          <a:p>
            <a:pPr fontAlgn="b">
              <a:lnSpc>
                <a:spcPct val="90000"/>
              </a:lnSpc>
            </a:pPr>
            <a:r>
              <a:rPr lang="en-US" altLang="zh-CN" b="1" dirty="0" smtClean="0"/>
              <a:t>Linux</a:t>
            </a:r>
            <a:r>
              <a:rPr lang="zh-CN" altLang="en-US" b="1" dirty="0"/>
              <a:t>中断处理流程</a:t>
            </a:r>
            <a:r>
              <a:rPr lang="zh-CN" altLang="en-US" dirty="0"/>
              <a:t> </a:t>
            </a:r>
            <a:r>
              <a:rPr lang="en-US" altLang="zh-CN" sz="2000" dirty="0"/>
              <a:t>	</a:t>
            </a:r>
          </a:p>
        </p:txBody>
      </p:sp>
      <p:sp>
        <p:nvSpPr>
          <p:cNvPr id="700421" name="AutoShape 5"/>
          <p:cNvSpPr>
            <a:spLocks noChangeArrowheads="1"/>
          </p:cNvSpPr>
          <p:nvPr/>
        </p:nvSpPr>
        <p:spPr bwMode="auto">
          <a:xfrm>
            <a:off x="3779838" y="6858000"/>
            <a:ext cx="914400" cy="609600"/>
          </a:xfrm>
          <a:prstGeom prst="flowChartAlternateProcess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0422" name="AutoShape 6"/>
          <p:cNvSpPr>
            <a:spLocks noChangeArrowheads="1"/>
          </p:cNvSpPr>
          <p:nvPr/>
        </p:nvSpPr>
        <p:spPr bwMode="auto">
          <a:xfrm>
            <a:off x="2771775" y="1700213"/>
            <a:ext cx="1441450" cy="360362"/>
          </a:xfrm>
          <a:prstGeom prst="flowChartAlternateProcess">
            <a:avLst/>
          </a:prstGeom>
          <a:solidFill>
            <a:srgbClr val="00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zh-CN" altLang="en-US" sz="1800"/>
              <a:t>产生中断</a:t>
            </a:r>
          </a:p>
        </p:txBody>
      </p:sp>
      <p:sp>
        <p:nvSpPr>
          <p:cNvPr id="700424" name="AutoShape 8"/>
          <p:cNvSpPr>
            <a:spLocks noChangeArrowheads="1"/>
          </p:cNvSpPr>
          <p:nvPr/>
        </p:nvSpPr>
        <p:spPr bwMode="auto">
          <a:xfrm>
            <a:off x="2700338" y="2349500"/>
            <a:ext cx="1584325" cy="792163"/>
          </a:xfrm>
          <a:prstGeom prst="flowChartAlternateProcess">
            <a:avLst/>
          </a:prstGeom>
          <a:solidFill>
            <a:srgbClr val="00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zh-CN" altLang="en-US" sz="1800"/>
              <a:t>跳转到中断向</a:t>
            </a:r>
          </a:p>
          <a:p>
            <a:pPr marL="342900" indent="-342900" algn="ctr"/>
            <a:r>
              <a:rPr lang="zh-CN" altLang="en-US" sz="1800"/>
              <a:t>量表入口地址</a:t>
            </a:r>
          </a:p>
        </p:txBody>
      </p:sp>
      <p:sp>
        <p:nvSpPr>
          <p:cNvPr id="700426" name="AutoShape 10"/>
          <p:cNvSpPr>
            <a:spLocks noChangeArrowheads="1"/>
          </p:cNvSpPr>
          <p:nvPr/>
        </p:nvSpPr>
        <p:spPr bwMode="auto">
          <a:xfrm>
            <a:off x="4932363" y="1412875"/>
            <a:ext cx="3384550" cy="1008063"/>
          </a:xfrm>
          <a:prstGeom prst="wedgeRoundRectCallout">
            <a:avLst>
              <a:gd name="adj1" fmla="val -70167"/>
              <a:gd name="adj2" fmla="val 55356"/>
              <a:gd name="adj3" fmla="val 16667"/>
            </a:avLst>
          </a:prstGeom>
          <a:solidFill>
            <a:srgbClr val="FF0000">
              <a:alpha val="60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/>
            <a:r>
              <a:rPr lang="en-US" altLang="zh-CN" sz="1800"/>
              <a:t>arch/arm/kernel/entry-armv.S</a:t>
            </a:r>
          </a:p>
          <a:p>
            <a:pPr marL="342900" indent="-342900" algn="ctr"/>
            <a:r>
              <a:rPr lang="zh-CN" altLang="en-US" sz="1800"/>
              <a:t>汇编级的工作，主要保存上下文状态 </a:t>
            </a:r>
          </a:p>
        </p:txBody>
      </p:sp>
      <p:sp>
        <p:nvSpPr>
          <p:cNvPr id="700427" name="AutoShape 11"/>
          <p:cNvSpPr>
            <a:spLocks noChangeArrowheads="1"/>
          </p:cNvSpPr>
          <p:nvPr/>
        </p:nvSpPr>
        <p:spPr bwMode="auto">
          <a:xfrm>
            <a:off x="2484438" y="3429000"/>
            <a:ext cx="2087562" cy="576263"/>
          </a:xfrm>
          <a:prstGeom prst="flowChartAlternateProcess">
            <a:avLst/>
          </a:prstGeom>
          <a:solidFill>
            <a:srgbClr val="00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 altLang="zh-CN" sz="1800"/>
              <a:t>asm_do_IRQ()</a:t>
            </a:r>
          </a:p>
          <a:p>
            <a:pPr marL="342900" indent="-342900" algn="ctr"/>
            <a:r>
              <a:rPr lang="zh-CN" altLang="en-US" sz="1800"/>
              <a:t>（中断处理公共段）</a:t>
            </a:r>
          </a:p>
        </p:txBody>
      </p:sp>
      <p:sp>
        <p:nvSpPr>
          <p:cNvPr id="700428" name="AutoShape 12"/>
          <p:cNvSpPr>
            <a:spLocks noChangeArrowheads="1"/>
          </p:cNvSpPr>
          <p:nvPr/>
        </p:nvSpPr>
        <p:spPr bwMode="auto">
          <a:xfrm>
            <a:off x="5003800" y="2781300"/>
            <a:ext cx="3382963" cy="1223963"/>
          </a:xfrm>
          <a:prstGeom prst="wedgeRoundRectCallout">
            <a:avLst>
              <a:gd name="adj1" fmla="val -63282"/>
              <a:gd name="adj2" fmla="val 42606"/>
              <a:gd name="adj3" fmla="val 16667"/>
            </a:avLst>
          </a:prstGeom>
          <a:solidFill>
            <a:srgbClr val="FF0000">
              <a:alpha val="60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/>
            <a:r>
              <a:rPr lang="en-US" altLang="zh-CN" sz="1600"/>
              <a:t>arch/arm/kernel/irq.c </a:t>
            </a:r>
          </a:p>
          <a:p>
            <a:pPr marL="342900" indent="-342900" algn="ctr"/>
            <a:r>
              <a:rPr lang="zh-CN" altLang="en-US" sz="1600"/>
              <a:t>根据</a:t>
            </a:r>
            <a:r>
              <a:rPr lang="en-US" altLang="zh-CN" sz="1600"/>
              <a:t>irq</a:t>
            </a:r>
            <a:r>
              <a:rPr lang="zh-CN" altLang="en-US" sz="1600"/>
              <a:t>编号从已申请的中断（通</a:t>
            </a:r>
          </a:p>
          <a:p>
            <a:pPr marL="342900" indent="-342900" algn="ctr"/>
            <a:r>
              <a:rPr lang="zh-CN" altLang="en-US" sz="1600"/>
              <a:t>过</a:t>
            </a:r>
            <a:r>
              <a:rPr lang="en-US" altLang="zh-CN" sz="1600"/>
              <a:t>request_irq</a:t>
            </a:r>
            <a:r>
              <a:rPr lang="zh-CN" altLang="en-US" sz="1600"/>
              <a:t>）找到该</a:t>
            </a:r>
            <a:r>
              <a:rPr lang="en-US" altLang="zh-CN" sz="1600"/>
              <a:t>irq</a:t>
            </a:r>
            <a:r>
              <a:rPr lang="zh-CN" altLang="en-US" sz="1600"/>
              <a:t>编号对应的中断处理函数 </a:t>
            </a:r>
          </a:p>
        </p:txBody>
      </p:sp>
      <p:sp>
        <p:nvSpPr>
          <p:cNvPr id="700429" name="AutoShape 13"/>
          <p:cNvSpPr>
            <a:spLocks noChangeArrowheads="1"/>
          </p:cNvSpPr>
          <p:nvPr/>
        </p:nvSpPr>
        <p:spPr bwMode="auto">
          <a:xfrm>
            <a:off x="2484438" y="4292600"/>
            <a:ext cx="2087562" cy="576263"/>
          </a:xfrm>
          <a:prstGeom prst="flowChartAlternateProcess">
            <a:avLst/>
          </a:prstGeom>
          <a:solidFill>
            <a:srgbClr val="00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zh-CN" altLang="en-US" sz="1800"/>
              <a:t>执行对应的中断</a:t>
            </a:r>
          </a:p>
          <a:p>
            <a:pPr marL="342900" indent="-342900" algn="ctr"/>
            <a:r>
              <a:rPr lang="zh-CN" altLang="en-US" sz="1800"/>
              <a:t>处理函数</a:t>
            </a:r>
            <a:endParaRPr lang="en-US" altLang="zh-CN" sz="1800"/>
          </a:p>
        </p:txBody>
      </p:sp>
      <p:sp>
        <p:nvSpPr>
          <p:cNvPr id="700430" name="AutoShape 14"/>
          <p:cNvSpPr>
            <a:spLocks noChangeArrowheads="1"/>
          </p:cNvSpPr>
          <p:nvPr/>
        </p:nvSpPr>
        <p:spPr bwMode="auto">
          <a:xfrm>
            <a:off x="5003800" y="4292600"/>
            <a:ext cx="3384550" cy="433388"/>
          </a:xfrm>
          <a:prstGeom prst="wedgeRoundRectCallout">
            <a:avLst>
              <a:gd name="adj1" fmla="val -63417"/>
              <a:gd name="adj2" fmla="val 42306"/>
              <a:gd name="adj3" fmla="val 16667"/>
            </a:avLst>
          </a:prstGeom>
          <a:solidFill>
            <a:srgbClr val="FF0000">
              <a:alpha val="60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/>
            <a:r>
              <a:rPr lang="zh-CN" altLang="en-US" sz="1800"/>
              <a:t>你自己的中断处理函数</a:t>
            </a:r>
          </a:p>
        </p:txBody>
      </p:sp>
      <p:sp>
        <p:nvSpPr>
          <p:cNvPr id="700431" name="AutoShape 15"/>
          <p:cNvSpPr>
            <a:spLocks noChangeArrowheads="1"/>
          </p:cNvSpPr>
          <p:nvPr/>
        </p:nvSpPr>
        <p:spPr bwMode="auto">
          <a:xfrm>
            <a:off x="2268538" y="5157788"/>
            <a:ext cx="2592387" cy="360362"/>
          </a:xfrm>
          <a:prstGeom prst="flowChartAlternateProcess">
            <a:avLst/>
          </a:prstGeom>
          <a:solidFill>
            <a:srgbClr val="00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zh-CN" altLang="en-US" sz="1800"/>
              <a:t>返回到</a:t>
            </a:r>
            <a:r>
              <a:rPr lang="en-US" altLang="zh-CN"/>
              <a:t>asm_do_IRQ()</a:t>
            </a:r>
            <a:endParaRPr lang="en-US" altLang="zh-CN" sz="1800"/>
          </a:p>
        </p:txBody>
      </p:sp>
      <p:sp>
        <p:nvSpPr>
          <p:cNvPr id="700432" name="AutoShape 16"/>
          <p:cNvSpPr>
            <a:spLocks noChangeArrowheads="1"/>
          </p:cNvSpPr>
          <p:nvPr/>
        </p:nvSpPr>
        <p:spPr bwMode="auto">
          <a:xfrm>
            <a:off x="2268538" y="5734050"/>
            <a:ext cx="2592387" cy="360363"/>
          </a:xfrm>
          <a:prstGeom prst="flowChartAlternateProcess">
            <a:avLst/>
          </a:prstGeom>
          <a:solidFill>
            <a:srgbClr val="00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zh-CN" altLang="en-US" sz="1800"/>
              <a:t>返回到</a:t>
            </a:r>
            <a:r>
              <a:rPr lang="en-US" altLang="zh-CN"/>
              <a:t>entry-armv.S</a:t>
            </a:r>
            <a:endParaRPr lang="en-US" altLang="zh-CN" sz="1800"/>
          </a:p>
        </p:txBody>
      </p:sp>
      <p:sp>
        <p:nvSpPr>
          <p:cNvPr id="700433" name="AutoShape 17"/>
          <p:cNvSpPr>
            <a:spLocks noChangeArrowheads="1"/>
          </p:cNvSpPr>
          <p:nvPr/>
        </p:nvSpPr>
        <p:spPr bwMode="auto">
          <a:xfrm>
            <a:off x="5076825" y="4941888"/>
            <a:ext cx="3384550" cy="1008062"/>
          </a:xfrm>
          <a:prstGeom prst="wedgeRoundRectCallout">
            <a:avLst>
              <a:gd name="adj1" fmla="val -57458"/>
              <a:gd name="adj2" fmla="val 53935"/>
              <a:gd name="adj3" fmla="val 16667"/>
            </a:avLst>
          </a:prstGeom>
          <a:solidFill>
            <a:srgbClr val="FF0000">
              <a:alpha val="60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/>
            <a:r>
              <a:rPr lang="zh-CN" altLang="en-US" sz="1800"/>
              <a:t>恢复到中断前的上下文状态</a:t>
            </a:r>
          </a:p>
          <a:p>
            <a:pPr marL="342900" indent="-342900" algn="ctr"/>
            <a:r>
              <a:rPr lang="zh-CN" altLang="en-US" sz="1800"/>
              <a:t>，结束中断处理，继续执行中断发生前的程序</a:t>
            </a:r>
          </a:p>
        </p:txBody>
      </p:sp>
      <p:sp>
        <p:nvSpPr>
          <p:cNvPr id="700434" name="AutoShape 18"/>
          <p:cNvSpPr>
            <a:spLocks noChangeArrowheads="1"/>
          </p:cNvSpPr>
          <p:nvPr/>
        </p:nvSpPr>
        <p:spPr bwMode="auto">
          <a:xfrm>
            <a:off x="2195513" y="6308725"/>
            <a:ext cx="2881312" cy="360363"/>
          </a:xfrm>
          <a:prstGeom prst="flowChartAlternateProcess">
            <a:avLst/>
          </a:prstGeom>
          <a:solidFill>
            <a:srgbClr val="00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zh-CN" altLang="en-US" sz="1800"/>
              <a:t>继续执行中断发生前的程序</a:t>
            </a:r>
            <a:endParaRPr lang="en-US" altLang="zh-CN" sz="1800"/>
          </a:p>
        </p:txBody>
      </p:sp>
      <p:sp>
        <p:nvSpPr>
          <p:cNvPr id="700437" name="AutoShape 21"/>
          <p:cNvSpPr>
            <a:spLocks noChangeArrowheads="1"/>
          </p:cNvSpPr>
          <p:nvPr/>
        </p:nvSpPr>
        <p:spPr bwMode="auto">
          <a:xfrm>
            <a:off x="3419475" y="2060575"/>
            <a:ext cx="73025" cy="287338"/>
          </a:xfrm>
          <a:prstGeom prst="downArrow">
            <a:avLst>
              <a:gd name="adj1" fmla="val 50000"/>
              <a:gd name="adj2" fmla="val 98370"/>
            </a:avLst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0438" name="AutoShape 22"/>
          <p:cNvSpPr>
            <a:spLocks noChangeArrowheads="1"/>
          </p:cNvSpPr>
          <p:nvPr/>
        </p:nvSpPr>
        <p:spPr bwMode="auto">
          <a:xfrm>
            <a:off x="3419475" y="3141663"/>
            <a:ext cx="73025" cy="287337"/>
          </a:xfrm>
          <a:prstGeom prst="downArrow">
            <a:avLst>
              <a:gd name="adj1" fmla="val 50000"/>
              <a:gd name="adj2" fmla="val 98369"/>
            </a:avLst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0439" name="AutoShape 23"/>
          <p:cNvSpPr>
            <a:spLocks noChangeArrowheads="1"/>
          </p:cNvSpPr>
          <p:nvPr/>
        </p:nvSpPr>
        <p:spPr bwMode="auto">
          <a:xfrm>
            <a:off x="3419475" y="4005263"/>
            <a:ext cx="73025" cy="287337"/>
          </a:xfrm>
          <a:prstGeom prst="downArrow">
            <a:avLst>
              <a:gd name="adj1" fmla="val 50000"/>
              <a:gd name="adj2" fmla="val 98369"/>
            </a:avLst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0440" name="AutoShape 24"/>
          <p:cNvSpPr>
            <a:spLocks noChangeArrowheads="1"/>
          </p:cNvSpPr>
          <p:nvPr/>
        </p:nvSpPr>
        <p:spPr bwMode="auto">
          <a:xfrm>
            <a:off x="3419475" y="4868863"/>
            <a:ext cx="73025" cy="287337"/>
          </a:xfrm>
          <a:prstGeom prst="downArrow">
            <a:avLst>
              <a:gd name="adj1" fmla="val 50000"/>
              <a:gd name="adj2" fmla="val 98369"/>
            </a:avLst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0441" name="AutoShape 25"/>
          <p:cNvSpPr>
            <a:spLocks noChangeArrowheads="1"/>
          </p:cNvSpPr>
          <p:nvPr/>
        </p:nvSpPr>
        <p:spPr bwMode="auto">
          <a:xfrm>
            <a:off x="3419475" y="5516563"/>
            <a:ext cx="73025" cy="215900"/>
          </a:xfrm>
          <a:prstGeom prst="downArrow">
            <a:avLst>
              <a:gd name="adj1" fmla="val 50000"/>
              <a:gd name="adj2" fmla="val 73913"/>
            </a:avLst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0442" name="AutoShape 26"/>
          <p:cNvSpPr>
            <a:spLocks noChangeArrowheads="1"/>
          </p:cNvSpPr>
          <p:nvPr/>
        </p:nvSpPr>
        <p:spPr bwMode="auto">
          <a:xfrm>
            <a:off x="3419475" y="6092825"/>
            <a:ext cx="73025" cy="215900"/>
          </a:xfrm>
          <a:prstGeom prst="downArrow">
            <a:avLst>
              <a:gd name="adj1" fmla="val 50000"/>
              <a:gd name="adj2" fmla="val 73913"/>
            </a:avLst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0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0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0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0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0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 build="p"/>
      <p:bldP spid="700422" grpId="0" animBg="1"/>
      <p:bldP spid="700424" grpId="0" animBg="1"/>
      <p:bldP spid="700426" grpId="0" animBg="1"/>
      <p:bldP spid="700427" grpId="0" animBg="1"/>
      <p:bldP spid="700428" grpId="0" animBg="1"/>
      <p:bldP spid="700429" grpId="0" animBg="1"/>
      <p:bldP spid="700430" grpId="0" animBg="1"/>
      <p:bldP spid="700431" grpId="0" animBg="1"/>
      <p:bldP spid="700432" grpId="0" animBg="1"/>
      <p:bldP spid="700433" grpId="0" animBg="1"/>
      <p:bldP spid="700434" grpId="0" animBg="1"/>
      <p:bldP spid="700437" grpId="0" animBg="1"/>
      <p:bldP spid="700438" grpId="0" animBg="1"/>
      <p:bldP spid="700439" grpId="0" animBg="1"/>
      <p:bldP spid="700440" grpId="0" animBg="1"/>
      <p:bldP spid="700441" grpId="0" animBg="1"/>
      <p:bldP spid="7004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5.1.2  </a:t>
            </a:r>
            <a:r>
              <a:rPr lang="zh-CN" altLang="en-US" dirty="0" smtClean="0"/>
              <a:t>使能和屏蔽中断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4953016"/>
          </a:xfrm>
        </p:spPr>
        <p:txBody>
          <a:bodyPr/>
          <a:lstStyle/>
          <a:p>
            <a:r>
              <a:rPr lang="zh-CN" altLang="en-US" b="1" dirty="0" smtClean="0"/>
              <a:t>禁用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使能单个中断</a:t>
            </a:r>
            <a:endParaRPr lang="en-US" altLang="zh-CN" b="1" dirty="0" smtClean="0"/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禁用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使能所有的中断</a:t>
            </a:r>
            <a:r>
              <a:rPr lang="zh-CN" altLang="en-US" dirty="0" smtClean="0"/>
              <a:t> </a:t>
            </a:r>
          </a:p>
          <a:p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571472" y="1643050"/>
            <a:ext cx="7929618" cy="1390531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void </a:t>
            </a:r>
            <a:r>
              <a:rPr lang="en-US" altLang="zh-CN" b="1" dirty="0" err="1" smtClean="0"/>
              <a:t>disable_irq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irq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void </a:t>
            </a:r>
            <a:r>
              <a:rPr lang="en-US" altLang="zh-CN" b="1" dirty="0" err="1" smtClean="0"/>
              <a:t>disable_irq_nosync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irq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void </a:t>
            </a:r>
            <a:r>
              <a:rPr lang="en-US" altLang="zh-CN" b="1" dirty="0" err="1" smtClean="0"/>
              <a:t>enable_irq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irq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；</a:t>
            </a:r>
          </a:p>
        </p:txBody>
      </p:sp>
      <p:sp>
        <p:nvSpPr>
          <p:cNvPr id="6" name="横卷形 5"/>
          <p:cNvSpPr/>
          <p:nvPr/>
        </p:nvSpPr>
        <p:spPr bwMode="auto">
          <a:xfrm>
            <a:off x="642910" y="3946045"/>
            <a:ext cx="8001056" cy="1840409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void </a:t>
            </a:r>
            <a:r>
              <a:rPr lang="en-US" altLang="zh-CN" b="1" dirty="0" err="1" smtClean="0"/>
              <a:t>local_irq_save</a:t>
            </a:r>
            <a:r>
              <a:rPr lang="en-US" altLang="zh-CN" b="1" dirty="0" smtClean="0"/>
              <a:t>(unsigned long flags)</a:t>
            </a:r>
            <a:r>
              <a:rPr lang="zh-CN" altLang="en-US" b="1" dirty="0" smtClean="0"/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void </a:t>
            </a:r>
            <a:r>
              <a:rPr lang="en-US" altLang="zh-CN" b="1" dirty="0" err="1" smtClean="0"/>
              <a:t>local_irq_disable</a:t>
            </a:r>
            <a:r>
              <a:rPr lang="en-US" altLang="zh-CN" b="1" dirty="0" smtClean="0"/>
              <a:t>(void)</a:t>
            </a:r>
            <a:r>
              <a:rPr lang="zh-CN" altLang="en-US" b="1" dirty="0" smtClean="0"/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void </a:t>
            </a:r>
            <a:r>
              <a:rPr lang="en-US" altLang="zh-CN" b="1" dirty="0" err="1" smtClean="0"/>
              <a:t>local_irq_restore</a:t>
            </a:r>
            <a:r>
              <a:rPr lang="en-US" altLang="zh-CN" b="1" dirty="0" smtClean="0"/>
              <a:t>(unsigned long flags)</a:t>
            </a:r>
            <a:r>
              <a:rPr lang="zh-CN" altLang="en-US" b="1" dirty="0" smtClean="0"/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void </a:t>
            </a:r>
            <a:r>
              <a:rPr lang="en-US" altLang="zh-CN" b="1" dirty="0" err="1" smtClean="0"/>
              <a:t>local_irq_enable</a:t>
            </a:r>
            <a:r>
              <a:rPr lang="en-US" altLang="zh-CN" b="1" dirty="0" smtClean="0"/>
              <a:t>(void)</a:t>
            </a:r>
            <a:r>
              <a:rPr lang="zh-CN" altLang="en-US" b="1" dirty="0" smtClean="0"/>
              <a:t>；</a:t>
            </a:r>
            <a:r>
              <a:rPr lang="en-US" altLang="zh-CN" sz="1200" dirty="0" smtClean="0"/>
              <a:t>	</a:t>
            </a:r>
          </a:p>
        </p:txBody>
      </p:sp>
      <p:sp>
        <p:nvSpPr>
          <p:cNvPr id="7" name="矩形标注 6"/>
          <p:cNvSpPr/>
          <p:nvPr/>
        </p:nvSpPr>
        <p:spPr bwMode="auto">
          <a:xfrm>
            <a:off x="5500694" y="1714488"/>
            <a:ext cx="1285884" cy="369332"/>
          </a:xfrm>
          <a:prstGeom prst="wedgeRectCallout">
            <a:avLst>
              <a:gd name="adj1" fmla="val -108451"/>
              <a:gd name="adj2" fmla="val 89026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立即返回</a:t>
            </a:r>
          </a:p>
        </p:txBody>
      </p:sp>
      <p:sp>
        <p:nvSpPr>
          <p:cNvPr id="8" name="矩形标注 7"/>
          <p:cNvSpPr/>
          <p:nvPr/>
        </p:nvSpPr>
        <p:spPr bwMode="auto">
          <a:xfrm>
            <a:off x="5286380" y="2571744"/>
            <a:ext cx="2571768" cy="369332"/>
          </a:xfrm>
          <a:prstGeom prst="wedgeRectCallout">
            <a:avLst>
              <a:gd name="adj1" fmla="val -98928"/>
              <a:gd name="adj2" fmla="val -12659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等待目前的中断完成</a:t>
            </a:r>
          </a:p>
        </p:txBody>
      </p:sp>
      <p:sp>
        <p:nvSpPr>
          <p:cNvPr id="10" name="矩形标注 9"/>
          <p:cNvSpPr/>
          <p:nvPr/>
        </p:nvSpPr>
        <p:spPr bwMode="auto">
          <a:xfrm>
            <a:off x="5572132" y="3357562"/>
            <a:ext cx="2214578" cy="646331"/>
          </a:xfrm>
          <a:prstGeom prst="wedgeRectCallout">
            <a:avLst>
              <a:gd name="adj1" fmla="val -47377"/>
              <a:gd name="adj2" fmla="val 82711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把中断状态保存到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flags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中。然后禁用。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5-1-3  </a:t>
            </a:r>
            <a:r>
              <a:rPr lang="zh-CN" altLang="en-US" dirty="0" smtClean="0"/>
              <a:t>中断顶半部和底半部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为什么将中断处理程序分成顶半部和底半部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?</a:t>
            </a:r>
          </a:p>
          <a:p>
            <a:pPr lvl="1"/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黑体" pitchFamily="49" charset="-122"/>
              </a:rPr>
              <a:t>中断处理要求尽快结束，而不能使中断阻塞的时间过长</a:t>
            </a:r>
            <a:endParaRPr lang="en-US" altLang="zh-CN" dirty="0" smtClean="0">
              <a:latin typeface="黑体" pitchFamily="49" charset="-122"/>
            </a:endParaRPr>
          </a:p>
          <a:p>
            <a:pPr lvl="2"/>
            <a:r>
              <a:rPr lang="zh-CN" altLang="en-US" dirty="0" smtClean="0"/>
              <a:t>而有些处理例程确实要完成耗时的任务</a:t>
            </a:r>
            <a:endParaRPr lang="en-US" altLang="zh-CN" dirty="0" smtClean="0"/>
          </a:p>
          <a:p>
            <a:pPr lvl="2"/>
            <a:endParaRPr lang="en-US" altLang="zh-CN" dirty="0" smtClean="0">
              <a:latin typeface="黑体" pitchFamily="49" charset="-122"/>
            </a:endParaRPr>
          </a:p>
          <a:p>
            <a:pPr lvl="2"/>
            <a:endParaRPr lang="en-US" altLang="zh-CN" dirty="0" smtClean="0">
              <a:latin typeface="黑体" pitchFamily="49" charset="-122"/>
            </a:endParaRPr>
          </a:p>
          <a:p>
            <a:pPr lvl="1"/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顶半部，让中断阻塞尽可能的短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底半部，完成耗时的任务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5-1-3  </a:t>
            </a:r>
            <a:r>
              <a:rPr lang="zh-CN" altLang="en-US" dirty="0" smtClean="0"/>
              <a:t>中断顶半部和底半部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顶半部：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是实际响应中断的例程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err="1" smtClean="0"/>
              <a:t>request_irq</a:t>
            </a:r>
            <a:r>
              <a:rPr lang="zh-CN" altLang="en-US" dirty="0" smtClean="0"/>
              <a:t>注册的中断例程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它在很短的时间内完成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底半部：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/>
              <a:t>被顶半部调度，并在稍后更安全的时间内执行的例程。 </a:t>
            </a:r>
            <a:endParaRPr lang="en-US" altLang="zh-CN" sz="1600" dirty="0" smtClean="0"/>
          </a:p>
          <a:p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Blank Presentation">
  <a:themeElements>
    <a:clrScheme name="10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Blank Presentation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0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Blank Presentation">
  <a:themeElements>
    <a:clrScheme name="1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Blank Presentation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Blank Presentation">
  <a:themeElements>
    <a:clrScheme name="12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海同PPT模版最终稿">
  <a:themeElements>
    <a:clrScheme name="海同PPT模版最终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海同PPT模版最终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海同PPT模版最终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海同课件模版最终版">
  <a:themeElements>
    <a:clrScheme name="海同课件模版最终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海同课件模版最终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FF"/>
            </a:gs>
            <a:gs pos="100000">
              <a:srgbClr val="00CC99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FF"/>
            </a:gs>
            <a:gs pos="100000">
              <a:srgbClr val="00CC99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海同课件模版最终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lank Presentation">
  <a:themeElements>
    <a:clrScheme name="2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ank Presentatio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ank Presentation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lank Presentation">
  <a:themeElements>
    <a:clrScheme name="4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Blank Presentatio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4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Blank Presentation">
  <a:themeElements>
    <a:clrScheme name="5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Blank Presentatio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5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Blank Presentation">
  <a:themeElements>
    <a:clrScheme name="6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6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Blank Presentation">
  <a:themeElements>
    <a:clrScheme name="7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Blank Presentation">
      <a:majorFont>
        <a:latin typeface="Arial"/>
        <a:ea typeface="宋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7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Blank Presentation">
  <a:themeElements>
    <a:clrScheme name="8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Blank Presentation">
      <a:majorFont>
        <a:latin typeface="Arial"/>
        <a:ea typeface="宋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8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Blank Presentation">
  <a:themeElements>
    <a:clrScheme name="9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9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ICEE海同</Template>
  <TotalTime>7517</TotalTime>
  <Words>2128</Words>
  <Application>Microsoft PowerPoint</Application>
  <PresentationFormat>全屏显示(4:3)</PresentationFormat>
  <Paragraphs>470</Paragraphs>
  <Slides>37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15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1_Blank Presentation</vt:lpstr>
      <vt:lpstr>2_Blank Presentation</vt:lpstr>
      <vt:lpstr>3_Blank Presentation</vt:lpstr>
      <vt:lpstr>4_Blank Presentation</vt:lpstr>
      <vt:lpstr>5_Blank Presentation</vt:lpstr>
      <vt:lpstr>6_Blank Presentation</vt:lpstr>
      <vt:lpstr>7_Blank Presentation</vt:lpstr>
      <vt:lpstr>8_Blank Presentation</vt:lpstr>
      <vt:lpstr>9_Blank Presentation</vt:lpstr>
      <vt:lpstr>10_Blank Presentation</vt:lpstr>
      <vt:lpstr>11_Blank Presentation</vt:lpstr>
      <vt:lpstr>12_Blank Presentation</vt:lpstr>
      <vt:lpstr>海同PPT模版最终稿</vt:lpstr>
      <vt:lpstr>自定义设计方案</vt:lpstr>
      <vt:lpstr>海同课件模版最终版</vt:lpstr>
      <vt:lpstr>     中断与时钟 </vt:lpstr>
      <vt:lpstr>本章结构</vt:lpstr>
      <vt:lpstr>5-1 中断处理程序架构</vt:lpstr>
      <vt:lpstr>5-1-1  安装中断处理例程</vt:lpstr>
      <vt:lpstr>5-1-1  安装中断处理例程</vt:lpstr>
      <vt:lpstr>5-1-1  安装中断处理例程</vt:lpstr>
      <vt:lpstr>5.1.2  使能和屏蔽中断</vt:lpstr>
      <vt:lpstr>5-1-3  中断顶半部和底半部</vt:lpstr>
      <vt:lpstr>5-1-3  中断顶半部和底半部</vt:lpstr>
      <vt:lpstr>5-1-3  中断顶半部和底半部</vt:lpstr>
      <vt:lpstr>5-1-3  中断顶半部和底半部</vt:lpstr>
      <vt:lpstr>5-1-3  中断顶半部和底半部</vt:lpstr>
      <vt:lpstr>5-1-3  中断顶半部和底半部</vt:lpstr>
      <vt:lpstr>5-1-3  中断顶半部和底半部</vt:lpstr>
      <vt:lpstr>5-1-3  中断顶半部和底半部</vt:lpstr>
      <vt:lpstr>5-1-3  中断顶半部和底半部</vt:lpstr>
      <vt:lpstr>5-1-3  中断顶半部和底半部</vt:lpstr>
      <vt:lpstr>5-1-3  中断顶半部和底半部</vt:lpstr>
      <vt:lpstr>5-1-3  中断顶半部和底半部</vt:lpstr>
      <vt:lpstr>5-1-3  中断顶半部和底半部</vt:lpstr>
      <vt:lpstr>5-1-4  中断共享</vt:lpstr>
      <vt:lpstr>5-1-4  中断共享</vt:lpstr>
      <vt:lpstr>阶段总结</vt:lpstr>
      <vt:lpstr>5-2 时间、延迟及延缓操作</vt:lpstr>
      <vt:lpstr>5-2-1 计时</vt:lpstr>
      <vt:lpstr>5-2-1 计时</vt:lpstr>
      <vt:lpstr>5-2-1 计时</vt:lpstr>
      <vt:lpstr>5-2-1 计时</vt:lpstr>
      <vt:lpstr>5-2-1 延迟</vt:lpstr>
      <vt:lpstr>5-2-1 延迟</vt:lpstr>
      <vt:lpstr>5-2-3  内核定时器</vt:lpstr>
      <vt:lpstr>5-2-3  内核定时器</vt:lpstr>
      <vt:lpstr>5-2-3  内核定时器</vt:lpstr>
      <vt:lpstr>5-2-3  内核定时器</vt:lpstr>
      <vt:lpstr>阶段总结</vt:lpstr>
      <vt:lpstr>本章总结</vt:lpstr>
      <vt:lpstr>实验</vt:lpstr>
    </vt:vector>
  </TitlesOfParts>
  <Company>foo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基础知识回顾</dc:title>
  <dc:creator>foo</dc:creator>
  <cp:lastModifiedBy>IBM X60T</cp:lastModifiedBy>
  <cp:revision>583</cp:revision>
  <dcterms:created xsi:type="dcterms:W3CDTF">2006-04-19T06:06:05Z</dcterms:created>
  <dcterms:modified xsi:type="dcterms:W3CDTF">2011-08-15T08:09:13Z</dcterms:modified>
</cp:coreProperties>
</file>