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804" r:id="rId13"/>
    <p:sldMasterId id="2147483817" r:id="rId14"/>
    <p:sldMasterId id="2147483829" r:id="rId15"/>
  </p:sldMasterIdLst>
  <p:notesMasterIdLst>
    <p:notesMasterId r:id="rId56"/>
  </p:notesMasterIdLst>
  <p:handoutMasterIdLst>
    <p:handoutMasterId r:id="rId57"/>
  </p:handoutMasterIdLst>
  <p:sldIdLst>
    <p:sldId id="256" r:id="rId16"/>
    <p:sldId id="259" r:id="rId17"/>
    <p:sldId id="258" r:id="rId18"/>
    <p:sldId id="560" r:id="rId19"/>
    <p:sldId id="442" r:id="rId20"/>
    <p:sldId id="561" r:id="rId21"/>
    <p:sldId id="51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26" r:id="rId35"/>
    <p:sldId id="574" r:id="rId36"/>
    <p:sldId id="575" r:id="rId37"/>
    <p:sldId id="548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4" r:id="rId46"/>
    <p:sldId id="583" r:id="rId47"/>
    <p:sldId id="542" r:id="rId48"/>
    <p:sldId id="543" r:id="rId49"/>
    <p:sldId id="585" r:id="rId50"/>
    <p:sldId id="586" r:id="rId51"/>
    <p:sldId id="587" r:id="rId52"/>
    <p:sldId id="588" r:id="rId53"/>
    <p:sldId id="555" r:id="rId54"/>
    <p:sldId id="590" r:id="rId55"/>
  </p:sldIdLst>
  <p:sldSz cx="9144000" cy="6858000" type="screen4x3"/>
  <p:notesSz cx="6858000" cy="9144000"/>
  <p:defaultTextStyle>
    <a:defPPr>
      <a:defRPr lang="en-US"/>
    </a:defPPr>
    <a:lvl1pPr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eaLnBrk="0" fontAlgn="b" hangingPunct="0">
      <a:spcBef>
        <a:spcPct val="20000"/>
      </a:spcBef>
      <a:spcAft>
        <a:spcPct val="0"/>
      </a:spcAft>
      <a:buClr>
        <a:srgbClr val="0000CC"/>
      </a:buClr>
      <a:buFont typeface="Wingdings" pitchFamily="2" charset="2"/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D869"/>
    <a:srgbClr val="CCECFF"/>
    <a:srgbClr val="FFFF00"/>
    <a:srgbClr val="969696"/>
    <a:srgbClr val="F8F8F8"/>
    <a:srgbClr val="6699FF"/>
    <a:srgbClr val="FF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47" autoAdjust="0"/>
    <p:restoredTop sz="78793" autoAdjust="0"/>
  </p:normalViewPr>
  <p:slideViewPr>
    <p:cSldViewPr>
      <p:cViewPr>
        <p:scale>
          <a:sx n="44" d="100"/>
          <a:sy n="44" d="100"/>
        </p:scale>
        <p:origin x="-121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DD3DB115-C5AF-4126-9FCB-E39B0D9A8CE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fld id="{DF98FBD4-AE00-4D9B-83C8-55C5A58542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B66A8-0F76-4F1B-901C-25EA853D17D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28817-ED64-4B00-9DF7-8885EE3B3F4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BBBF5-542B-4A9F-B0DA-C88F40009BA5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5AE31-C03F-4212-AEAB-01FFD82AD34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EAC77-3813-4A3F-9894-FD8325219F8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0B860-C1AF-4D96-96DC-34BFC5F0DAD7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4C07E5-4795-4431-8BD5-FBFBE7D92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2932B-C027-4DB8-890D-1682988985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1F03E7-C210-4081-8A66-139AAE7117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44578-1D2F-42F7-BDAC-71C8DF492DE1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9C76B-DF8B-4C20-8956-0AC3FFB7122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56C21C-94CF-4D96-998D-AF66733D4F46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367A3-0D51-4B6F-9D2B-3284E7BAA25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77E919-0476-4C78-BAFA-92DC2872709C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93C16-46B2-4E85-A600-B7EEFF8911B1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EA9E91-B0DE-4201-944A-7E571298A09A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12F2B-F488-49D8-9422-59078EEB41F4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14EE3-31BE-4A6A-84C7-2025704DCBDE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4F6ED5-EFA8-4D21-8D3E-A1091CB668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9A365-46BA-4D16-9829-32F8CEA1AAD3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DCD77-5D02-46C6-9B18-D0B77D203B27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D16952-0611-4A80-9752-F53736E88544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A10282-7379-4350-9D31-C183A15D6D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194CBE-DE03-4C4C-914C-F1E27B8FA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D8536-EBC6-406C-A3B4-A81793B90B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4AFC86-5192-4834-BC64-DFE0BF70FA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43EB62-5EC4-4A17-A90D-FB2490D2CA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B7A9DC-C237-4DC9-9750-6F226E65A2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24552B-3B21-46CE-A5F7-8A649EC64C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B06D5-2559-4B9D-A376-D10D39462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39F867-9B53-419D-A302-649F4F4CAF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F04FDA-1815-462C-93E6-86F44479D9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99A138-FF90-468A-B9D8-57E323DBA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24A64-ABC0-4CFC-AAA1-E534D9D8E5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44578-1D2F-42F7-BDAC-71C8DF492DE1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9C76B-DF8B-4C20-8956-0AC3FFB7122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56C21C-94CF-4D96-998D-AF66733D4F46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367A3-0D51-4B6F-9D2B-3284E7BAA25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77E919-0476-4C78-BAFA-92DC2872709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93C16-46B2-4E85-A600-B7EEFF8911B1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3EB70-AB80-440B-9FA3-B3D0240B5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EA9E91-B0DE-4201-944A-7E571298A09A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12F2B-F488-49D8-9422-59078EEB41F4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14EE3-31BE-4A6A-84C7-2025704DCBDE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9A365-46BA-4D16-9829-32F8CEA1AAD3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DCD77-5D02-46C6-9B18-D0B77D203B27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D16952-0611-4A80-9752-F53736E88544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16BCD-007E-404B-AE80-B275246C512F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F664-4D42-4690-BE78-B76E747644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E4782-96E5-4BF3-A108-ACB11991C81A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F7DBB-9BC9-4C8E-81F5-45CE449237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D22AD-02DA-4B49-AEB4-AB8B5A9F492F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5C333-1366-4828-8996-463A21FBD79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B034-BA40-4E09-93C2-334F9DE22BA6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8983D-D2FF-422C-90A7-399EF9AB71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0D5533-802F-4D35-99B5-AB38B5E66C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CF971-A9FE-4332-91F9-5E29B98736F7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99FA8-2AFD-49DF-A26B-0C8911596B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9011E-AB8A-44DA-B250-B3F38CC7141A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55C02-0CDE-4F87-9077-DAA2B29FCB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6DC9C-DAFF-443E-AE25-78AC62928AFB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16B4B-F7D3-413C-B35A-CE04B11E8D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3FBDCE-49CC-4E80-BDE9-18512EB24A08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8A08C-04FE-484E-8A51-966F786F96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D8053-7DA5-45F3-91AC-6D2FB4DB93BD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E6114-A36F-4749-9A52-5B5489BC91F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03D20-7078-4A0A-8351-7761FCD1CDBF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9886A-E62C-4451-8D14-8B7B29197F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564AF-C71F-47CC-9AE0-D28FF3733C5D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D1422-3620-4F5A-BB88-89A779567D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44578-1D2F-42F7-BDAC-71C8DF492DE1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9C76B-DF8B-4C20-8956-0AC3FFB7122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56C21C-94CF-4D96-998D-AF66733D4F46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191AC-7CE5-4BDE-839A-BCE766A1E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367A3-0D51-4B6F-9D2B-3284E7BAA25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77E919-0476-4C78-BAFA-92DC2872709C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93C16-46B2-4E85-A600-B7EEFF8911B1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EA9E91-B0DE-4201-944A-7E571298A09A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12F2B-F488-49D8-9422-59078EEB41F4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14EE3-31BE-4A6A-84C7-2025704DCBDE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9A365-46BA-4D16-9829-32F8CEA1AAD3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4863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DCD77-5D02-46C6-9B18-D0B77D203B27}" type="datetime1">
              <a:rPr lang="zh-CN" altLang="en-US" smtClean="0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D16952-0611-4A80-9752-F53736E88544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9084E-DD26-46FF-BE28-1B040DF1A7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EDD0C-B591-44C1-AA7F-94B5965729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538075-E264-4490-821C-D982DAE69A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7693B4-28FC-4740-8086-199671889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06FBCD-41BC-4B09-8259-F5C83A9E3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8B9D37-3947-41AF-B195-204E1E56F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E28672-D3E5-4180-875B-3E3960F12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4E873-81FC-4188-90C3-BB89821224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CE53CE-4D62-4CF6-AAE5-ECCB925F0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05AC1F-9C54-4A0C-A449-CA5449EEDF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6E9AC7-13FF-48E8-869B-89A3923BB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88826-08E0-4A5E-862B-65FE961A8F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54F062-56AA-46BF-B7A8-B9E171B94A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C9B90-6721-4EC7-AADB-E5336616B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0CB506-5616-4D4D-8A9A-5EA2260D34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B97865-EF21-45A2-B3E7-BE624357D9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986485-EE0F-4BCF-8CC5-D6637E04D5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F7FC15-0ACD-4A89-A695-0B19DD53D5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A2351C-677A-481D-ABE4-2E50D75980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3E9149-03B6-4CF9-B93B-9B96D7EFCD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B2661-06F7-44E4-8A00-F868D81F27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1683A8-4662-453F-8A56-FBF295795D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F7E1B-6B54-466D-83D0-1498241F27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D7017D-55E7-46D2-B643-782D4CE473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25710B-DB79-4627-ADC8-A052673680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6B0C7E-4FA0-4D7E-AE7B-C849554FC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B2DB76-3AB5-4EDF-BE82-18B9480F27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5A24B4-466C-4A0E-9911-1DE2A751AA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F4854A-1B38-4818-86A4-832F17FADF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B7B2F2-9073-4097-B13D-65441A9DF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C5BA2-E22D-41E4-9D1E-CDB996204C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33D7F1-AEFB-46BE-A99B-2A0F76349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56004C-93F9-4A53-BE75-961481F32B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580866-3701-4A2C-9425-F1813664E4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C9A7C3-ECD8-4DE1-ABF4-B0E4147D2B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4298DC-F3D2-4B0F-9DB0-DDC64583C3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theme" Target="../theme/theme1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36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5.xml"/><Relationship Id="rId16" Type="http://schemas.openxmlformats.org/officeDocument/2006/relationships/image" Target="../media/image2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43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159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58.xml"/><Relationship Id="rId16" Type="http://schemas.openxmlformats.org/officeDocument/2006/relationships/image" Target="../media/image12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16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jpeg"/><Relationship Id="rId22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89114464-45BD-4048-BD45-D53A977B79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790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507909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4292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429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429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601094" name="Picture 6" descr="pic01c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fld id="{0053728F-5AED-42CB-9F64-E82F125A1C13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516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C474BEDD-4D5D-423A-A5C4-FCBCE9FE30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0314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603141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603143" name="Picture 7" descr="pic01c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100" name="Picture 12" descr="WW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9425" y="3209925"/>
            <a:ext cx="4854575" cy="3648075"/>
          </a:xfrm>
          <a:prstGeom prst="rect">
            <a:avLst/>
          </a:prstGeom>
          <a:noFill/>
        </p:spPr>
      </p:pic>
      <p:pic>
        <p:nvPicPr>
          <p:cNvPr id="601090" name="Picture 6" descr="IOtek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defRPr/>
            </a:pPr>
            <a:endParaRPr lang="zh-CN" altLang="en-US" b="0">
              <a:latin typeface="Arial" pitchFamily="34" charset="0"/>
              <a:ea typeface="+mn-ea"/>
            </a:endParaRPr>
          </a:p>
        </p:txBody>
      </p:sp>
      <p:sp>
        <p:nvSpPr>
          <p:cNvPr id="60109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10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10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fld id="{FD6868A8-AA9A-45AD-B483-41C49997A688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01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89114464-45BD-4048-BD45-D53A977B793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9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F2D4D653-36A9-447B-BA2F-4D73B4408B6A}" type="datetime1">
              <a:rPr lang="zh-CN" altLang="en-US"/>
              <a:pPr/>
              <a:t>2011/8/15</a:t>
            </a:fld>
            <a:endParaRPr lang="en-US" altLang="zh-CN"/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r>
              <a:rPr lang="zh-CN" altLang="en-US"/>
              <a:t>Chapter</a:t>
            </a:r>
            <a:endParaRPr lang="en-US" altLang="zh-CN"/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fld id="{EF26119B-2ABE-4DCD-80DF-EF7F5892EA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19527" name="AutoShape 7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722313" y="1781175"/>
            <a:ext cx="7810500" cy="4311650"/>
          </a:xfrm>
          <a:prstGeom prst="roundRect">
            <a:avLst>
              <a:gd name="adj" fmla="val 37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static void Main(string[</a:t>
            </a:r>
            <a:r>
              <a:rPr lang="en-US" altLang="zh-CN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</a:rPr>
              <a:t>] args)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{        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Console.WriteLine("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请输入一个字符串</a:t>
            </a:r>
            <a:r>
              <a:rPr lang="zh-CN" altLang="en-US" noProof="1">
                <a:latin typeface="Arial" pitchFamily="34" charset="0"/>
              </a:rPr>
              <a:t>：");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输入提示</a:t>
            </a:r>
            <a:endParaRPr lang="zh-CN" altLang="en-US">
              <a:latin typeface="Arial" pitchFamily="34" charset="0"/>
              <a:ea typeface="黑体" pitchFamily="49" charset="-122"/>
            </a:endParaRPr>
          </a:p>
          <a:p>
            <a:pPr algn="l">
              <a:spcBef>
                <a:spcPct val="0"/>
              </a:spcBef>
            </a:pPr>
            <a:endParaRPr lang="zh-CN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从控制台读入字符串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string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 = Console.ReadLine();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// </a:t>
            </a:r>
            <a:r>
              <a:rPr lang="zh-CN" altLang="en-US" noProof="1">
                <a:latin typeface="Arial" pitchFamily="34" charset="0"/>
                <a:ea typeface="黑体" pitchFamily="49" charset="-122"/>
              </a:rPr>
              <a:t>循环输出字符串中的字符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foreach (char c in </a:t>
            </a:r>
            <a:r>
              <a:rPr lang="en-US" altLang="zh-CN">
                <a:latin typeface="Arial" pitchFamily="34" charset="0"/>
              </a:rPr>
              <a:t>line</a:t>
            </a:r>
            <a:r>
              <a:rPr lang="en-US" altLang="en-US" noProof="1">
                <a:latin typeface="Arial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{</a:t>
            </a:r>
          </a:p>
          <a:p>
            <a:pPr algn="l">
              <a:spcBef>
                <a:spcPct val="0"/>
              </a:spcBef>
            </a:pPr>
            <a:r>
              <a:rPr lang="en-US" altLang="zh-CN" noProof="1">
                <a:latin typeface="Arial" pitchFamily="34" charset="0"/>
              </a:rPr>
              <a:t>　</a:t>
            </a:r>
            <a:r>
              <a:rPr lang="en-US" altLang="en-US" noProof="1">
                <a:latin typeface="Arial" pitchFamily="34" charset="0"/>
              </a:rPr>
              <a:t>             Console.WriteLine(c);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}              </a:t>
            </a:r>
          </a:p>
          <a:p>
            <a:pPr algn="l">
              <a:spcBef>
                <a:spcPct val="0"/>
              </a:spcBef>
            </a:pPr>
            <a:endParaRPr lang="en-US" altLang="en-US" noProof="1"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        Console.ReadLine();</a:t>
            </a:r>
          </a:p>
          <a:p>
            <a:pPr algn="l">
              <a:spcBef>
                <a:spcPct val="0"/>
              </a:spcBef>
            </a:pPr>
            <a:r>
              <a:rPr lang="en-US" altLang="en-US" noProof="1">
                <a:latin typeface="Arial" pitchFamily="34" charset="0"/>
              </a:rPr>
              <a:t>}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258888" y="3716338"/>
            <a:ext cx="3382962" cy="151288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5148263" y="3933825"/>
            <a:ext cx="2089150" cy="1016000"/>
          </a:xfrm>
          <a:prstGeom prst="roundRect">
            <a:avLst>
              <a:gd name="adj" fmla="val 11093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依次循环字符串中的每个字符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9" grpId="0" animBg="1"/>
      <p:bldP spid="619530" grpId="0" animBg="1"/>
    </p:bld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32" name="Picture 20" descr="图片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92600" y="3213100"/>
            <a:ext cx="4851400" cy="3644900"/>
          </a:xfrm>
          <a:prstGeom prst="rect">
            <a:avLst/>
          </a:prstGeom>
          <a:noFill/>
        </p:spPr>
      </p:pic>
      <p:sp>
        <p:nvSpPr>
          <p:cNvPr id="397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731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397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9114464-45BD-4048-BD45-D53A977B793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97336" name="Picture 24" descr="LOGO1副本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80288" y="44450"/>
            <a:ext cx="1692275" cy="676275"/>
          </a:xfrm>
          <a:prstGeom prst="rect">
            <a:avLst/>
          </a:prstGeom>
          <a:noFill/>
        </p:spPr>
      </p:pic>
      <p:pic>
        <p:nvPicPr>
          <p:cNvPr id="397338" name="Picture 26" descr="图片2副本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88975"/>
            <a:ext cx="9148763" cy="292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E3EBAFD2-2F41-4A64-BEB3-4259C12554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099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99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09960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0980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098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200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0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0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692A725F-7839-4CAB-BA2A-A3735B00ED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6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6104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22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7124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146" name="Picture 6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1814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4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81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42" name="Picture 2" descr="speedway_v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5943600" y="6477000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000" b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IOTek Information Tchnology</a:t>
            </a:r>
            <a:endParaRPr lang="en-US" altLang="zh-CN" sz="1000" b="1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254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0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FontTx/>
              <a:buNone/>
              <a:defRPr sz="900">
                <a:latin typeface="+mn-lt"/>
                <a:ea typeface="ヒラギノ角ゴ Pro W3" pitchFamily="1" charset="-128"/>
              </a:defRPr>
            </a:lvl1pPr>
          </a:lstStyle>
          <a:p>
            <a:pPr>
              <a:defRPr/>
            </a:pPr>
            <a:fld id="{4B215CDF-3CD4-4FCB-B11F-8B6E6B9378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2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22248" name="Picture 8" descr="IOtek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8" descr="IOtek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48500" y="0"/>
            <a:ext cx="209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4"/>
          <p:cNvSpPr>
            <a:spLocks/>
          </p:cNvSpPr>
          <p:nvPr/>
        </p:nvSpPr>
        <p:spPr bwMode="auto">
          <a:xfrm>
            <a:off x="0" y="685800"/>
            <a:ext cx="9144000" cy="152400"/>
          </a:xfrm>
          <a:custGeom>
            <a:avLst/>
            <a:gdLst>
              <a:gd name="T0" fmla="*/ 0 w 5760"/>
              <a:gd name="T1" fmla="*/ 0 h 96"/>
              <a:gd name="T2" fmla="*/ 4512 w 5760"/>
              <a:gd name="T3" fmla="*/ 0 h 96"/>
              <a:gd name="T4" fmla="*/ 4560 w 5760"/>
              <a:gd name="T5" fmla="*/ 48 h 96"/>
              <a:gd name="T6" fmla="*/ 5760 w 5760"/>
              <a:gd name="T7" fmla="*/ 48 h 96"/>
              <a:gd name="T8" fmla="*/ 5760 w 5760"/>
              <a:gd name="T9" fmla="*/ 96 h 96"/>
              <a:gd name="T10" fmla="*/ 528 w 5760"/>
              <a:gd name="T11" fmla="*/ 96 h 96"/>
              <a:gd name="T12" fmla="*/ 480 w 5760"/>
              <a:gd name="T13" fmla="*/ 48 h 96"/>
              <a:gd name="T14" fmla="*/ 0 w 5760"/>
              <a:gd name="T15" fmla="*/ 48 h 96"/>
              <a:gd name="T16" fmla="*/ 0 w 5760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96"/>
              <a:gd name="T29" fmla="*/ 5760 w 576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96">
                <a:moveTo>
                  <a:pt x="0" y="0"/>
                </a:moveTo>
                <a:lnTo>
                  <a:pt x="4512" y="0"/>
                </a:lnTo>
                <a:lnTo>
                  <a:pt x="4560" y="48"/>
                </a:lnTo>
                <a:lnTo>
                  <a:pt x="5760" y="48"/>
                </a:lnTo>
                <a:lnTo>
                  <a:pt x="5760" y="96"/>
                </a:lnTo>
                <a:lnTo>
                  <a:pt x="528" y="96"/>
                </a:lnTo>
                <a:lnTo>
                  <a:pt x="480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00CC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>
              <a:latin typeface="Arial" pitchFamily="34" charset="0"/>
              <a:ea typeface="+mn-ea"/>
            </a:endParaRPr>
          </a:p>
        </p:txBody>
      </p:sp>
      <p:pic>
        <p:nvPicPr>
          <p:cNvPr id="523268" name="Picture 2" descr="speedway_v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575" y="3581400"/>
            <a:ext cx="5305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6858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0" y="2714620"/>
            <a:ext cx="6408737" cy="1295402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711200" indent="-711200"/>
            <a:r>
              <a:rPr lang="zh-CN" altLang="en-US" dirty="0"/>
              <a:t>		</a:t>
            </a:r>
            <a:r>
              <a:rPr lang="zh-CN" altLang="en-US" sz="3600" dirty="0"/>
              <a:t>      </a:t>
            </a:r>
            <a:r>
              <a:rPr lang="zh-CN" altLang="en-US" sz="3600" dirty="0" smtClean="0"/>
              <a:t>内存</a:t>
            </a:r>
            <a:r>
              <a:rPr lang="zh-CN" altLang="en-US" sz="3600" dirty="0"/>
              <a:t>与</a:t>
            </a:r>
            <a:r>
              <a:rPr lang="en-US" altLang="zh-CN" sz="3600" dirty="0"/>
              <a:t>I/O</a:t>
            </a:r>
            <a:r>
              <a:rPr lang="zh-CN" altLang="en-US" sz="3600" dirty="0"/>
              <a:t>访问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1142984"/>
            <a:ext cx="6400800" cy="1433518"/>
          </a:xfrm>
        </p:spPr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6</a:t>
            </a:r>
            <a:r>
              <a:rPr lang="zh-CN" altLang="en-US" sz="4000" dirty="0"/>
              <a:t>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6.1.3</a:t>
            </a:r>
            <a:r>
              <a:rPr lang="zh-CN" altLang="en-US" dirty="0" smtClean="0"/>
              <a:t>内存映射和页结构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内核维护了一个或者多个</a:t>
            </a:r>
            <a:r>
              <a:rPr lang="en-US" dirty="0" smtClean="0"/>
              <a:t>page</a:t>
            </a:r>
            <a:r>
              <a:rPr lang="zh-CN" altLang="en-US" dirty="0" smtClean="0"/>
              <a:t>结构数组，用来跟踪系统中的物理内存。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在一些系统中，有一个单独的数组称之为</a:t>
            </a:r>
            <a:r>
              <a:rPr lang="en-US" dirty="0" err="1" smtClean="0"/>
              <a:t>mem_map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另一些系统，如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，会及其复杂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可移植性考虑，代码不要直接访问那些数组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6.1.3</a:t>
            </a:r>
            <a:r>
              <a:rPr lang="zh-CN" altLang="en-US" dirty="0" smtClean="0"/>
              <a:t>内存映射和页结构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page</a:t>
            </a:r>
            <a:r>
              <a:rPr lang="zh-CN" altLang="en-US" b="1" dirty="0" smtClean="0"/>
              <a:t>结构指针与虚拟地址之间进行转换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横卷形 4"/>
          <p:cNvSpPr/>
          <p:nvPr/>
        </p:nvSpPr>
        <p:spPr bwMode="auto">
          <a:xfrm>
            <a:off x="285720" y="2143116"/>
            <a:ext cx="8072494" cy="9324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Clr>
                <a:srgbClr val="FF0000"/>
              </a:buClr>
            </a:pPr>
            <a:r>
              <a:rPr lang="en-US" altLang="zh-CN" sz="1800" b="1" dirty="0" err="1" smtClean="0"/>
              <a:t>struct</a:t>
            </a:r>
            <a:r>
              <a:rPr lang="en-US" altLang="zh-CN" sz="1800" b="1" dirty="0" smtClean="0"/>
              <a:t> page *</a:t>
            </a:r>
            <a:r>
              <a:rPr lang="en-US" altLang="zh-CN" sz="1800" b="1" dirty="0" err="1" smtClean="0"/>
              <a:t>virt_to_page</a:t>
            </a:r>
            <a:r>
              <a:rPr lang="en-US" altLang="zh-CN" sz="1800" b="1" dirty="0" smtClean="0"/>
              <a:t>(void *</a:t>
            </a:r>
            <a:r>
              <a:rPr lang="en-US" altLang="zh-CN" sz="1800" b="1" dirty="0" err="1" smtClean="0"/>
              <a:t>kaddr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</a:t>
            </a:r>
          </a:p>
          <a:p>
            <a:pPr marL="457200" indent="-457200" algn="just">
              <a:buClr>
                <a:srgbClr val="FF0000"/>
              </a:buClr>
            </a:pPr>
            <a:r>
              <a:rPr lang="en-US" altLang="zh-CN" sz="1800" b="1" dirty="0" err="1" smtClean="0"/>
              <a:t>struct</a:t>
            </a:r>
            <a:r>
              <a:rPr lang="en-US" altLang="zh-CN" sz="1800" b="1" dirty="0" smtClean="0"/>
              <a:t> page *</a:t>
            </a:r>
            <a:r>
              <a:rPr lang="en-US" altLang="zh-CN" sz="1800" b="1" dirty="0" err="1" smtClean="0"/>
              <a:t>pfn_to_page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pfn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</a:t>
            </a:r>
            <a:endParaRPr lang="zh-CN" altLang="en-US" sz="1800" b="1" dirty="0"/>
          </a:p>
        </p:txBody>
      </p:sp>
      <p:sp>
        <p:nvSpPr>
          <p:cNvPr id="6" name="横卷形 5"/>
          <p:cNvSpPr/>
          <p:nvPr/>
        </p:nvSpPr>
        <p:spPr bwMode="auto">
          <a:xfrm>
            <a:off x="285720" y="3335245"/>
            <a:ext cx="8072494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b="1" dirty="0" smtClean="0"/>
              <a:t>void *</a:t>
            </a:r>
            <a:r>
              <a:rPr lang="en-US" altLang="zh-CN" b="1" dirty="0" err="1" smtClean="0"/>
              <a:t>kmap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page *page)</a:t>
            </a:r>
            <a:r>
              <a:rPr lang="zh-CN" altLang="en-US" b="1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kunmap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page *page)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sp>
        <p:nvSpPr>
          <p:cNvPr id="7" name="横卷形 6"/>
          <p:cNvSpPr/>
          <p:nvPr/>
        </p:nvSpPr>
        <p:spPr bwMode="auto">
          <a:xfrm>
            <a:off x="357158" y="4500570"/>
            <a:ext cx="8215370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void *</a:t>
            </a:r>
            <a:r>
              <a:rPr lang="en-US" b="1" dirty="0" err="1" smtClean="0"/>
              <a:t>kmap_atomic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page *</a:t>
            </a:r>
            <a:r>
              <a:rPr lang="en-US" b="1" dirty="0" err="1" smtClean="0"/>
              <a:t>page，enum</a:t>
            </a:r>
            <a:r>
              <a:rPr lang="en-US" b="1" dirty="0" smtClean="0"/>
              <a:t> </a:t>
            </a:r>
            <a:r>
              <a:rPr lang="en-US" b="1" dirty="0" err="1" smtClean="0"/>
              <a:t>km_type</a:t>
            </a:r>
            <a:r>
              <a:rPr lang="en-US" b="1" dirty="0" smtClean="0"/>
              <a:t> type)；</a:t>
            </a:r>
            <a:endParaRPr lang="zh-CN" altLang="en-US" b="1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/>
              <a:t>kunmap_atomic</a:t>
            </a:r>
            <a:r>
              <a:rPr lang="en-US" b="1" dirty="0" smtClean="0"/>
              <a:t>(void *</a:t>
            </a:r>
            <a:r>
              <a:rPr lang="en-US" b="1" dirty="0" err="1" smtClean="0"/>
              <a:t>addr，enum</a:t>
            </a:r>
            <a:r>
              <a:rPr lang="en-US" b="1" dirty="0" smtClean="0"/>
              <a:t> </a:t>
            </a:r>
            <a:r>
              <a:rPr lang="en-US" b="1" dirty="0" err="1" smtClean="0"/>
              <a:t>km_type</a:t>
            </a:r>
            <a:r>
              <a:rPr lang="en-US" b="1" dirty="0" smtClean="0"/>
              <a:t> type)；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1857356" y="5715016"/>
            <a:ext cx="6500858" cy="784830"/>
          </a:xfrm>
          <a:prstGeom prst="wedgeRectCallout">
            <a:avLst>
              <a:gd name="adj1" fmla="val 2979"/>
              <a:gd name="adj2" fmla="val -88547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sz="1800" dirty="0" smtClean="0"/>
              <a:t>KM_USER0</a:t>
            </a:r>
            <a:r>
              <a:rPr lang="zh-CN" altLang="en-US" sz="1800" dirty="0" smtClean="0"/>
              <a:t>和</a:t>
            </a:r>
            <a:r>
              <a:rPr lang="en-US" sz="1800" dirty="0" smtClean="0"/>
              <a:t>KM_USER1(</a:t>
            </a:r>
            <a:r>
              <a:rPr lang="zh-CN" altLang="en-US" sz="1800" dirty="0" smtClean="0"/>
              <a:t>针对在用户空间中直接运行的代码</a:t>
            </a:r>
            <a:r>
              <a:rPr lang="en-US" sz="1800" dirty="0" smtClean="0"/>
              <a:t>)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eaLnBrk="1" fontAlgn="base" hangingPunct="1">
              <a:spcBef>
                <a:spcPct val="50000"/>
              </a:spcBef>
              <a:buClrTx/>
            </a:pPr>
            <a:r>
              <a:rPr lang="en-US" sz="1800" dirty="0" smtClean="0"/>
              <a:t>KM_IRQ0</a:t>
            </a:r>
            <a:r>
              <a:rPr lang="zh-CN" altLang="en-US" sz="1800" dirty="0" smtClean="0"/>
              <a:t>和</a:t>
            </a:r>
            <a:r>
              <a:rPr lang="en-US" sz="1800" dirty="0" smtClean="0"/>
              <a:t>KM_IRQ1(</a:t>
            </a:r>
            <a:r>
              <a:rPr lang="zh-CN" altLang="en-US" sz="1800" dirty="0" smtClean="0"/>
              <a:t>针对中断处理程序</a:t>
            </a:r>
            <a:r>
              <a:rPr lang="en-US" sz="1800" dirty="0" smtClean="0"/>
              <a:t>)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6.1.4</a:t>
            </a:r>
            <a:r>
              <a:rPr lang="zh-CN" altLang="en-US" dirty="0" smtClean="0"/>
              <a:t>页表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通常处理器必须使用某种机制，将虚拟地址转换为相应的物理地址。这种机制被称为页表。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是一个多层树形结构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幸运的是，对驱动程序作者来说，在</a:t>
            </a:r>
            <a:r>
              <a:rPr lang="en-US" dirty="0" smtClean="0"/>
              <a:t>2.6</a:t>
            </a:r>
            <a:r>
              <a:rPr lang="zh-CN" altLang="en-US" dirty="0" smtClean="0"/>
              <a:t>版内核中删除了对页表直接操作的需求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6.1.5</a:t>
            </a:r>
            <a:r>
              <a:rPr lang="zh-CN" altLang="en-US" dirty="0" smtClean="0"/>
              <a:t>内存管理结构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每个进程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除了内核空间的一些辅助线程外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都拥有一个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mm_struct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sched.h</a:t>
            </a:r>
            <a:r>
              <a:rPr lang="en-US" altLang="zh-CN" dirty="0" smtClean="0"/>
              <a:t> &gt;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mm_struct</a:t>
            </a:r>
            <a:r>
              <a:rPr lang="zh-CN" altLang="en-US" dirty="0" smtClean="0"/>
              <a:t>结构包含了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虚拟内存区域链表、页表以及其他大量内存管理信息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一个信号灯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mmap_sem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和一个自旋锁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page_table_lock</a:t>
            </a:r>
            <a:r>
              <a:rPr lang="en-US" altLang="zh-CN" dirty="0" smtClean="0"/>
              <a:t>)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多个进程可以共享内存管理结构，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就是用这种方法实现线程的。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驱动程序可直接通过</a:t>
            </a:r>
            <a:r>
              <a:rPr lang="en-US" altLang="zh-CN" dirty="0" smtClean="0"/>
              <a:t>current-&gt;mm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mm_struct</a:t>
            </a:r>
            <a:r>
              <a:rPr lang="zh-CN" altLang="en-US" dirty="0" smtClean="0"/>
              <a:t>结构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分配内存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内核为设备驱动程序提供了一致的内存管理接口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分配内存的方法包括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kmalloc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后备高速缓存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dirty="0" err="1" smtClean="0"/>
              <a:t>get_free_page</a:t>
            </a:r>
            <a:r>
              <a:rPr lang="zh-CN" altLang="en-US" dirty="0" smtClean="0"/>
              <a:t>和相关函数</a:t>
            </a:r>
            <a:endParaRPr lang="en-US" altLang="zh-CN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vmalloc</a:t>
            </a:r>
            <a:r>
              <a:rPr lang="zh-CN" altLang="en-US" dirty="0" smtClean="0"/>
              <a:t>及其辅助函数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获取大的缓冲区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lang="en-US" altLang="zh-CN" dirty="0" err="1" smtClean="0"/>
              <a:t>kmalloc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571472" y="1643050"/>
            <a:ext cx="8215370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b="1" dirty="0" smtClean="0"/>
              <a:t>#include&lt;</a:t>
            </a:r>
            <a:r>
              <a:rPr lang="en-US" altLang="zh-CN" b="1" dirty="0" err="1" smtClean="0"/>
              <a:t>linux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slab.h</a:t>
            </a:r>
            <a:r>
              <a:rPr lang="en-US" altLang="zh-CN" b="1" dirty="0" smtClean="0"/>
              <a:t>&gt;</a:t>
            </a:r>
          </a:p>
          <a:p>
            <a:pPr marL="457200" indent="-457200">
              <a:buFontTx/>
              <a:buNone/>
            </a:pPr>
            <a:r>
              <a:rPr lang="en-US" altLang="zh-CN" b="1" dirty="0" smtClean="0"/>
              <a:t>void *</a:t>
            </a:r>
            <a:r>
              <a:rPr lang="en-US" altLang="zh-CN" b="1" dirty="0" err="1" smtClean="0"/>
              <a:t>kmalloc</a:t>
            </a:r>
            <a:r>
              <a:rPr lang="en-US" altLang="zh-CN" b="1" dirty="0" smtClean="0"/>
              <a:t>(   </a:t>
            </a:r>
            <a:r>
              <a:rPr lang="en-US" altLang="zh-CN" b="1" dirty="0" err="1" smtClean="0"/>
              <a:t>size_t</a:t>
            </a:r>
            <a:r>
              <a:rPr lang="en-US" altLang="zh-CN" b="1" dirty="0" smtClean="0"/>
              <a:t> size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flags  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 bwMode="auto">
          <a:xfrm>
            <a:off x="2571736" y="2214554"/>
            <a:ext cx="1428760" cy="35719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0" y="3429000"/>
            <a:ext cx="3857620" cy="701731"/>
          </a:xfrm>
          <a:prstGeom prst="wedgeRectCallout">
            <a:avLst>
              <a:gd name="adj1" fmla="val 27930"/>
              <a:gd name="adj2" fmla="val -170391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zh-CN" altLang="en-US" sz="1800" dirty="0" smtClean="0"/>
              <a:t>分配的内存大小（字节数）</a:t>
            </a:r>
          </a:p>
          <a:p>
            <a:pPr marL="457200" indent="-457200">
              <a:buFontTx/>
              <a:buNone/>
            </a:pPr>
            <a:r>
              <a:rPr lang="zh-CN" altLang="en-US" sz="1800" dirty="0" smtClean="0"/>
              <a:t>通常最好不要分配大于</a:t>
            </a:r>
            <a:r>
              <a:rPr lang="en-US" altLang="zh-CN" sz="1800" dirty="0" smtClean="0"/>
              <a:t>128KB</a:t>
            </a:r>
            <a:r>
              <a:rPr lang="zh-CN" altLang="en-US" sz="1800" dirty="0" smtClean="0"/>
              <a:t>的内存 </a:t>
            </a:r>
            <a:endParaRPr lang="zh-CN" altLang="en-US" sz="1800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4214810" y="2214554"/>
            <a:ext cx="1071570" cy="40862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 bwMode="auto">
          <a:xfrm rot="16200000" flipH="1">
            <a:off x="4972766" y="2401005"/>
            <a:ext cx="234319" cy="67866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29190" y="2928934"/>
            <a:ext cx="3857652" cy="261610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GFP_KERNEL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FontTx/>
              <a:buNone/>
            </a:pPr>
            <a:r>
              <a:rPr lang="zh-CN" altLang="en-US" dirty="0" smtClean="0"/>
              <a:t>为内核空间分配内存，可能睡眠</a:t>
            </a:r>
          </a:p>
          <a:p>
            <a:pPr marL="457200" indent="-45720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GFP_ATOMIC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FontTx/>
              <a:buNone/>
            </a:pPr>
            <a:r>
              <a:rPr lang="zh-CN" altLang="en-US" dirty="0" smtClean="0"/>
              <a:t>在中断处理例程或其他运行子程</a:t>
            </a:r>
            <a:endParaRPr lang="en-US" altLang="zh-CN" dirty="0" smtClean="0"/>
          </a:p>
          <a:p>
            <a:pPr marL="457200" indent="-457200">
              <a:buFontTx/>
              <a:buNone/>
            </a:pPr>
            <a:r>
              <a:rPr lang="zh-CN" altLang="en-US" dirty="0" smtClean="0"/>
              <a:t>上下文之外的代码中分配内存，</a:t>
            </a:r>
            <a:endParaRPr lang="en-US" altLang="zh-CN" dirty="0" smtClean="0"/>
          </a:p>
          <a:p>
            <a:pPr marL="457200" indent="-457200">
              <a:buFontTx/>
              <a:buNone/>
            </a:pPr>
            <a:r>
              <a:rPr lang="zh-CN" altLang="en-US" dirty="0" smtClean="0"/>
              <a:t>不会休眠。</a:t>
            </a:r>
            <a:endParaRPr lang="en-US" altLang="zh-CN" dirty="0" smtClean="0"/>
          </a:p>
          <a:p>
            <a:pPr marL="457200" indent="-457200">
              <a:buFontTx/>
              <a:buNone/>
            </a:pPr>
            <a:r>
              <a:rPr lang="zh-CN" altLang="en-US" dirty="0" smtClean="0"/>
              <a:t>。。。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 </a:t>
            </a:r>
            <a:r>
              <a:rPr lang="zh-CN" altLang="en-US" dirty="0" smtClean="0"/>
              <a:t>后备高速缓存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设备驱动程序常常会反复地分配很多同一大小的内存块。为了满足这样的应用，内核的实现了这种形式的内存池，通常称为后备高速缓存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 cache) 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分配器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Kmalloc</a:t>
            </a:r>
            <a:r>
              <a:rPr lang="zh-CN" altLang="en-US" dirty="0" smtClean="0"/>
              <a:t>的机制是基于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分配器的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后备高速缓存的操作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create</a:t>
            </a:r>
          </a:p>
          <a:p>
            <a:pPr lvl="2"/>
            <a:r>
              <a:rPr lang="en-US" altLang="zh-CN" dirty="0" smtClean="0"/>
              <a:t>destroy</a:t>
            </a:r>
          </a:p>
          <a:p>
            <a:pPr lvl="2"/>
            <a:r>
              <a:rPr lang="en-US" altLang="zh-CN" dirty="0" smtClean="0"/>
              <a:t>allocate</a:t>
            </a:r>
          </a:p>
          <a:p>
            <a:pPr lvl="2"/>
            <a:r>
              <a:rPr lang="en-US" altLang="zh-CN" dirty="0" smtClean="0"/>
              <a:t>free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6.2.3 </a:t>
            </a:r>
            <a:r>
              <a:rPr lang="en-US" altLang="zh-CN" dirty="0" err="1" smtClean="0"/>
              <a:t>get_free_page</a:t>
            </a:r>
            <a:r>
              <a:rPr lang="zh-CN" altLang="en-US" dirty="0" smtClean="0"/>
              <a:t>和相关函数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71600"/>
            <a:ext cx="8101042" cy="4724400"/>
          </a:xfrm>
        </p:spPr>
        <p:txBody>
          <a:bodyPr/>
          <a:lstStyle/>
          <a:p>
            <a:r>
              <a:rPr lang="en-US" altLang="zh-CN" dirty="0" err="1" smtClean="0"/>
              <a:t>Kmalloc</a:t>
            </a:r>
            <a:r>
              <a:rPr lang="zh-CN" altLang="en-US" dirty="0" smtClean="0"/>
              <a:t>要求分配的内存大小应该小于</a:t>
            </a:r>
            <a:r>
              <a:rPr lang="en-US" altLang="zh-CN" dirty="0" smtClean="0"/>
              <a:t>128KB,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128Kb</a:t>
            </a:r>
            <a:r>
              <a:rPr lang="zh-CN" altLang="en-US" dirty="0" smtClean="0"/>
              <a:t>的怎么办？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分配页面函数或宏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释放页面函数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0" y="2844469"/>
            <a:ext cx="9144000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Clr>
                <a:srgbClr val="FF0000"/>
              </a:buClr>
            </a:pPr>
            <a:r>
              <a:rPr lang="en-US" altLang="zh-CN" sz="1800" b="1" dirty="0" smtClean="0"/>
              <a:t>unsigned long </a:t>
            </a:r>
            <a:r>
              <a:rPr lang="en-US" altLang="zh-CN" sz="1800" b="1" dirty="0" err="1" smtClean="0"/>
              <a:t>get_zeroed_page</a:t>
            </a:r>
            <a:r>
              <a:rPr lang="en-US" altLang="zh-CN" sz="1800" b="1" dirty="0" smtClean="0"/>
              <a:t>(unsigned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flags)</a:t>
            </a:r>
            <a:r>
              <a:rPr lang="zh-CN" altLang="en-US" sz="1800" b="1" dirty="0" smtClean="0"/>
              <a:t>；</a:t>
            </a:r>
          </a:p>
          <a:p>
            <a:pPr marL="457200" indent="-457200" algn="just">
              <a:buFontTx/>
              <a:buNone/>
            </a:pPr>
            <a:r>
              <a:rPr lang="en-US" altLang="zh-CN" sz="1800" b="1" dirty="0" smtClean="0"/>
              <a:t>unsigned long __</a:t>
            </a:r>
            <a:r>
              <a:rPr lang="en-US" altLang="zh-CN" sz="1800" b="1" dirty="0" err="1" smtClean="0"/>
              <a:t>get_free_page</a:t>
            </a:r>
            <a:r>
              <a:rPr lang="en-US" altLang="zh-CN" sz="1800" b="1" dirty="0" smtClean="0"/>
              <a:t>(unsigned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flags)</a:t>
            </a:r>
            <a:r>
              <a:rPr lang="zh-CN" altLang="en-US" sz="1800" b="1" dirty="0" smtClean="0"/>
              <a:t>；</a:t>
            </a:r>
          </a:p>
          <a:p>
            <a:pPr marL="457200" indent="-457200" algn="just">
              <a:buFontTx/>
              <a:buNone/>
            </a:pPr>
            <a:r>
              <a:rPr lang="en-US" altLang="zh-CN" sz="1800" b="1" dirty="0" smtClean="0"/>
              <a:t>unsigned long __</a:t>
            </a:r>
            <a:r>
              <a:rPr lang="en-US" altLang="zh-CN" sz="1800" b="1" dirty="0" err="1" smtClean="0"/>
              <a:t>get_free_pages</a:t>
            </a:r>
            <a:r>
              <a:rPr lang="en-US" altLang="zh-CN" sz="1800" b="1" dirty="0" smtClean="0"/>
              <a:t>(unsigned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flags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unsigned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order)</a:t>
            </a:r>
            <a:r>
              <a:rPr lang="zh-CN" altLang="en-US" sz="1800" b="1" dirty="0" smtClean="0"/>
              <a:t>；</a:t>
            </a:r>
            <a:endParaRPr lang="zh-CN" altLang="en-US" sz="1800" b="1" dirty="0"/>
          </a:p>
        </p:txBody>
      </p:sp>
      <p:sp>
        <p:nvSpPr>
          <p:cNvPr id="6" name="横卷形 5"/>
          <p:cNvSpPr/>
          <p:nvPr/>
        </p:nvSpPr>
        <p:spPr bwMode="auto">
          <a:xfrm>
            <a:off x="0" y="4857760"/>
            <a:ext cx="9144000" cy="9324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free_page</a:t>
            </a:r>
            <a:r>
              <a:rPr lang="en-US" altLang="zh-CN" sz="1800" b="1" dirty="0" smtClean="0"/>
              <a:t>(unsigned long </a:t>
            </a:r>
            <a:r>
              <a:rPr lang="en-US" altLang="zh-CN" sz="1800" b="1" dirty="0" err="1" smtClean="0"/>
              <a:t>addr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free_pages</a:t>
            </a:r>
            <a:r>
              <a:rPr lang="en-US" altLang="zh-CN" sz="1800" b="1" dirty="0" smtClean="0"/>
              <a:t>(unsigned long </a:t>
            </a:r>
            <a:r>
              <a:rPr lang="en-US" altLang="zh-CN" sz="1800" b="1" dirty="0" err="1" smtClean="0"/>
              <a:t>addr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unsigned long order)</a:t>
            </a:r>
            <a:r>
              <a:rPr lang="zh-CN" altLang="en-US" sz="1800" b="1" dirty="0" smtClean="0"/>
              <a:t>；</a:t>
            </a:r>
            <a:endParaRPr lang="zh-CN" altLang="en-US" sz="1800" b="1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6715140" y="2428868"/>
            <a:ext cx="2214578" cy="369332"/>
          </a:xfrm>
          <a:prstGeom prst="wedgeRectCallout">
            <a:avLst>
              <a:gd name="adj1" fmla="val -2136"/>
              <a:gd name="adj2" fmla="val 33811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 smtClean="0">
                <a:latin typeface="Arial Narrow" pitchFamily="34" charset="0"/>
                <a:ea typeface="宋体" pitchFamily="2" charset="-122"/>
              </a:rPr>
              <a:t>为什么以指数？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6.2.4 </a:t>
            </a:r>
            <a:r>
              <a:rPr lang="en-US" dirty="0" err="1" smtClean="0"/>
              <a:t>vmalloc</a:t>
            </a:r>
            <a:r>
              <a:rPr lang="zh-CN" altLang="en-US" dirty="0" smtClean="0"/>
              <a:t>及其辅助函数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vmalloc</a:t>
            </a:r>
            <a:r>
              <a:rPr lang="zh-CN" altLang="en-US" dirty="0" smtClean="0"/>
              <a:t>分配</a:t>
            </a:r>
            <a:r>
              <a:rPr lang="zh-CN" altLang="en-US" dirty="0" smtClean="0">
                <a:solidFill>
                  <a:srgbClr val="FF0000"/>
                </a:solidFill>
              </a:rPr>
              <a:t>虚拟地址空间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连续区域</a:t>
            </a:r>
            <a:r>
              <a:rPr lang="zh-CN" altLang="en-US" dirty="0" smtClean="0"/>
              <a:t>，但这段区域在</a:t>
            </a:r>
            <a:r>
              <a:rPr lang="zh-CN" altLang="en-US" dirty="0" smtClean="0">
                <a:solidFill>
                  <a:srgbClr val="FF0000"/>
                </a:solidFill>
              </a:rPr>
              <a:t>物理上</a:t>
            </a:r>
            <a:r>
              <a:rPr lang="zh-CN" altLang="en-US" dirty="0" smtClean="0"/>
              <a:t>可能是</a:t>
            </a:r>
            <a:r>
              <a:rPr lang="zh-CN" altLang="en-US" dirty="0" smtClean="0">
                <a:solidFill>
                  <a:srgbClr val="FF0000"/>
                </a:solidFill>
              </a:rPr>
              <a:t>不连续</a:t>
            </a:r>
            <a:r>
              <a:rPr lang="zh-CN" altLang="en-US" dirty="0" smtClean="0"/>
              <a:t>的。</a:t>
            </a:r>
            <a:endParaRPr lang="zh-CN" altLang="en-US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642910" y="2487279"/>
            <a:ext cx="8072494" cy="1513225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b="1" dirty="0" smtClean="0"/>
              <a:t>#include&lt;</a:t>
            </a:r>
            <a:r>
              <a:rPr lang="en-US" altLang="zh-CN" b="1" dirty="0" err="1" smtClean="0"/>
              <a:t>linux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vmalloc.h</a:t>
            </a:r>
            <a:r>
              <a:rPr lang="en-US" altLang="zh-CN" b="1" dirty="0" smtClean="0"/>
              <a:t>&gt;</a:t>
            </a:r>
          </a:p>
          <a:p>
            <a:pPr marL="457200" indent="-457200">
              <a:buFontTx/>
              <a:buNone/>
            </a:pPr>
            <a:r>
              <a:rPr lang="en-US" altLang="zh-CN" b="1" dirty="0" smtClean="0"/>
              <a:t>void *</a:t>
            </a:r>
            <a:r>
              <a:rPr lang="en-US" altLang="zh-CN" b="1" dirty="0" err="1" smtClean="0"/>
              <a:t>vmalloc</a:t>
            </a:r>
            <a:r>
              <a:rPr lang="en-US" altLang="zh-CN" b="1" dirty="0" smtClean="0"/>
              <a:t>(unsigned long size)</a:t>
            </a:r>
            <a:r>
              <a:rPr lang="zh-CN" altLang="en-US" b="1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vfree</a:t>
            </a:r>
            <a:r>
              <a:rPr lang="en-US" altLang="zh-CN" b="1" dirty="0" smtClean="0"/>
              <a:t>(void *</a:t>
            </a:r>
            <a:r>
              <a:rPr lang="en-US" altLang="zh-CN" b="1" dirty="0" err="1" smtClean="0"/>
              <a:t>addr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6.2.4 </a:t>
            </a:r>
            <a:r>
              <a:rPr lang="en-US" dirty="0" err="1" smtClean="0"/>
              <a:t>vmalloc</a:t>
            </a:r>
            <a:r>
              <a:rPr lang="zh-CN" altLang="en-US" dirty="0" smtClean="0"/>
              <a:t>及其辅助函数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4929222"/>
          </a:xfrm>
        </p:spPr>
        <p:txBody>
          <a:bodyPr/>
          <a:lstStyle/>
          <a:p>
            <a:r>
              <a:rPr lang="en-US" altLang="zh-CN" dirty="0" err="1" smtClean="0"/>
              <a:t>vmalloc</a:t>
            </a:r>
            <a:r>
              <a:rPr lang="zh-CN" altLang="en-US" dirty="0" smtClean="0"/>
              <a:t>分配得到的地址是不能在微处理器之外使用的，当驱动程序需要</a:t>
            </a:r>
            <a:r>
              <a:rPr lang="zh-CN" altLang="en-US" dirty="0" smtClean="0">
                <a:solidFill>
                  <a:srgbClr val="FF0000"/>
                </a:solidFill>
              </a:rPr>
              <a:t>真正的物理地址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像外设用以驱动系统总线的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，就不能使用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函数的正确场合是在分配</a:t>
            </a:r>
            <a:r>
              <a:rPr lang="zh-CN" altLang="en-US" dirty="0" smtClean="0">
                <a:solidFill>
                  <a:srgbClr val="FF0000"/>
                </a:solidFill>
              </a:rPr>
              <a:t>一大块连续的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只在软件中存在的、用于缓冲的内存区域</a:t>
            </a:r>
            <a:r>
              <a:rPr lang="zh-CN" altLang="en-US" dirty="0" smtClean="0"/>
              <a:t>的时候。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不但获取内存，还要建立页表，它的开销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get_free_pages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大，因此，用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函数分配仅仅一页的内存空间是不值得的。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zh-CN" altLang="en-US" dirty="0"/>
              <a:t>内存分配的常用方法及区别</a:t>
            </a:r>
          </a:p>
          <a:p>
            <a:r>
              <a:rPr lang="zh-CN" altLang="en-US" dirty="0"/>
              <a:t>了解</a:t>
            </a:r>
            <a:r>
              <a:rPr lang="en-US" altLang="zh-CN" dirty="0" err="1"/>
              <a:t>linux</a:t>
            </a:r>
            <a:r>
              <a:rPr lang="zh-CN" altLang="en-US" dirty="0"/>
              <a:t>的内存管理</a:t>
            </a:r>
          </a:p>
          <a:p>
            <a:r>
              <a:rPr lang="zh-CN" altLang="en-US" dirty="0"/>
              <a:t>掌握</a:t>
            </a:r>
            <a:r>
              <a:rPr lang="en-US" altLang="zh-CN" dirty="0" err="1"/>
              <a:t>mmap</a:t>
            </a:r>
            <a:r>
              <a:rPr lang="zh-CN" altLang="en-US" dirty="0"/>
              <a:t>系统调用的实现过程</a:t>
            </a:r>
          </a:p>
          <a:p>
            <a:r>
              <a:rPr lang="zh-CN" altLang="en-US" dirty="0" smtClean="0"/>
              <a:t>了解直</a:t>
            </a:r>
            <a:r>
              <a:rPr lang="zh-CN" altLang="en-US" dirty="0"/>
              <a:t>接内存访问（</a:t>
            </a:r>
            <a:r>
              <a:rPr lang="en-US" altLang="zh-CN" dirty="0"/>
              <a:t>DMA</a:t>
            </a:r>
            <a:r>
              <a:rPr lang="zh-CN" altLang="en-US" dirty="0"/>
              <a:t>）操作</a:t>
            </a:r>
            <a:endParaRPr lang="zh-CN" altLang="en-US" dirty="0">
              <a:latin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</a:endParaRPr>
          </a:p>
          <a:p>
            <a:pPr lvl="1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 smtClean="0"/>
              <a:t>6.2.4 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及其辅助函数</a:t>
            </a:r>
            <a:endParaRPr lang="zh-CN" altLang="en-US" dirty="0"/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marL="457200" indent="-457200" algn="just" fontAlgn="b"/>
            <a:r>
              <a:rPr lang="en-US" altLang="zh-CN" b="1" dirty="0" smtClean="0"/>
              <a:t>IO</a:t>
            </a:r>
            <a:r>
              <a:rPr lang="zh-CN" altLang="en-US" b="1" dirty="0" smtClean="0"/>
              <a:t>映射函数</a:t>
            </a:r>
            <a:endParaRPr lang="en-US" altLang="zh-CN" b="1" dirty="0" smtClean="0"/>
          </a:p>
          <a:p>
            <a:pPr marL="457200" indent="-457200" algn="just" fontAlgn="b"/>
            <a:endParaRPr lang="en-US" altLang="zh-CN" sz="2000" b="1" dirty="0" smtClean="0"/>
          </a:p>
          <a:p>
            <a:pPr marL="457200" indent="-457200" algn="just" fontAlgn="b"/>
            <a:endParaRPr lang="en-US" altLang="zh-CN" sz="2000" b="1" dirty="0" smtClean="0"/>
          </a:p>
          <a:p>
            <a:pPr marL="457200" indent="-457200" algn="just" fontAlgn="b"/>
            <a:endParaRPr lang="en-US" altLang="zh-CN" sz="2000" b="1" dirty="0" smtClean="0"/>
          </a:p>
          <a:p>
            <a:pPr marL="457200" indent="-457200" algn="just" fontAlgn="b"/>
            <a:endParaRPr lang="en-US" altLang="zh-CN" sz="2000" b="1" dirty="0" smtClean="0"/>
          </a:p>
          <a:p>
            <a:pPr marL="857250" lvl="1" indent="-457200" algn="just" fontAlgn="b"/>
            <a:r>
              <a:rPr lang="zh-CN" altLang="en-US" b="1" dirty="0" smtClean="0"/>
              <a:t>和</a:t>
            </a:r>
            <a:r>
              <a:rPr lang="en-US" altLang="zh-CN" b="1" dirty="0" err="1"/>
              <a:t>vmalloc</a:t>
            </a:r>
            <a:r>
              <a:rPr lang="zh-CN" altLang="en-US" b="1" dirty="0"/>
              <a:t>一样，</a:t>
            </a:r>
            <a:r>
              <a:rPr lang="en-US" altLang="zh-CN" b="1" dirty="0" err="1"/>
              <a:t>ioremap</a:t>
            </a:r>
            <a:r>
              <a:rPr lang="zh-CN" altLang="en-US" b="1" dirty="0"/>
              <a:t>也建立新的页表，但和</a:t>
            </a:r>
            <a:r>
              <a:rPr lang="en-US" altLang="zh-CN" b="1" dirty="0" err="1"/>
              <a:t>vmalloc</a:t>
            </a:r>
            <a:r>
              <a:rPr lang="zh-CN" altLang="en-US" b="1" dirty="0"/>
              <a:t>不同的是，</a:t>
            </a:r>
            <a:r>
              <a:rPr lang="en-US" altLang="zh-CN" b="1" dirty="0" err="1"/>
              <a:t>ioremap</a:t>
            </a:r>
            <a:r>
              <a:rPr lang="zh-CN" altLang="en-US" b="1" dirty="0"/>
              <a:t>并不实际分配内存。 </a:t>
            </a:r>
            <a:endParaRPr lang="en-US" altLang="zh-CN" b="1" dirty="0" smtClean="0"/>
          </a:p>
          <a:p>
            <a:pPr marL="857250" lvl="1" indent="-457200" algn="just" fontAlgn="b"/>
            <a:endParaRPr lang="en-US" altLang="zh-CN" b="1" dirty="0" smtClean="0"/>
          </a:p>
          <a:p>
            <a:pPr marL="857250" lvl="1" indent="-457200" algn="just" fontAlgn="b"/>
            <a:r>
              <a:rPr lang="zh-CN" altLang="en-US" b="1" dirty="0" smtClean="0"/>
              <a:t>为</a:t>
            </a:r>
            <a:r>
              <a:rPr lang="zh-CN" altLang="en-US" b="1" dirty="0"/>
              <a:t>了保持可移植性，不应把</a:t>
            </a:r>
            <a:r>
              <a:rPr lang="en-US" altLang="zh-CN" b="1" dirty="0" err="1"/>
              <a:t>ioremap</a:t>
            </a:r>
            <a:r>
              <a:rPr lang="zh-CN" altLang="en-US" b="1" dirty="0"/>
              <a:t>返回的地址当作指向内存的指针而直接访问。相反，应该使用</a:t>
            </a:r>
            <a:r>
              <a:rPr lang="en-US" altLang="zh-CN" b="1" dirty="0" err="1"/>
              <a:t>readb</a:t>
            </a:r>
            <a:r>
              <a:rPr lang="zh-CN" altLang="en-US" b="1" dirty="0"/>
              <a:t>或其他</a:t>
            </a:r>
            <a:r>
              <a:rPr lang="en-US" altLang="zh-CN" b="1" dirty="0"/>
              <a:t>I/O</a:t>
            </a:r>
            <a:r>
              <a:rPr lang="zh-CN" altLang="en-US" b="1" dirty="0"/>
              <a:t>函数。 </a:t>
            </a:r>
          </a:p>
          <a:p>
            <a:pPr marL="457200" indent="-457200">
              <a:buFontTx/>
              <a:buNone/>
            </a:pPr>
            <a:r>
              <a:rPr lang="zh-CN" altLang="en-US" dirty="0"/>
              <a:t> </a:t>
            </a:r>
            <a:r>
              <a:rPr lang="zh-CN" altLang="en-US" sz="2000" dirty="0"/>
              <a:t>  </a:t>
            </a:r>
          </a:p>
        </p:txBody>
      </p:sp>
      <p:sp>
        <p:nvSpPr>
          <p:cNvPr id="4" name="横卷形 3"/>
          <p:cNvSpPr/>
          <p:nvPr/>
        </p:nvSpPr>
        <p:spPr bwMode="auto">
          <a:xfrm>
            <a:off x="214282" y="1428736"/>
            <a:ext cx="8858280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b="1" dirty="0" smtClean="0"/>
              <a:t>void *</a:t>
            </a:r>
            <a:r>
              <a:rPr lang="en-US" altLang="zh-CN" b="1" dirty="0" err="1" smtClean="0"/>
              <a:t>ioremap</a:t>
            </a:r>
            <a:r>
              <a:rPr lang="en-US" altLang="zh-CN" b="1" dirty="0" smtClean="0"/>
              <a:t>(unsigned long offset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unsigned long size)</a:t>
            </a:r>
            <a:r>
              <a:rPr lang="zh-CN" altLang="en-US" b="1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iounmap</a:t>
            </a:r>
            <a:r>
              <a:rPr lang="en-US" altLang="zh-CN" b="1" dirty="0" smtClean="0"/>
              <a:t>(void *</a:t>
            </a:r>
            <a:r>
              <a:rPr lang="en-US" altLang="zh-CN" b="1" dirty="0" err="1" smtClean="0"/>
              <a:t>addr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6.2.4 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及其辅助函数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 err="1" smtClean="0"/>
              <a:t>vmalloc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kmalloc</a:t>
            </a:r>
            <a:r>
              <a:rPr lang="zh-CN" altLang="en-US" b="1" dirty="0" smtClean="0"/>
              <a:t>区别</a:t>
            </a:r>
            <a:endParaRPr lang="en-US" altLang="zh-CN" b="1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vmalloc</a:t>
            </a:r>
            <a:r>
              <a:rPr lang="zh-CN" altLang="en-US" dirty="0" smtClean="0"/>
              <a:t>分配得到的地址是不能在微处理器之外使用的，当驱动程序需要</a:t>
            </a:r>
            <a:r>
              <a:rPr lang="zh-CN" altLang="en-US" dirty="0" smtClean="0">
                <a:solidFill>
                  <a:srgbClr val="FF0000"/>
                </a:solidFill>
              </a:rPr>
              <a:t>真正的物理地址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像外设用以驱动系统总线的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，就不能使用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通常，</a:t>
            </a:r>
            <a:r>
              <a:rPr lang="en-US" altLang="zh-CN" dirty="0" err="1" smtClean="0"/>
              <a:t>kmalloc</a:t>
            </a:r>
            <a:r>
              <a:rPr lang="zh-CN" altLang="en-US" dirty="0" smtClean="0"/>
              <a:t>分配小于</a:t>
            </a:r>
            <a:r>
              <a:rPr lang="en-US" altLang="zh-CN" dirty="0" smtClean="0"/>
              <a:t>128KB</a:t>
            </a:r>
            <a:r>
              <a:rPr lang="zh-CN" altLang="en-US" dirty="0" smtClean="0"/>
              <a:t>的内存，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可以分配更大的内存；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vmalloc</a:t>
            </a:r>
            <a:r>
              <a:rPr lang="zh-CN" altLang="en-US" dirty="0" smtClean="0"/>
              <a:t>不能在原子上下文中使用，因为它的内部实际调用了</a:t>
            </a:r>
            <a:r>
              <a:rPr lang="en-US" altLang="zh-CN" dirty="0" err="1" smtClean="0"/>
              <a:t>kmalloc</a:t>
            </a:r>
            <a:r>
              <a:rPr lang="en-US" altLang="zh-CN" dirty="0" smtClean="0"/>
              <a:t>(GFP_KERNEL) </a:t>
            </a:r>
            <a:r>
              <a:rPr lang="zh-CN" altLang="en-US" dirty="0" smtClean="0"/>
              <a:t>；</a:t>
            </a:r>
            <a:endParaRPr lang="zh-CN" altLang="en-US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虚拟地址与物理地址关系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内核虚拟地址转化为物理地址</a:t>
            </a:r>
            <a:endParaRPr lang="en-US" altLang="zh-CN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r>
              <a:rPr lang="zh-CN" altLang="en-US" sz="2800" b="1" dirty="0" smtClean="0"/>
              <a:t>物理地址转化为内核虚拟地址 </a:t>
            </a:r>
          </a:p>
          <a:p>
            <a:r>
              <a:rPr lang="zh-CN" altLang="en-US" sz="2800" dirty="0" smtClean="0"/>
              <a:t> 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285720" y="1643050"/>
            <a:ext cx="8858280" cy="207352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#define __pa(x) ((unsigned long)(x)-PAGE_OFFSET)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extern inline unsigned long </a:t>
            </a:r>
            <a:r>
              <a:rPr lang="en-US" altLang="zh-CN" sz="1800" dirty="0" err="1" smtClean="0"/>
              <a:t>virt_to_phys</a:t>
            </a:r>
            <a:r>
              <a:rPr lang="en-US" altLang="zh-CN" sz="1800" dirty="0" smtClean="0"/>
              <a:t>(volatile void *address)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	return __pa(address);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}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357158" y="4214818"/>
            <a:ext cx="8715404" cy="207352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#define __</a:t>
            </a:r>
            <a:r>
              <a:rPr lang="en-US" altLang="zh-CN" sz="1800" dirty="0" err="1" smtClean="0"/>
              <a:t>va</a:t>
            </a:r>
            <a:r>
              <a:rPr lang="en-US" altLang="zh-CN" sz="1800" dirty="0" smtClean="0"/>
              <a:t>(x) ((void *)((unsigned long)(x)+PAGE_OFFSET))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extern inline void * </a:t>
            </a:r>
            <a:r>
              <a:rPr lang="en-US" altLang="zh-CN" sz="1800" dirty="0" err="1" smtClean="0"/>
              <a:t>phys_to_virt</a:t>
            </a:r>
            <a:r>
              <a:rPr lang="en-US" altLang="zh-CN" sz="1800" dirty="0" smtClean="0"/>
              <a:t>(unsigned long address)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 	return __</a:t>
            </a:r>
            <a:r>
              <a:rPr lang="en-US" altLang="zh-CN" sz="1800" dirty="0" err="1" smtClean="0"/>
              <a:t>va</a:t>
            </a:r>
            <a:r>
              <a:rPr lang="en-US" altLang="zh-CN" sz="1800" dirty="0" smtClean="0"/>
              <a:t>(address);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阶段总结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î"/>
            </a:pPr>
            <a:endParaRPr lang="en-US" altLang="zh-CN" dirty="0" smtClean="0"/>
          </a:p>
          <a:p>
            <a:pPr>
              <a:buFont typeface="Wingdings" pitchFamily="2" charset="2"/>
              <a:buChar char="î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内存管理的一些基本概念</a:t>
            </a:r>
            <a:endParaRPr lang="en-US" altLang="zh-CN" dirty="0" smtClean="0"/>
          </a:p>
          <a:p>
            <a:pPr lvl="1">
              <a:buFont typeface="Wingdings" pitchFamily="2" charset="2"/>
              <a:buChar char="î"/>
            </a:pPr>
            <a:r>
              <a:rPr lang="zh-CN" altLang="en-US" dirty="0" smtClean="0"/>
              <a:t>地址类型</a:t>
            </a:r>
            <a:endParaRPr lang="en-US" altLang="zh-CN" dirty="0" smtClean="0"/>
          </a:p>
          <a:p>
            <a:pPr lvl="1">
              <a:buFont typeface="Wingdings" pitchFamily="2" charset="2"/>
              <a:buChar char="î"/>
            </a:pPr>
            <a:r>
              <a:rPr lang="zh-CN" altLang="en-US" dirty="0" smtClean="0"/>
              <a:t>页，页的结构，页表</a:t>
            </a:r>
            <a:endParaRPr lang="en-US" altLang="zh-CN" dirty="0" smtClean="0"/>
          </a:p>
          <a:p>
            <a:pPr>
              <a:buFont typeface="Wingdings" pitchFamily="2" charset="2"/>
              <a:buChar char="î"/>
            </a:pPr>
            <a:endParaRPr lang="en-US" altLang="zh-CN" dirty="0" smtClean="0"/>
          </a:p>
          <a:p>
            <a:pPr>
              <a:buFont typeface="Wingdings" pitchFamily="2" charset="2"/>
              <a:buChar char="î"/>
            </a:pPr>
            <a:r>
              <a:rPr lang="en-US" altLang="zh-CN" dirty="0" smtClean="0"/>
              <a:t>Linux</a:t>
            </a:r>
            <a:r>
              <a:rPr lang="zh-CN" altLang="en-US" dirty="0"/>
              <a:t>内存分配的主要方法和区</a:t>
            </a:r>
            <a:r>
              <a:rPr lang="zh-CN" altLang="en-US" dirty="0" smtClean="0"/>
              <a:t>别</a:t>
            </a:r>
            <a:endParaRPr lang="en-US" altLang="zh-CN" dirty="0" smtClean="0"/>
          </a:p>
          <a:p>
            <a:pPr lvl="1">
              <a:buFont typeface="Wingdings" pitchFamily="2" charset="2"/>
              <a:buChar char="î"/>
            </a:pPr>
            <a:r>
              <a:rPr lang="en-US" altLang="zh-CN" dirty="0" err="1" smtClean="0"/>
              <a:t>Kmalloc</a:t>
            </a:r>
            <a:endParaRPr lang="en-US" altLang="zh-CN" dirty="0" smtClean="0"/>
          </a:p>
          <a:p>
            <a:pPr lvl="1">
              <a:buFont typeface="Wingdings" pitchFamily="2" charset="2"/>
              <a:buChar char="î"/>
            </a:pPr>
            <a:r>
              <a:rPr lang="en-US" altLang="zh-CN" dirty="0" err="1" smtClean="0"/>
              <a:t>get_free_page</a:t>
            </a:r>
            <a:endParaRPr lang="en-US" altLang="zh-CN" dirty="0" smtClean="0"/>
          </a:p>
          <a:p>
            <a:pPr lvl="1">
              <a:buFont typeface="Wingdings" pitchFamily="2" charset="2"/>
              <a:buChar char="î"/>
            </a:pPr>
            <a:r>
              <a:rPr lang="en-US" altLang="zh-CN" dirty="0" err="1" smtClean="0"/>
              <a:t>Vmalloc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Font typeface="Wingdings" pitchFamily="2" charset="2"/>
              <a:buChar char="î"/>
            </a:pPr>
            <a:r>
              <a:rPr lang="zh-CN" altLang="en-US" dirty="0" smtClean="0"/>
              <a:t>虚拟地址与物理地址关系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827088" y="5876925"/>
            <a:ext cx="244951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I/O</a:t>
            </a:r>
            <a:r>
              <a:rPr lang="zh-CN" altLang="en-US" dirty="0" smtClean="0"/>
              <a:t>端口和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内存访问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设备通常会提供一组寄存，如控制寄存器、数据寄存器和状态寄存器等。这些寄存器可能位于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空间，也可能位于内存空间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当这些寄存器位于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空间时，通常被称为</a:t>
            </a:r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端口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当这些寄存器位于内存空间时，对应的内存空间被称为</a:t>
            </a:r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通常</a:t>
            </a:r>
            <a:r>
              <a:rPr lang="en-US" altLang="zh-CN" dirty="0" smtClean="0"/>
              <a:t>, </a:t>
            </a:r>
            <a:r>
              <a:rPr lang="zh-CN" altLang="en-US" dirty="0" smtClean="0"/>
              <a:t>除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外，嵌入式处理器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ARM,PowerPC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一般只存在内存空间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6.4.1 I/O</a:t>
            </a:r>
            <a:r>
              <a:rPr lang="zh-CN" altLang="en-US" dirty="0" smtClean="0"/>
              <a:t>端口和</a:t>
            </a:r>
            <a:r>
              <a:rPr lang="en-US" dirty="0" smtClean="0"/>
              <a:t>I/O</a:t>
            </a:r>
            <a:r>
              <a:rPr lang="zh-CN" altLang="en-US" dirty="0" smtClean="0"/>
              <a:t>内存访问接口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7772400" cy="4724400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端口的操作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357158" y="1142984"/>
            <a:ext cx="8429684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unsigned </a:t>
            </a:r>
            <a:r>
              <a:rPr lang="en-US" altLang="zh-CN" dirty="0" err="1" smtClean="0"/>
              <a:t>inb</a:t>
            </a:r>
            <a:r>
              <a:rPr lang="en-US" altLang="zh-CN" dirty="0" smtClean="0"/>
              <a:t>(unsigned port);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outb</a:t>
            </a:r>
            <a:r>
              <a:rPr lang="en-US" altLang="zh-CN" dirty="0" smtClean="0"/>
              <a:t>(unsigned char byte, unsigned port);</a:t>
            </a:r>
            <a:endParaRPr lang="en-US" altLang="zh-CN" dirty="0"/>
          </a:p>
        </p:txBody>
      </p:sp>
      <p:sp>
        <p:nvSpPr>
          <p:cNvPr id="6" name="横卷形 5"/>
          <p:cNvSpPr/>
          <p:nvPr/>
        </p:nvSpPr>
        <p:spPr bwMode="auto">
          <a:xfrm>
            <a:off x="357158" y="2857496"/>
            <a:ext cx="8429684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unsigned </a:t>
            </a:r>
            <a:r>
              <a:rPr lang="en-US" altLang="zh-CN" dirty="0" err="1" smtClean="0"/>
              <a:t>inl</a:t>
            </a:r>
            <a:r>
              <a:rPr lang="en-US" altLang="zh-CN" dirty="0" smtClean="0"/>
              <a:t>(unsigned port);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outl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longword</a:t>
            </a:r>
            <a:r>
              <a:rPr lang="en-US" altLang="zh-CN" dirty="0" smtClean="0"/>
              <a:t>, unsigned port);</a:t>
            </a:r>
            <a:endParaRPr lang="en-US" altLang="zh-CN" dirty="0"/>
          </a:p>
        </p:txBody>
      </p:sp>
      <p:sp>
        <p:nvSpPr>
          <p:cNvPr id="7" name="横卷形 6"/>
          <p:cNvSpPr/>
          <p:nvPr/>
        </p:nvSpPr>
        <p:spPr bwMode="auto">
          <a:xfrm>
            <a:off x="357158" y="3713151"/>
            <a:ext cx="8429684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insb</a:t>
            </a:r>
            <a:r>
              <a:rPr lang="en-US" altLang="zh-CN" dirty="0" smtClean="0"/>
              <a:t>(unsigned port,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unsigned long count);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outsb</a:t>
            </a:r>
            <a:r>
              <a:rPr lang="en-US" altLang="zh-CN" dirty="0" smtClean="0"/>
              <a:t>(unsigned port,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unsigned long count);</a:t>
            </a:r>
            <a:endParaRPr lang="en-US" altLang="zh-CN" dirty="0"/>
          </a:p>
        </p:txBody>
      </p:sp>
      <p:sp>
        <p:nvSpPr>
          <p:cNvPr id="8" name="横卷形 7"/>
          <p:cNvSpPr/>
          <p:nvPr/>
        </p:nvSpPr>
        <p:spPr bwMode="auto">
          <a:xfrm>
            <a:off x="357158" y="4572008"/>
            <a:ext cx="8429684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insw</a:t>
            </a:r>
            <a:r>
              <a:rPr lang="en-US" altLang="zh-CN" dirty="0" smtClean="0"/>
              <a:t>(unsigned port,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unsigned long count);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outsw</a:t>
            </a:r>
            <a:r>
              <a:rPr lang="en-US" altLang="zh-CN" dirty="0" smtClean="0"/>
              <a:t>(unsigned port,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unsigned long count);</a:t>
            </a:r>
            <a:endParaRPr lang="en-US" altLang="zh-CN" dirty="0"/>
          </a:p>
        </p:txBody>
      </p:sp>
      <p:sp>
        <p:nvSpPr>
          <p:cNvPr id="9" name="横卷形 8"/>
          <p:cNvSpPr/>
          <p:nvPr/>
        </p:nvSpPr>
        <p:spPr bwMode="auto">
          <a:xfrm>
            <a:off x="357158" y="5643578"/>
            <a:ext cx="8429684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insl</a:t>
            </a:r>
            <a:r>
              <a:rPr lang="en-US" altLang="zh-CN" dirty="0" smtClean="0"/>
              <a:t>(unsigned port,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unsigned long count);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outsl</a:t>
            </a:r>
            <a:r>
              <a:rPr lang="en-US" altLang="zh-CN" dirty="0" smtClean="0"/>
              <a:t>(unsigned port,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unsigned long count);</a:t>
            </a:r>
            <a:endParaRPr lang="zh-CN" altLang="en-US" dirty="0"/>
          </a:p>
        </p:txBody>
      </p:sp>
      <p:sp>
        <p:nvSpPr>
          <p:cNvPr id="10" name="横卷形 9"/>
          <p:cNvSpPr/>
          <p:nvPr/>
        </p:nvSpPr>
        <p:spPr bwMode="auto">
          <a:xfrm>
            <a:off x="357158" y="1957474"/>
            <a:ext cx="8429684" cy="85885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unsigned </a:t>
            </a:r>
            <a:r>
              <a:rPr lang="en-US" altLang="zh-CN" dirty="0" err="1" smtClean="0"/>
              <a:t>inw</a:t>
            </a:r>
            <a:r>
              <a:rPr lang="en-US" altLang="zh-CN" dirty="0" smtClean="0"/>
              <a:t>(unsigned port);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outw</a:t>
            </a:r>
            <a:r>
              <a:rPr lang="en-US" altLang="zh-CN" dirty="0" smtClean="0"/>
              <a:t>(unsigned short word, unsigned port);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6.4.1 I/O</a:t>
            </a:r>
            <a:r>
              <a:rPr lang="zh-CN" altLang="en-US" dirty="0" smtClean="0"/>
              <a:t>端口和</a:t>
            </a:r>
            <a:r>
              <a:rPr lang="en-US" dirty="0" smtClean="0"/>
              <a:t>I/O</a:t>
            </a:r>
            <a:r>
              <a:rPr lang="zh-CN" altLang="en-US" dirty="0" smtClean="0"/>
              <a:t>内存访问接口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 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在内核中访问</a:t>
            </a:r>
            <a:r>
              <a:rPr lang="en-US" altLang="zh-CN" dirty="0" smtClean="0"/>
              <a:t>I/0</a:t>
            </a:r>
            <a:r>
              <a:rPr lang="zh-CN" altLang="en-US" dirty="0" smtClean="0"/>
              <a:t>内存之前，需首先使用</a:t>
            </a:r>
            <a:r>
              <a:rPr lang="en-US" altLang="zh-CN" dirty="0" err="1" smtClean="0"/>
              <a:t>ioremap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函数将设备所处的物理地址映射到虚拟地址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ioremap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的原型如下：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访问函数</a:t>
            </a:r>
          </a:p>
          <a:p>
            <a:pPr marL="457200" indent="-457200" algn="just" fontAlgn="b">
              <a:buClr>
                <a:srgbClr val="FF0000"/>
              </a:buClr>
              <a:buFont typeface="Wingdings" pitchFamily="2" charset="2"/>
              <a:buNone/>
            </a:pPr>
            <a:endParaRPr lang="en-US" altLang="zh-CN" dirty="0" smtClean="0"/>
          </a:p>
          <a:p>
            <a:pPr marL="457200" indent="-457200" algn="just" fontAlgn="b">
              <a:buClr>
                <a:srgbClr val="FF0000"/>
              </a:buClr>
              <a:buFont typeface="Wingdings" pitchFamily="2" charset="2"/>
              <a:buNone/>
            </a:pPr>
            <a:endParaRPr lang="en-US" altLang="zh-CN" dirty="0" smtClean="0"/>
          </a:p>
          <a:p>
            <a:pPr marL="457200" indent="-457200" algn="just" fontAlgn="b">
              <a:buClr>
                <a:srgbClr val="FF0000"/>
              </a:buCl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1500166" y="2571744"/>
            <a:ext cx="7643834" cy="5316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Clr>
                <a:srgbClr val="FF0000"/>
              </a:buClr>
            </a:pPr>
            <a:r>
              <a:rPr lang="en-US" altLang="zh-CN" b="1" dirty="0" smtClean="0"/>
              <a:t>void *</a:t>
            </a:r>
            <a:r>
              <a:rPr lang="en-US" altLang="zh-CN" b="1" dirty="0" err="1" smtClean="0"/>
              <a:t>ioremap</a:t>
            </a:r>
            <a:r>
              <a:rPr lang="en-US" altLang="zh-CN" b="1" dirty="0" smtClean="0"/>
              <a:t>(unsigned long offset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unsigned long size)</a:t>
            </a:r>
            <a:r>
              <a:rPr lang="zh-CN" altLang="en-US" b="1" dirty="0" smtClean="0"/>
              <a:t>；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-32" y="3840778"/>
            <a:ext cx="4214842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dirty="0" smtClean="0"/>
              <a:t>unsigned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ioread8(void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ioread16(void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ioread32(void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  <a:endParaRPr lang="en-US" altLang="zh-CN" sz="1800" dirty="0"/>
          </a:p>
        </p:txBody>
      </p:sp>
      <p:sp>
        <p:nvSpPr>
          <p:cNvPr id="7" name="横卷形 6"/>
          <p:cNvSpPr/>
          <p:nvPr/>
        </p:nvSpPr>
        <p:spPr bwMode="auto">
          <a:xfrm>
            <a:off x="4786314" y="3769340"/>
            <a:ext cx="4572032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dirty="0" smtClean="0"/>
              <a:t>unsigned </a:t>
            </a:r>
            <a:r>
              <a:rPr lang="en-US" altLang="zh-CN" sz="1800" dirty="0" err="1" smtClean="0"/>
              <a:t>readb</a:t>
            </a:r>
            <a:r>
              <a:rPr lang="en-US" altLang="zh-CN" sz="1800" dirty="0" smtClean="0"/>
              <a:t>(address);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</a:t>
            </a:r>
            <a:r>
              <a:rPr lang="en-US" altLang="zh-CN" sz="1800" dirty="0" err="1" smtClean="0"/>
              <a:t>readw</a:t>
            </a:r>
            <a:r>
              <a:rPr lang="en-US" altLang="zh-CN" sz="1800" dirty="0" smtClean="0"/>
              <a:t>(address);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</a:t>
            </a:r>
            <a:r>
              <a:rPr lang="en-US" altLang="zh-CN" sz="1800" dirty="0" err="1" smtClean="0"/>
              <a:t>readl</a:t>
            </a:r>
            <a:r>
              <a:rPr lang="en-US" altLang="zh-CN" sz="1800" dirty="0" smtClean="0"/>
              <a:t>(address);</a:t>
            </a:r>
            <a:endParaRPr lang="zh-CN" altLang="en-US" sz="1800" dirty="0"/>
          </a:p>
        </p:txBody>
      </p:sp>
      <p:sp>
        <p:nvSpPr>
          <p:cNvPr id="8" name="横卷形 7"/>
          <p:cNvSpPr/>
          <p:nvPr/>
        </p:nvSpPr>
        <p:spPr bwMode="auto">
          <a:xfrm>
            <a:off x="0" y="5072074"/>
            <a:ext cx="4214810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dirty="0" smtClean="0"/>
              <a:t>void iowrite8(u8 value,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void iowrite16(u16 value,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void iowrite32(u32 value, void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);</a:t>
            </a:r>
            <a:endParaRPr lang="en-US" altLang="zh-CN" sz="1800" dirty="0"/>
          </a:p>
        </p:txBody>
      </p:sp>
      <p:sp>
        <p:nvSpPr>
          <p:cNvPr id="9" name="横卷形 8"/>
          <p:cNvSpPr/>
          <p:nvPr/>
        </p:nvSpPr>
        <p:spPr bwMode="auto">
          <a:xfrm>
            <a:off x="4786314" y="4929198"/>
            <a:ext cx="4572032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writeb</a:t>
            </a:r>
            <a:r>
              <a:rPr lang="en-US" altLang="zh-CN" sz="1800" dirty="0" smtClean="0"/>
              <a:t>(unsigned value, address);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writew</a:t>
            </a:r>
            <a:r>
              <a:rPr lang="en-US" altLang="zh-CN" sz="1800" dirty="0" smtClean="0"/>
              <a:t>(unsigned value, address);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writel</a:t>
            </a:r>
            <a:r>
              <a:rPr lang="en-US" altLang="zh-CN" sz="1800" dirty="0" smtClean="0"/>
              <a:t>(unsigned value, address);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6.4.1 I/O</a:t>
            </a:r>
            <a:r>
              <a:rPr lang="zh-CN" altLang="en-US" dirty="0" smtClean="0"/>
              <a:t>端口和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内存访问接口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357158" y="1142984"/>
            <a:ext cx="8501122" cy="1513225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dirty="0" smtClean="0"/>
              <a:t>void ioread8_rep(void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unsigned long count);</a:t>
            </a:r>
          </a:p>
          <a:p>
            <a:pPr marL="457200" indent="-457200">
              <a:buFontTx/>
              <a:buNone/>
            </a:pPr>
            <a:r>
              <a:rPr lang="en-US" altLang="zh-CN" dirty="0" smtClean="0"/>
              <a:t>void ioread16_rep(void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unsigned long count);</a:t>
            </a:r>
          </a:p>
          <a:p>
            <a:pPr marL="457200" indent="-457200">
              <a:buFontTx/>
              <a:buNone/>
            </a:pPr>
            <a:r>
              <a:rPr lang="en-US" altLang="zh-CN" dirty="0" smtClean="0"/>
              <a:t>void ioread32_rep(void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unsigned long count);</a:t>
            </a:r>
          </a:p>
        </p:txBody>
      </p:sp>
      <p:sp>
        <p:nvSpPr>
          <p:cNvPr id="6" name="横卷形 5"/>
          <p:cNvSpPr/>
          <p:nvPr/>
        </p:nvSpPr>
        <p:spPr bwMode="auto">
          <a:xfrm>
            <a:off x="357158" y="2428868"/>
            <a:ext cx="8572560" cy="1513225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dirty="0" smtClean="0"/>
              <a:t>void iowrite8_rep(void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const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unsigned long count)</a:t>
            </a:r>
            <a:r>
              <a:rPr lang="zh-CN" altLang="en-US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dirty="0" smtClean="0"/>
              <a:t>void iowrite16_rep(void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const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unsigned long count)</a:t>
            </a:r>
            <a:r>
              <a:rPr lang="zh-CN" altLang="en-US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dirty="0" smtClean="0"/>
              <a:t>void iowrite32_rep(void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const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unsigned long count)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7" name="横卷形 6"/>
          <p:cNvSpPr/>
          <p:nvPr/>
        </p:nvSpPr>
        <p:spPr bwMode="auto">
          <a:xfrm>
            <a:off x="428596" y="4071942"/>
            <a:ext cx="8501122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memcpy_fromio</a:t>
            </a:r>
            <a:r>
              <a:rPr lang="en-US" altLang="zh-CN" dirty="0" smtClean="0"/>
              <a:t>(void *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void *source,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count);</a:t>
            </a:r>
          </a:p>
          <a:p>
            <a:pPr marL="457200" indent="-457200"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memcpy_toio</a:t>
            </a:r>
            <a:r>
              <a:rPr lang="en-US" altLang="zh-CN" dirty="0" smtClean="0"/>
              <a:t>(void *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, void *source,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count);</a:t>
            </a:r>
            <a:endParaRPr lang="zh-CN" altLang="en-US" b="1" dirty="0"/>
          </a:p>
        </p:txBody>
      </p:sp>
      <p:sp>
        <p:nvSpPr>
          <p:cNvPr id="8" name="横卷形 7"/>
          <p:cNvSpPr/>
          <p:nvPr/>
        </p:nvSpPr>
        <p:spPr bwMode="auto">
          <a:xfrm>
            <a:off x="500034" y="5286388"/>
            <a:ext cx="8429684" cy="5316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altLang="zh-CN" dirty="0" smtClean="0"/>
              <a:t>void </a:t>
            </a:r>
            <a:r>
              <a:rPr lang="en-US" altLang="zh-CN" dirty="0" err="1" smtClean="0"/>
              <a:t>memset_io</a:t>
            </a:r>
            <a:r>
              <a:rPr lang="en-US" altLang="zh-CN" dirty="0" smtClean="0"/>
              <a:t>(void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u8 value,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6.4.2 </a:t>
            </a:r>
            <a:r>
              <a:rPr lang="zh-CN" altLang="en-US" dirty="0" smtClean="0"/>
              <a:t>申请与释放设备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端口申请与释放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内存的申请与释放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428596" y="1857364"/>
            <a:ext cx="8715404" cy="1864947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linux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ioport.h</a:t>
            </a:r>
            <a:r>
              <a:rPr lang="en-US" altLang="zh-CN" sz="1800" dirty="0" smtClean="0"/>
              <a:t>&gt;</a:t>
            </a:r>
          </a:p>
          <a:p>
            <a:pPr marL="457200" indent="-457200">
              <a:buFontTx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resource *</a:t>
            </a:r>
            <a:r>
              <a:rPr lang="en-US" altLang="zh-CN" sz="1800" dirty="0" err="1" smtClean="0"/>
              <a:t>request_region</a:t>
            </a:r>
            <a:r>
              <a:rPr lang="en-US" altLang="zh-CN" sz="1800" dirty="0" smtClean="0"/>
              <a:t>(unsigned long first, unsigned long n,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                                	const char *name);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release_region</a:t>
            </a:r>
            <a:r>
              <a:rPr lang="en-US" altLang="zh-CN" sz="1800" dirty="0" smtClean="0"/>
              <a:t>(unsigned long start, unsigned long n);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 bwMode="auto">
          <a:xfrm>
            <a:off x="500034" y="3983654"/>
            <a:ext cx="8643966" cy="1815870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resource *</a:t>
            </a:r>
            <a:r>
              <a:rPr lang="en-US" altLang="zh-CN" sz="1800" dirty="0" err="1" smtClean="0"/>
              <a:t>request_mem_region</a:t>
            </a:r>
            <a:r>
              <a:rPr lang="en-US" altLang="zh-CN" sz="1800" dirty="0" smtClean="0"/>
              <a:t>(unsigned long start,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					unsigned long 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,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					 char *name);</a:t>
            </a:r>
          </a:p>
          <a:p>
            <a:pPr marL="457200" indent="-457200"/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release_mem_region</a:t>
            </a:r>
            <a:r>
              <a:rPr lang="en-US" altLang="zh-CN" sz="1800" dirty="0" smtClean="0"/>
              <a:t>(unsigned long start, unsigned long 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 </a:t>
            </a:r>
            <a:r>
              <a:rPr lang="zh-CN" altLang="en-US" dirty="0" smtClean="0"/>
              <a:t>将设备地址映射到用户空间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101042" cy="4881578"/>
          </a:xfrm>
        </p:spPr>
        <p:txBody>
          <a:bodyPr/>
          <a:lstStyle/>
          <a:p>
            <a:r>
              <a:rPr lang="zh-CN" altLang="en-US" dirty="0" smtClean="0"/>
              <a:t>用户空间不能直接访问设备。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设备驱动程序中可实现</a:t>
            </a:r>
            <a:r>
              <a:rPr lang="en-US" dirty="0" err="1" smtClean="0"/>
              <a:t>mmap</a:t>
            </a:r>
            <a:r>
              <a:rPr lang="en-US" dirty="0" smtClean="0"/>
              <a:t>()</a:t>
            </a:r>
            <a:r>
              <a:rPr lang="zh-CN" altLang="en-US" dirty="0" smtClean="0"/>
              <a:t>函数，可使得用户空间能直接访问设备的物理地址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mmap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将用户空间的一段内存与设备内存关联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当用户访问用户空间的这段地址范围时，会转化为对设备的访问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mmap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必须以</a:t>
            </a:r>
            <a:r>
              <a:rPr lang="en-US" altLang="zh-CN" dirty="0" smtClean="0"/>
              <a:t>PAGE_SIZE</a:t>
            </a:r>
            <a:r>
              <a:rPr lang="zh-CN" altLang="en-US" dirty="0" smtClean="0"/>
              <a:t>为单位进行映射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内存只能以页为单位进行映射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并且进行页对齐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本章结构</a:t>
            </a:r>
          </a:p>
        </p:txBody>
      </p:sp>
      <p:sp>
        <p:nvSpPr>
          <p:cNvPr id="305299" name="AutoShape 147"/>
          <p:cNvSpPr>
            <a:spLocks noChangeArrowheads="1"/>
          </p:cNvSpPr>
          <p:nvPr/>
        </p:nvSpPr>
        <p:spPr bwMode="ltGray">
          <a:xfrm>
            <a:off x="2916238" y="1268413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Linux</a:t>
            </a:r>
            <a:r>
              <a:rPr lang="zh-CN" altLang="en-US" sz="1600" b="1"/>
              <a:t>内存管理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01" name="AutoShape 149"/>
          <p:cNvSpPr>
            <a:spLocks noChangeArrowheads="1"/>
          </p:cNvSpPr>
          <p:nvPr/>
        </p:nvSpPr>
        <p:spPr bwMode="ltGray">
          <a:xfrm>
            <a:off x="179388" y="3500438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宋体" pitchFamily="2" charset="-122"/>
                <a:ea typeface="宋体" pitchFamily="2" charset="-122"/>
              </a:rPr>
              <a:t>中断与时钟</a:t>
            </a:r>
          </a:p>
        </p:txBody>
      </p:sp>
      <p:sp>
        <p:nvSpPr>
          <p:cNvPr id="305316" name="AutoShape 164"/>
          <p:cNvSpPr>
            <a:spLocks noChangeArrowheads="1"/>
          </p:cNvSpPr>
          <p:nvPr/>
        </p:nvSpPr>
        <p:spPr bwMode="ltGray">
          <a:xfrm>
            <a:off x="2916238" y="4292600"/>
            <a:ext cx="21605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时间、延迟及延缓操作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44" name="AutoShape 192"/>
          <p:cNvSpPr>
            <a:spLocks noChangeArrowheads="1"/>
          </p:cNvSpPr>
          <p:nvPr/>
        </p:nvSpPr>
        <p:spPr bwMode="ltGray">
          <a:xfrm>
            <a:off x="5508625" y="112553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kmalloc</a:t>
            </a:r>
            <a:r>
              <a:rPr lang="zh-CN" altLang="en-US" sz="1600" b="1"/>
              <a:t>函数</a:t>
            </a:r>
            <a:r>
              <a:rPr lang="zh-CN" altLang="en-US"/>
              <a:t> </a:t>
            </a:r>
          </a:p>
        </p:txBody>
      </p:sp>
      <p:sp>
        <p:nvSpPr>
          <p:cNvPr id="305352" name="AutoShape 200"/>
          <p:cNvSpPr>
            <a:spLocks noChangeArrowheads="1"/>
          </p:cNvSpPr>
          <p:nvPr/>
        </p:nvSpPr>
        <p:spPr bwMode="ltGray">
          <a:xfrm>
            <a:off x="5508625" y="16287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后背高速缓存</a:t>
            </a:r>
            <a:r>
              <a:rPr lang="zh-CN" altLang="en-US"/>
              <a:t> </a:t>
            </a:r>
          </a:p>
        </p:txBody>
      </p:sp>
      <p:grpSp>
        <p:nvGrpSpPr>
          <p:cNvPr id="305353" name="Group 201"/>
          <p:cNvGrpSpPr>
            <a:grpSpLocks/>
          </p:cNvGrpSpPr>
          <p:nvPr/>
        </p:nvGrpSpPr>
        <p:grpSpPr bwMode="auto">
          <a:xfrm>
            <a:off x="2411413" y="1412875"/>
            <a:ext cx="504825" cy="4752975"/>
            <a:chOff x="3198" y="2160"/>
            <a:chExt cx="275" cy="408"/>
          </a:xfrm>
        </p:grpSpPr>
        <p:sp>
          <p:nvSpPr>
            <p:cNvPr id="305354" name="Line 202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5" name="Line 203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6" name="Line 204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7" name="Line 205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58" name="Line 206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5359" name="Group 207"/>
          <p:cNvGrpSpPr>
            <a:grpSpLocks/>
          </p:cNvGrpSpPr>
          <p:nvPr/>
        </p:nvGrpSpPr>
        <p:grpSpPr bwMode="auto">
          <a:xfrm>
            <a:off x="5076825" y="1341438"/>
            <a:ext cx="436563" cy="1943100"/>
            <a:chOff x="3198" y="2160"/>
            <a:chExt cx="275" cy="408"/>
          </a:xfrm>
        </p:grpSpPr>
        <p:sp>
          <p:nvSpPr>
            <p:cNvPr id="305360" name="Line 208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1" name="Line 209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2" name="Line 210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3" name="Line 211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64" name="Line 212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65" name="AutoShape 213"/>
          <p:cNvSpPr>
            <a:spLocks noChangeArrowheads="1"/>
          </p:cNvSpPr>
          <p:nvPr/>
        </p:nvSpPr>
        <p:spPr bwMode="ltGray">
          <a:xfrm>
            <a:off x="5508625" y="21336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get_free_page</a:t>
            </a:r>
            <a:r>
              <a:rPr lang="zh-CN" altLang="en-US" sz="1600" b="1"/>
              <a:t>和相关函数</a:t>
            </a:r>
            <a:r>
              <a:rPr lang="zh-CN" altLang="en-US"/>
              <a:t> </a:t>
            </a:r>
          </a:p>
        </p:txBody>
      </p:sp>
      <p:sp>
        <p:nvSpPr>
          <p:cNvPr id="305366" name="AutoShape 214"/>
          <p:cNvSpPr>
            <a:spLocks noChangeArrowheads="1"/>
          </p:cNvSpPr>
          <p:nvPr/>
        </p:nvSpPr>
        <p:spPr bwMode="ltGray">
          <a:xfrm>
            <a:off x="5508625" y="263525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vmalloc</a:t>
            </a:r>
            <a:r>
              <a:rPr lang="zh-CN" altLang="en-US" sz="1600" b="1"/>
              <a:t>及辅助函数</a:t>
            </a:r>
            <a:r>
              <a:rPr lang="zh-CN" altLang="en-US"/>
              <a:t> </a:t>
            </a:r>
          </a:p>
        </p:txBody>
      </p:sp>
      <p:sp>
        <p:nvSpPr>
          <p:cNvPr id="305380" name="AutoShape 228"/>
          <p:cNvSpPr>
            <a:spLocks noChangeArrowheads="1"/>
          </p:cNvSpPr>
          <p:nvPr/>
        </p:nvSpPr>
        <p:spPr bwMode="ltGray">
          <a:xfrm>
            <a:off x="2916238" y="2133600"/>
            <a:ext cx="21605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分配内存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81" name="AutoShape 229"/>
          <p:cNvSpPr>
            <a:spLocks noChangeArrowheads="1"/>
          </p:cNvSpPr>
          <p:nvPr/>
        </p:nvSpPr>
        <p:spPr bwMode="ltGray">
          <a:xfrm>
            <a:off x="5508625" y="314166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获取大的缓冲区</a:t>
            </a:r>
            <a:r>
              <a:rPr lang="zh-CN" altLang="en-US"/>
              <a:t> </a:t>
            </a:r>
          </a:p>
        </p:txBody>
      </p:sp>
      <p:sp>
        <p:nvSpPr>
          <p:cNvPr id="305382" name="AutoShape 230"/>
          <p:cNvSpPr>
            <a:spLocks noChangeArrowheads="1"/>
          </p:cNvSpPr>
          <p:nvPr/>
        </p:nvSpPr>
        <p:spPr bwMode="ltGray">
          <a:xfrm>
            <a:off x="2916238" y="3644900"/>
            <a:ext cx="23764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虚拟地址与物理地址关系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83" name="AutoShape 231"/>
          <p:cNvSpPr>
            <a:spLocks noChangeArrowheads="1"/>
          </p:cNvSpPr>
          <p:nvPr/>
        </p:nvSpPr>
        <p:spPr bwMode="ltGray">
          <a:xfrm>
            <a:off x="2916238" y="4292600"/>
            <a:ext cx="21605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I/O</a:t>
            </a:r>
            <a:r>
              <a:rPr lang="zh-CN" altLang="en-US" sz="1600" b="1"/>
              <a:t>端口和</a:t>
            </a:r>
            <a:r>
              <a:rPr lang="en-US" altLang="zh-CN" sz="1600" b="1"/>
              <a:t>I/O</a:t>
            </a:r>
            <a:r>
              <a:rPr lang="zh-CN" altLang="en-US" sz="1600" b="1"/>
              <a:t>内存访问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84" name="AutoShape 232"/>
          <p:cNvSpPr>
            <a:spLocks noChangeArrowheads="1"/>
          </p:cNvSpPr>
          <p:nvPr/>
        </p:nvSpPr>
        <p:spPr bwMode="ltGray">
          <a:xfrm>
            <a:off x="5508625" y="400526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I/O</a:t>
            </a:r>
            <a:r>
              <a:rPr lang="zh-CN" altLang="en-US" sz="1600" b="1"/>
              <a:t>端口和</a:t>
            </a:r>
            <a:r>
              <a:rPr lang="en-US" altLang="zh-CN" sz="1600" b="1"/>
              <a:t>I/O</a:t>
            </a:r>
            <a:r>
              <a:rPr lang="zh-CN" altLang="en-US" sz="1600" b="1"/>
              <a:t>内存访问接口</a:t>
            </a:r>
            <a:r>
              <a:rPr lang="zh-CN" altLang="en-US"/>
              <a:t>  </a:t>
            </a:r>
            <a:endParaRPr lang="en-US" altLang="zh-CN"/>
          </a:p>
        </p:txBody>
      </p:sp>
      <p:sp>
        <p:nvSpPr>
          <p:cNvPr id="305386" name="AutoShape 234"/>
          <p:cNvSpPr>
            <a:spLocks noChangeArrowheads="1"/>
          </p:cNvSpPr>
          <p:nvPr/>
        </p:nvSpPr>
        <p:spPr bwMode="ltGray">
          <a:xfrm>
            <a:off x="5508625" y="458152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申请与释放</a:t>
            </a:r>
            <a:r>
              <a:rPr lang="en-US" altLang="zh-CN" sz="1600" b="1"/>
              <a:t>I/O</a:t>
            </a:r>
            <a:r>
              <a:rPr lang="zh-CN" altLang="en-US" sz="1600" b="1"/>
              <a:t>端口和</a:t>
            </a:r>
            <a:r>
              <a:rPr lang="en-US" altLang="zh-CN" sz="1600" b="1"/>
              <a:t>I/O</a:t>
            </a:r>
            <a:r>
              <a:rPr lang="zh-CN" altLang="en-US" sz="1600" b="1"/>
              <a:t>内存</a:t>
            </a:r>
            <a:r>
              <a:rPr lang="zh-CN" altLang="en-US"/>
              <a:t> </a:t>
            </a:r>
          </a:p>
        </p:txBody>
      </p:sp>
      <p:grpSp>
        <p:nvGrpSpPr>
          <p:cNvPr id="305403" name="Group 251"/>
          <p:cNvGrpSpPr>
            <a:grpSpLocks/>
          </p:cNvGrpSpPr>
          <p:nvPr/>
        </p:nvGrpSpPr>
        <p:grpSpPr bwMode="auto">
          <a:xfrm>
            <a:off x="5148263" y="4221163"/>
            <a:ext cx="360362" cy="549275"/>
            <a:chOff x="3198" y="2160"/>
            <a:chExt cx="275" cy="408"/>
          </a:xfrm>
        </p:grpSpPr>
        <p:sp>
          <p:nvSpPr>
            <p:cNvPr id="305404" name="Line 252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05" name="Line 253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06" name="Line 254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07" name="Line 255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408" name="Line 256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409" name="AutoShape 257"/>
          <p:cNvSpPr>
            <a:spLocks noChangeArrowheads="1"/>
          </p:cNvSpPr>
          <p:nvPr/>
        </p:nvSpPr>
        <p:spPr bwMode="ltGray">
          <a:xfrm>
            <a:off x="2916238" y="5157788"/>
            <a:ext cx="2663825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将设备地址映射到用户空间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410" name="AutoShape 258"/>
          <p:cNvSpPr>
            <a:spLocks noChangeArrowheads="1"/>
          </p:cNvSpPr>
          <p:nvPr/>
        </p:nvSpPr>
        <p:spPr bwMode="ltGray">
          <a:xfrm>
            <a:off x="2987675" y="5949950"/>
            <a:ext cx="2160588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时间、延迟及延缓操作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411" name="AutoShape 259"/>
          <p:cNvSpPr>
            <a:spLocks noChangeArrowheads="1"/>
          </p:cNvSpPr>
          <p:nvPr/>
        </p:nvSpPr>
        <p:spPr bwMode="ltGray">
          <a:xfrm>
            <a:off x="2916238" y="5949950"/>
            <a:ext cx="2232025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DMA</a:t>
            </a:r>
            <a:r>
              <a:rPr lang="en-US" altLang="zh-CN" sz="1600"/>
              <a:t> </a:t>
            </a:r>
          </a:p>
        </p:txBody>
      </p:sp>
      <p:sp>
        <p:nvSpPr>
          <p:cNvPr id="305412" name="AutoShape 260"/>
          <p:cNvSpPr>
            <a:spLocks noChangeArrowheads="1"/>
          </p:cNvSpPr>
          <p:nvPr/>
        </p:nvSpPr>
        <p:spPr bwMode="ltGray">
          <a:xfrm>
            <a:off x="5508625" y="566102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DMA</a:t>
            </a:r>
            <a:r>
              <a:rPr lang="zh-CN" altLang="en-US" sz="1600" b="1"/>
              <a:t>和</a:t>
            </a:r>
            <a:r>
              <a:rPr lang="en-US" altLang="zh-CN" sz="1600" b="1"/>
              <a:t>Cache</a:t>
            </a:r>
            <a:r>
              <a:rPr lang="zh-CN" altLang="en-US" sz="1600" b="1"/>
              <a:t>一致性问题 </a:t>
            </a:r>
            <a:endParaRPr lang="en-US" altLang="zh-CN" sz="1600" b="1"/>
          </a:p>
        </p:txBody>
      </p:sp>
      <p:sp>
        <p:nvSpPr>
          <p:cNvPr id="305413" name="AutoShape 261"/>
          <p:cNvSpPr>
            <a:spLocks noChangeArrowheads="1"/>
          </p:cNvSpPr>
          <p:nvPr/>
        </p:nvSpPr>
        <p:spPr bwMode="ltGray">
          <a:xfrm>
            <a:off x="5508625" y="623728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 </a:t>
            </a:r>
            <a:r>
              <a:rPr lang="en-US" altLang="zh-CN" sz="1600" b="1"/>
              <a:t>Linux</a:t>
            </a:r>
            <a:r>
              <a:rPr lang="zh-CN" altLang="en-US" sz="1600" b="1"/>
              <a:t>下</a:t>
            </a:r>
            <a:r>
              <a:rPr lang="en-US" altLang="zh-CN" sz="1600" b="1"/>
              <a:t>DMA</a:t>
            </a:r>
            <a:r>
              <a:rPr lang="zh-CN" altLang="en-US" sz="1600" b="1"/>
              <a:t>编程</a:t>
            </a:r>
            <a:r>
              <a:rPr lang="zh-CN" altLang="en-US"/>
              <a:t> </a:t>
            </a:r>
          </a:p>
        </p:txBody>
      </p:sp>
      <p:grpSp>
        <p:nvGrpSpPr>
          <p:cNvPr id="305414" name="Group 262"/>
          <p:cNvGrpSpPr>
            <a:grpSpLocks/>
          </p:cNvGrpSpPr>
          <p:nvPr/>
        </p:nvGrpSpPr>
        <p:grpSpPr bwMode="auto">
          <a:xfrm>
            <a:off x="5148263" y="5876925"/>
            <a:ext cx="360362" cy="549275"/>
            <a:chOff x="3198" y="2160"/>
            <a:chExt cx="275" cy="408"/>
          </a:xfrm>
        </p:grpSpPr>
        <p:sp>
          <p:nvSpPr>
            <p:cNvPr id="305415" name="Line 263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16" name="Line 264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17" name="Line 265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18" name="Line 266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419" name="Line 267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0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99" grpId="0" animBg="1"/>
      <p:bldP spid="305301" grpId="0" animBg="1"/>
      <p:bldP spid="305344" grpId="0" animBg="1"/>
      <p:bldP spid="305352" grpId="0" animBg="1"/>
      <p:bldP spid="305365" grpId="0" animBg="1"/>
      <p:bldP spid="305366" grpId="0" animBg="1"/>
      <p:bldP spid="305380" grpId="0" animBg="1"/>
      <p:bldP spid="305381" grpId="0" animBg="1"/>
      <p:bldP spid="305382" grpId="0" animBg="1"/>
      <p:bldP spid="305383" grpId="0" animBg="1"/>
      <p:bldP spid="305384" grpId="0" animBg="1"/>
      <p:bldP spid="305386" grpId="0" animBg="1"/>
      <p:bldP spid="305409" grpId="0" animBg="1"/>
      <p:bldP spid="305411" grpId="0" animBg="1"/>
      <p:bldP spid="305412" grpId="0" animBg="1"/>
      <p:bldP spid="3054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 </a:t>
            </a:r>
            <a:r>
              <a:rPr lang="zh-CN" altLang="en-US" dirty="0" smtClean="0"/>
              <a:t>将设备地址映射到用户空间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mmap</a:t>
            </a:r>
            <a:r>
              <a:rPr lang="zh-CN" altLang="en-US" dirty="0" smtClean="0"/>
              <a:t>函数的原型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928662" y="1928802"/>
            <a:ext cx="8072494" cy="531674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Clr>
                <a:srgbClr val="FF0000"/>
              </a:buClr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file *</a:t>
            </a:r>
            <a:r>
              <a:rPr lang="en-US" altLang="zh-CN" dirty="0" err="1" smtClean="0"/>
              <a:t>filp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vm_area_struct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vma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 bwMode="auto">
          <a:xfrm>
            <a:off x="4929190" y="3000372"/>
            <a:ext cx="4214810" cy="2696123"/>
          </a:xfrm>
          <a:prstGeom prst="wedgeRectCallout">
            <a:avLst>
              <a:gd name="adj1" fmla="val 1054"/>
              <a:gd name="adj2" fmla="val -71802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zh-CN" altLang="en-US" sz="1800" dirty="0" smtClean="0"/>
              <a:t>用于访问设备的虚拟地址的信息</a:t>
            </a:r>
            <a:r>
              <a:rPr lang="en-US" altLang="zh-CN" sz="1800" dirty="0" smtClean="0"/>
              <a:t>: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long </a:t>
            </a:r>
            <a:r>
              <a:rPr lang="en-US" altLang="zh-CN" sz="1800" dirty="0" err="1" smtClean="0"/>
              <a:t>vm_start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long </a:t>
            </a:r>
            <a:r>
              <a:rPr lang="en-US" altLang="zh-CN" sz="1800" dirty="0" err="1" smtClean="0"/>
              <a:t>vm_end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file *</a:t>
            </a:r>
            <a:r>
              <a:rPr lang="en-US" altLang="zh-CN" sz="1800" dirty="0" err="1" smtClean="0"/>
              <a:t>vm_file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long </a:t>
            </a:r>
            <a:r>
              <a:rPr lang="en-US" altLang="zh-CN" sz="1800" dirty="0" err="1" smtClean="0"/>
              <a:t>vm_pgoff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unsigned long </a:t>
            </a:r>
            <a:r>
              <a:rPr lang="en-US" altLang="zh-CN" sz="1800" dirty="0" err="1" smtClean="0"/>
              <a:t>vm_flags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vm_operations_struct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vm_ops</a:t>
            </a:r>
            <a:r>
              <a:rPr lang="zh-CN" altLang="en-US" sz="1800" dirty="0" smtClean="0"/>
              <a:t>；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void *</a:t>
            </a:r>
            <a:r>
              <a:rPr lang="en-US" altLang="zh-CN" sz="1800" dirty="0" err="1" smtClean="0"/>
              <a:t>vm_pivate_data</a:t>
            </a:r>
            <a:r>
              <a:rPr lang="zh-CN" altLang="en-US" sz="1800" dirty="0" smtClean="0"/>
              <a:t>；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929190" y="4949203"/>
            <a:ext cx="4214810" cy="4086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0" y="2943106"/>
            <a:ext cx="4643438" cy="3914918"/>
          </a:xfrm>
          <a:prstGeom prst="wedgeRectCallout">
            <a:avLst>
              <a:gd name="adj1" fmla="val 56078"/>
              <a:gd name="adj2" fmla="val 1244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sz="1800" dirty="0" smtClean="0"/>
              <a:t>void(*open)(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vm_area_struct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vma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void(*close)(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vm_area_struct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vma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page *(*</a:t>
            </a:r>
            <a:r>
              <a:rPr lang="en-US" altLang="zh-CN" sz="1800" dirty="0" err="1" smtClean="0"/>
              <a:t>nopage</a:t>
            </a:r>
            <a:r>
              <a:rPr lang="en-US" altLang="zh-CN" sz="1800" dirty="0" smtClean="0"/>
              <a:t>)(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	</a:t>
            </a:r>
            <a:r>
              <a:rPr lang="en-US" altLang="zh-CN" sz="1800" dirty="0" err="1" smtClean="0"/>
              <a:t>vm_area_struct</a:t>
            </a:r>
            <a:r>
              <a:rPr lang="en-US" altLang="zh-CN" sz="1800" dirty="0" smtClean="0"/>
              <a:t> *</a:t>
            </a:r>
            <a:r>
              <a:rPr lang="en-US" altLang="zh-CN" sz="1800" dirty="0" err="1" smtClean="0"/>
              <a:t>vma</a:t>
            </a:r>
            <a:r>
              <a:rPr lang="zh-CN" altLang="en-US" sz="1800" dirty="0" smtClean="0"/>
              <a:t>，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	     	unsigned long address</a:t>
            </a:r>
            <a:r>
              <a:rPr lang="zh-CN" altLang="en-US" sz="1800" dirty="0" smtClean="0"/>
              <a:t>， 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*type)</a:t>
            </a:r>
            <a:r>
              <a:rPr lang="zh-CN" altLang="en-US" sz="1800" dirty="0" smtClean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(*populate)(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vm_area_struct</a:t>
            </a:r>
            <a:r>
              <a:rPr lang="en-US" altLang="zh-CN" sz="1800" dirty="0" smtClean="0"/>
              <a:t> 	*</a:t>
            </a:r>
            <a:r>
              <a:rPr lang="en-US" altLang="zh-CN" sz="1800" dirty="0" err="1" smtClean="0"/>
              <a:t>vm,unsigned</a:t>
            </a:r>
            <a:r>
              <a:rPr lang="en-US" altLang="zh-CN" sz="1800" dirty="0" smtClean="0"/>
              <a:t> long address</a:t>
            </a:r>
            <a:r>
              <a:rPr lang="zh-CN" altLang="en-US" sz="1800" dirty="0" smtClean="0"/>
              <a:t>，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               unsigned long </a:t>
            </a:r>
            <a:r>
              <a:rPr lang="en-US" altLang="zh-CN" sz="1800" dirty="0" err="1" smtClean="0"/>
              <a:t>len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pgprot_t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prot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		unsigned long </a:t>
            </a:r>
            <a:r>
              <a:rPr lang="en-US" altLang="zh-CN" sz="1800" dirty="0" err="1" smtClean="0"/>
              <a:t>pgoff</a:t>
            </a:r>
            <a:r>
              <a:rPr lang="zh-CN" altLang="en-US" sz="1800" dirty="0" smtClean="0"/>
              <a:t>，</a:t>
            </a:r>
          </a:p>
          <a:p>
            <a:pPr marL="457200" indent="-457200">
              <a:buFontTx/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nonblock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 </a:t>
            </a:r>
            <a:r>
              <a:rPr lang="zh-CN" altLang="en-US" dirty="0" smtClean="0"/>
              <a:t>将设备地址映射到用户空间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建立页表的方法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remap_pfn_range</a:t>
            </a:r>
            <a:r>
              <a:rPr lang="zh-CN" altLang="en-US" dirty="0" smtClean="0"/>
              <a:t>函数一次性全部建立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nopage</a:t>
            </a:r>
            <a:r>
              <a:rPr lang="en-US" altLang="zh-CN" dirty="0" smtClean="0"/>
              <a:t> VMA</a:t>
            </a:r>
            <a:r>
              <a:rPr lang="zh-CN" altLang="en-US" dirty="0" smtClean="0"/>
              <a:t>方法每次建立一个页表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6.5.1使用remap_pfn_range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357158" y="1626200"/>
            <a:ext cx="8572560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remap_pfn_range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*</a:t>
            </a:r>
            <a:r>
              <a:rPr lang="en-US" sz="1800" dirty="0" err="1" smtClean="0"/>
              <a:t>vma</a:t>
            </a:r>
            <a:r>
              <a:rPr lang="en-US" sz="1800" dirty="0" smtClean="0"/>
              <a:t>，</a:t>
            </a:r>
            <a:endParaRPr lang="zh-CN" altLang="en-US" sz="1800" dirty="0" smtClean="0"/>
          </a:p>
          <a:p>
            <a:r>
              <a:rPr lang="en-US" sz="1800" dirty="0" smtClean="0"/>
              <a:t>    		unsigned long </a:t>
            </a:r>
            <a:r>
              <a:rPr lang="en-US" sz="1800" dirty="0" err="1" smtClean="0"/>
              <a:t>virt_addr，unsigned</a:t>
            </a:r>
            <a:r>
              <a:rPr lang="en-US" sz="1800" dirty="0" smtClean="0"/>
              <a:t> long </a:t>
            </a:r>
            <a:r>
              <a:rPr lang="en-US" sz="1800" dirty="0" err="1" smtClean="0"/>
              <a:t>pfn</a:t>
            </a:r>
            <a:r>
              <a:rPr lang="en-US" sz="1800" dirty="0" smtClean="0"/>
              <a:t>，</a:t>
            </a:r>
            <a:endParaRPr lang="zh-CN" altLang="en-US" sz="1800" dirty="0" smtClean="0"/>
          </a:p>
          <a:p>
            <a:r>
              <a:rPr lang="en-US" sz="1800" dirty="0" smtClean="0"/>
              <a:t>             		unsigned long </a:t>
            </a:r>
            <a:r>
              <a:rPr lang="en-US" sz="1800" dirty="0" err="1" smtClean="0"/>
              <a:t>size，pgprot_t</a:t>
            </a:r>
            <a:r>
              <a:rPr lang="en-US" sz="1800" dirty="0" smtClean="0"/>
              <a:t> </a:t>
            </a:r>
            <a:r>
              <a:rPr lang="en-US" sz="1800" dirty="0" err="1" smtClean="0"/>
              <a:t>prot</a:t>
            </a:r>
            <a:r>
              <a:rPr lang="en-US" sz="1800" dirty="0" smtClean="0"/>
              <a:t>)；</a:t>
            </a:r>
            <a:endParaRPr lang="zh-CN" altLang="en-US" sz="1800" dirty="0" smtClean="0"/>
          </a:p>
        </p:txBody>
      </p:sp>
      <p:sp>
        <p:nvSpPr>
          <p:cNvPr id="7" name="横卷形 6"/>
          <p:cNvSpPr/>
          <p:nvPr/>
        </p:nvSpPr>
        <p:spPr bwMode="auto">
          <a:xfrm>
            <a:off x="357158" y="3357562"/>
            <a:ext cx="8572560" cy="1374172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io_remap_page_range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*</a:t>
            </a:r>
            <a:r>
              <a:rPr lang="en-US" sz="1800" dirty="0" err="1" smtClean="0"/>
              <a:t>vma</a:t>
            </a:r>
            <a:r>
              <a:rPr lang="en-US" sz="1800" dirty="0" smtClean="0"/>
              <a:t>，</a:t>
            </a:r>
            <a:endParaRPr lang="zh-CN" altLang="en-US" sz="1800" dirty="0" smtClean="0"/>
          </a:p>
          <a:p>
            <a:r>
              <a:rPr lang="en-US" sz="1800" dirty="0" smtClean="0"/>
              <a:t>                        unsigned long </a:t>
            </a:r>
            <a:r>
              <a:rPr lang="en-US" sz="1800" dirty="0" err="1" smtClean="0"/>
              <a:t>virt_addr，unsigned</a:t>
            </a:r>
            <a:r>
              <a:rPr lang="en-US" sz="1800" dirty="0" smtClean="0"/>
              <a:t> long </a:t>
            </a:r>
            <a:r>
              <a:rPr lang="en-US" sz="1800" dirty="0" err="1" smtClean="0"/>
              <a:t>phys_addr</a:t>
            </a:r>
            <a:r>
              <a:rPr lang="en-US" sz="1800" dirty="0" smtClean="0"/>
              <a:t>，</a:t>
            </a:r>
            <a:endParaRPr lang="zh-CN" altLang="en-US" sz="1800" dirty="0" smtClean="0"/>
          </a:p>
          <a:p>
            <a:r>
              <a:rPr lang="en-US" sz="1800" dirty="0" smtClean="0"/>
              <a:t>                        unsigned long </a:t>
            </a:r>
            <a:r>
              <a:rPr lang="en-US" sz="1800" dirty="0" err="1" smtClean="0"/>
              <a:t>size，pgprot_t</a:t>
            </a:r>
            <a:r>
              <a:rPr lang="en-US" sz="1800" dirty="0" smtClean="0"/>
              <a:t> </a:t>
            </a:r>
            <a:r>
              <a:rPr lang="en-US" sz="1800" dirty="0" err="1" smtClean="0"/>
              <a:t>prot</a:t>
            </a:r>
            <a:r>
              <a:rPr lang="en-US" sz="1800" dirty="0" smtClean="0"/>
              <a:t>)；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6.5.1使用remap_pfn_range</a:t>
            </a:r>
            <a:endParaRPr lang="zh-CN" altLang="en-US" dirty="0"/>
          </a:p>
        </p:txBody>
      </p:sp>
      <p:sp>
        <p:nvSpPr>
          <p:cNvPr id="82125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193802"/>
            <a:ext cx="8143932" cy="5092718"/>
          </a:xfrm>
          <a:gradFill flip="none" rotWithShape="1">
            <a:gsLst>
              <a:gs pos="49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Tx/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/>
              <a:t>simple_vma_open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vm_area_struct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)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/>
              <a:t>printk</a:t>
            </a:r>
            <a:r>
              <a:rPr lang="en-US" altLang="zh-CN" sz="2000" dirty="0"/>
              <a:t>(KERN_NOTICE “Simple VMA open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virt</a:t>
            </a:r>
            <a:r>
              <a:rPr lang="zh-CN" altLang="en-US" sz="2000" dirty="0"/>
              <a:t>％</a:t>
            </a:r>
            <a:r>
              <a:rPr lang="en-US" altLang="zh-CN" sz="2000" dirty="0"/>
              <a:t>lx</a:t>
            </a:r>
            <a:r>
              <a:rPr lang="zh-CN" altLang="en-US" sz="2000" dirty="0"/>
              <a:t>，</a:t>
            </a:r>
            <a:r>
              <a:rPr lang="en-US" altLang="zh-CN" sz="2000" dirty="0"/>
              <a:t>phys</a:t>
            </a:r>
            <a:r>
              <a:rPr lang="zh-CN" altLang="en-US" sz="2000" dirty="0"/>
              <a:t>％</a:t>
            </a:r>
            <a:r>
              <a:rPr lang="en-US" altLang="zh-CN" sz="2000" dirty="0"/>
              <a:t>lx\n” 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vm_start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vm_pgoff</a:t>
            </a:r>
            <a:r>
              <a:rPr lang="en-US" altLang="zh-CN" sz="2000" dirty="0"/>
              <a:t> &lt;&lt; PAGE_SHIFT)</a:t>
            </a:r>
            <a:r>
              <a:rPr lang="zh-CN" altLang="en-US" sz="2000" dirty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/>
              <a:t>simple_vma_close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vm_area_struct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)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/>
              <a:t>printk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KERN_NOTICE“Simple</a:t>
            </a:r>
            <a:r>
              <a:rPr lang="en-US" altLang="zh-CN" sz="2000" dirty="0"/>
              <a:t> VMA close</a:t>
            </a:r>
            <a:r>
              <a:rPr lang="zh-CN" altLang="en-US" sz="2000" dirty="0"/>
              <a:t>．</a:t>
            </a:r>
            <a:r>
              <a:rPr lang="en-US" altLang="zh-CN" sz="2000" dirty="0"/>
              <a:t>\n”)</a:t>
            </a:r>
            <a:r>
              <a:rPr lang="zh-CN" altLang="en-US" sz="2000" dirty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static </a:t>
            </a:r>
            <a:r>
              <a:rPr lang="en-US" altLang="zh-CN" sz="2000" dirty="0" err="1"/>
              <a:t>struct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vm_operations_struct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/>
              <a:t>simple_remap_vm_ops</a:t>
            </a:r>
            <a:r>
              <a:rPr lang="en-US" altLang="zh-CN" sz="2000" dirty="0"/>
              <a:t> = {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.open =  </a:t>
            </a:r>
            <a:r>
              <a:rPr lang="en-US" altLang="zh-CN" sz="2000" dirty="0" err="1"/>
              <a:t>simple_vma_open</a:t>
            </a:r>
            <a:r>
              <a:rPr lang="zh-CN" altLang="en-US" sz="2000" dirty="0"/>
              <a:t>，</a:t>
            </a:r>
          </a:p>
          <a:p>
            <a:pPr marL="457200" indent="-457200">
              <a:buFontTx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/>
              <a:t>.close = </a:t>
            </a:r>
            <a:r>
              <a:rPr lang="en-US" altLang="zh-CN" sz="2000" dirty="0" err="1"/>
              <a:t>simple_vma</a:t>
            </a:r>
            <a:r>
              <a:rPr lang="en-US" altLang="zh-CN" sz="2000" dirty="0"/>
              <a:t> close</a:t>
            </a:r>
            <a:r>
              <a:rPr lang="zh-CN" altLang="en-US" sz="2000" dirty="0"/>
              <a:t>，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};                                                                                    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dirty="0" smtClean="0"/>
              <a:t>6.5.1使用remap_pfn_range</a:t>
            </a:r>
            <a:endParaRPr lang="zh-CN" altLang="en-US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36678"/>
            <a:ext cx="9144000" cy="3735396"/>
          </a:xfrm>
          <a:gradFill flip="none" rotWithShape="1">
            <a:gsLst>
              <a:gs pos="5100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Tx/>
              <a:buNone/>
            </a:pPr>
            <a:r>
              <a:rPr lang="en-US" altLang="zh-CN" sz="2000" dirty="0" smtClean="0"/>
              <a:t>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simple_remap_mmap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file *</a:t>
            </a:r>
            <a:r>
              <a:rPr lang="en-US" altLang="zh-CN" sz="2000" dirty="0" err="1"/>
              <a:t>filp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vm_area_struct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)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457200" indent="-457200">
              <a:buFontTx/>
              <a:buNone/>
            </a:pPr>
            <a:r>
              <a:rPr lang="en-US" altLang="zh-CN" sz="2000" dirty="0"/>
              <a:t>	if(</a:t>
            </a:r>
            <a:r>
              <a:rPr lang="en-US" altLang="zh-CN" sz="2000" dirty="0" err="1"/>
              <a:t>remap_pfn_range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vma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vm_start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vm_pgoff</a:t>
            </a:r>
            <a:r>
              <a:rPr lang="zh-CN" altLang="en-US" sz="2000" dirty="0"/>
              <a:t>，</a:t>
            </a:r>
          </a:p>
          <a:p>
            <a:pPr marL="457200" indent="-457200">
              <a:buFontTx/>
              <a:buNone/>
            </a:pPr>
            <a:r>
              <a:rPr lang="en-US" altLang="zh-CN" sz="2000" dirty="0"/>
              <a:t>			       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vm_end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vm_start</a:t>
            </a:r>
            <a:r>
              <a:rPr lang="zh-CN" altLang="en-US" sz="2000" dirty="0"/>
              <a:t>，</a:t>
            </a:r>
          </a:p>
          <a:p>
            <a:pPr marL="457200" indent="-457200">
              <a:buFontTx/>
              <a:buNone/>
            </a:pPr>
            <a:r>
              <a:rPr lang="zh-CN" altLang="en-US" sz="2000" dirty="0" smtClean="0"/>
              <a:t>   </a:t>
            </a:r>
            <a:r>
              <a:rPr lang="zh-CN" altLang="en-US" sz="2000" dirty="0"/>
              <a:t>				       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vm_page_prot</a:t>
            </a:r>
            <a:r>
              <a:rPr lang="en-US" altLang="zh-CN" sz="2000" dirty="0"/>
              <a:t>))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/>
              <a:t>			return -EAGAIN;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vm_ops</a:t>
            </a:r>
            <a:r>
              <a:rPr lang="en-US" altLang="zh-CN" sz="2000" dirty="0"/>
              <a:t> = &amp;</a:t>
            </a:r>
            <a:r>
              <a:rPr lang="en-US" altLang="zh-CN" sz="2000" dirty="0" err="1"/>
              <a:t>simple_remap_vm_ops</a:t>
            </a:r>
            <a:r>
              <a:rPr lang="en-US" altLang="zh-CN" sz="2000" dirty="0"/>
              <a:t>;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/>
              <a:t>simple_vma_open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vma</a:t>
            </a:r>
            <a:r>
              <a:rPr lang="en-US" altLang="zh-CN" sz="2000" dirty="0"/>
              <a:t>);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	  return </a:t>
            </a:r>
            <a:r>
              <a:rPr lang="en-US" altLang="zh-CN" sz="2000" dirty="0"/>
              <a:t>0</a:t>
            </a:r>
            <a:r>
              <a:rPr lang="zh-CN" altLang="en-US" sz="2000" dirty="0"/>
              <a:t>；</a:t>
            </a:r>
          </a:p>
          <a:p>
            <a:pPr marL="457200" indent="-457200">
              <a:buFontTx/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DMA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DMA(</a:t>
            </a:r>
            <a:r>
              <a:rPr lang="zh-CN" altLang="en-US" dirty="0" smtClean="0"/>
              <a:t>直接内存访问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是一种无须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的参与就可以让外设与系统内存之间进行双向数据传输的硬件机制。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可以使系统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从实际的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数据传输过程中摆脱出来，从而大大提高系统的吞吐率。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DMA</a:t>
            </a:r>
            <a:r>
              <a:rPr lang="zh-CN" altLang="en-US" dirty="0" smtClean="0"/>
              <a:t>方式的数据传输由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控制器</a:t>
            </a:r>
            <a:r>
              <a:rPr lang="en-US" altLang="zh-CN" dirty="0" smtClean="0"/>
              <a:t>(DMAC)</a:t>
            </a:r>
            <a:r>
              <a:rPr lang="zh-CN" altLang="en-US" dirty="0" smtClean="0"/>
              <a:t>控制：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在传输期间，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可以并发地执行其他任务。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结束后，</a:t>
            </a:r>
            <a:r>
              <a:rPr lang="en-US" altLang="zh-CN" dirty="0" smtClean="0"/>
              <a:t>DMAC</a:t>
            </a:r>
            <a:r>
              <a:rPr lang="zh-CN" altLang="en-US" dirty="0" smtClean="0"/>
              <a:t>通过中断通知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数据传输已经结束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执行相应的中断服务程序进行后处理。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6.6.1 DMA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数据与内存数据的一致性问题，是指在采用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的系统中，同样一个数据可能圈存在于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中，也存在于主存中，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与主存中的数据一样则具有一致性，数据若不一样，则具有不一致性。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假设如果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的目的地址与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所缓存的内存地址访问有重叠，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缓存对应的内存的数据已经被修改，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本身并不知道，它仍然认为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中的数据就是内存中的数据，以后访问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映射的内存时，它仍然使用陈旧的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数据。这样就发生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与内存之间数据“不一致性”的错误。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6.6.1 DMA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解决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一致性方法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最简单方法是直接禁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目标地址范围内内存的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功能。当然，这将牺牲性能，但是却更可靠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传输数据从内存到外设，在传输前先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cache line</a:t>
            </a:r>
            <a:r>
              <a:rPr lang="zh-CN" altLang="en-US" dirty="0" smtClean="0"/>
              <a:t>到内存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传输数据从外设到内存，在传输结束时 </a:t>
            </a:r>
            <a:r>
              <a:rPr lang="en-US" altLang="zh-CN" dirty="0" smtClean="0"/>
              <a:t>invalidate</a:t>
            </a:r>
            <a:r>
              <a:rPr lang="zh-CN" altLang="en-US" dirty="0" smtClean="0"/>
              <a:t>（使无效，即丢掉）对应的</a:t>
            </a:r>
            <a:r>
              <a:rPr lang="en-US" altLang="zh-CN" dirty="0" smtClean="0"/>
              <a:t>cache line</a:t>
            </a:r>
            <a:r>
              <a:rPr lang="zh-CN" altLang="en-US" dirty="0" smtClean="0"/>
              <a:t>里的原来的数据，如果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要使用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接收的数据要重新到内存中取数据到</a:t>
            </a:r>
            <a:r>
              <a:rPr lang="en-US" altLang="zh-CN" dirty="0" smtClean="0"/>
              <a:t>cache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6.6.2 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申请和释放</a:t>
            </a:r>
            <a:r>
              <a:rPr lang="en-US" altLang="zh-CN" b="1" dirty="0" smtClean="0"/>
              <a:t>DMA</a:t>
            </a:r>
            <a:r>
              <a:rPr lang="zh-CN" altLang="en-US" b="1" dirty="0" smtClean="0"/>
              <a:t>通道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marL="457200" indent="-457200" algn="just" fontAlgn="b">
              <a:lnSpc>
                <a:spcPct val="80000"/>
              </a:lnSpc>
            </a:pPr>
            <a:r>
              <a:rPr lang="zh-CN" altLang="en-US" b="1" dirty="0" smtClean="0"/>
              <a:t>分配</a:t>
            </a:r>
            <a:r>
              <a:rPr lang="en-US" altLang="zh-CN" b="1" dirty="0" smtClean="0"/>
              <a:t>DMA</a:t>
            </a:r>
            <a:r>
              <a:rPr lang="zh-CN" altLang="en-US" b="1" dirty="0" smtClean="0"/>
              <a:t>缓冲区</a:t>
            </a:r>
            <a:r>
              <a:rPr lang="zh-CN" altLang="en-US" dirty="0" smtClean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必须在物理上是连续的</a:t>
            </a:r>
          </a:p>
          <a:p>
            <a:pPr lvl="1"/>
            <a:r>
              <a:rPr lang="en-US" altLang="zh-CN" b="1" dirty="0" err="1" smtClean="0"/>
              <a:t>Kmalloc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get_free_page</a:t>
            </a:r>
            <a:r>
              <a:rPr lang="zh-CN" altLang="en-US" b="1" dirty="0" smtClean="0"/>
              <a:t>函数分配，</a:t>
            </a:r>
            <a:r>
              <a:rPr lang="en-US" altLang="zh-CN" b="1" dirty="0" smtClean="0"/>
              <a:t>flag</a:t>
            </a:r>
            <a:r>
              <a:rPr lang="zh-CN" altLang="en-US" b="1" dirty="0" smtClean="0"/>
              <a:t>必须是</a:t>
            </a:r>
            <a:r>
              <a:rPr lang="en-US" altLang="zh-CN" b="1" dirty="0" smtClean="0"/>
              <a:t>GFP_DMA</a:t>
            </a:r>
          </a:p>
          <a:p>
            <a:pPr lvl="1"/>
            <a:r>
              <a:rPr lang="en-US" altLang="zh-CN" b="1" dirty="0" smtClean="0"/>
              <a:t>__</a:t>
            </a:r>
            <a:r>
              <a:rPr lang="en-US" altLang="zh-CN" b="1" dirty="0" err="1" smtClean="0"/>
              <a:t>get_dma_pages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gfp_mask,order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b="1" dirty="0" smtClean="0"/>
              <a:t>__</a:t>
            </a:r>
            <a:r>
              <a:rPr lang="en-US" altLang="zh-CN" b="1" dirty="0" err="1" smtClean="0"/>
              <a:t>dma_mem_alloc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size)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横卷形 4"/>
          <p:cNvSpPr/>
          <p:nvPr/>
        </p:nvSpPr>
        <p:spPr bwMode="auto">
          <a:xfrm>
            <a:off x="714348" y="1785926"/>
            <a:ext cx="7715304" cy="1145143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request_dma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dmanr</a:t>
            </a:r>
            <a:r>
              <a:rPr lang="en-US" altLang="zh-CN" dirty="0" smtClean="0"/>
              <a:t>, const char *</a:t>
            </a:r>
            <a:r>
              <a:rPr lang="en-US" altLang="zh-CN" dirty="0" err="1" smtClean="0"/>
              <a:t>device_id</a:t>
            </a:r>
            <a:r>
              <a:rPr lang="en-US" altLang="zh-CN" dirty="0" smtClean="0"/>
              <a:t>); </a:t>
            </a:r>
          </a:p>
          <a:p>
            <a:pPr eaLnBrk="1" fontAlgn="base" hangingPunct="1">
              <a:spcBef>
                <a:spcPct val="50000"/>
              </a:spcBef>
              <a:buClrTx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free_dma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dmanr</a:t>
            </a:r>
            <a:r>
              <a:rPr lang="en-US" altLang="zh-CN" dirty="0" smtClean="0"/>
              <a:t>);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6.6 DMA</a:t>
            </a:r>
            <a:endParaRPr lang="zh-CN" altLang="en-US"/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9144000" cy="5949950"/>
          </a:xfrm>
        </p:spPr>
        <p:txBody>
          <a:bodyPr/>
          <a:lstStyle/>
          <a:p>
            <a:pPr marL="457200" indent="-457200" algn="just" fontAlgn="b"/>
            <a:r>
              <a:rPr lang="zh-CN" altLang="en-US" b="1" dirty="0" smtClean="0"/>
              <a:t>一</a:t>
            </a:r>
            <a:r>
              <a:rPr lang="zh-CN" altLang="en-US" b="1" dirty="0"/>
              <a:t>致性</a:t>
            </a:r>
            <a:r>
              <a:rPr lang="en-US" altLang="zh-CN" b="1" dirty="0"/>
              <a:t>DMA</a:t>
            </a:r>
            <a:r>
              <a:rPr lang="zh-CN" altLang="en-US" b="1" dirty="0"/>
              <a:t>映射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b="1" dirty="0" smtClean="0"/>
              <a:t>分</a:t>
            </a:r>
            <a:r>
              <a:rPr lang="zh-CN" altLang="en-US" b="1" dirty="0"/>
              <a:t>配至少一页大小的</a:t>
            </a:r>
            <a:r>
              <a:rPr lang="en-US" altLang="zh-CN" b="1" dirty="0"/>
              <a:t>DMA</a:t>
            </a:r>
            <a:r>
              <a:rPr lang="zh-CN" altLang="en-US" b="1" dirty="0"/>
              <a:t>缓冲</a:t>
            </a:r>
            <a:r>
              <a:rPr lang="zh-CN" altLang="en-US" b="1" dirty="0" smtClean="0"/>
              <a:t>区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sz="2000" b="1" dirty="0" smtClean="0"/>
              <a:t>分</a:t>
            </a:r>
            <a:r>
              <a:rPr lang="zh-CN" altLang="en-US" sz="2000" b="1" dirty="0"/>
              <a:t>配一个</a:t>
            </a:r>
            <a:r>
              <a:rPr lang="en-US" altLang="zh-CN" sz="2000" b="1" dirty="0"/>
              <a:t>DMA</a:t>
            </a:r>
            <a:r>
              <a:rPr lang="zh-CN" altLang="en-US" sz="2000" b="1" dirty="0"/>
              <a:t>一致性的内存区</a:t>
            </a:r>
            <a:r>
              <a:rPr lang="zh-CN" altLang="en-US" sz="2000" b="1" dirty="0" smtClean="0"/>
              <a:t>域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857250" lvl="1" indent="-457200" algn="just" fontAlgn="b"/>
            <a:endParaRPr lang="en-US" altLang="zh-CN" sz="2000" b="1" dirty="0" smtClean="0"/>
          </a:p>
          <a:p>
            <a:pPr marL="857250" lvl="1" indent="-457200" algn="just" fontAlgn="b"/>
            <a:endParaRPr lang="en-US" altLang="zh-CN" b="1" dirty="0" smtClean="0"/>
          </a:p>
          <a:p>
            <a:pPr marL="857250" lvl="1" indent="-457200" algn="just" fontAlgn="b"/>
            <a:endParaRPr lang="en-US" altLang="zh-CN" sz="2000" b="1" dirty="0" smtClean="0"/>
          </a:p>
          <a:p>
            <a:pPr marL="857250" lvl="1" indent="-457200" algn="just" fontAlgn="b"/>
            <a:r>
              <a:rPr lang="zh-CN" altLang="en-US" sz="2000" b="1" dirty="0" smtClean="0"/>
              <a:t>释</a:t>
            </a:r>
            <a:r>
              <a:rPr lang="zh-CN" altLang="en-US" sz="2000" b="1" dirty="0"/>
              <a:t>放</a:t>
            </a:r>
            <a:r>
              <a:rPr lang="en-US" altLang="zh-CN" sz="2000" b="1" dirty="0"/>
              <a:t>DMA</a:t>
            </a:r>
            <a:r>
              <a:rPr lang="zh-CN" altLang="en-US" sz="2000" b="1" dirty="0"/>
              <a:t>的一致性内存区域：</a:t>
            </a:r>
          </a:p>
          <a:p>
            <a:pPr marL="457200" indent="-457200">
              <a:buFontTx/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4" name="横卷形 3"/>
          <p:cNvSpPr/>
          <p:nvPr/>
        </p:nvSpPr>
        <p:spPr bwMode="auto">
          <a:xfrm>
            <a:off x="0" y="2071678"/>
            <a:ext cx="9144000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dirty="0" smtClean="0"/>
              <a:t>void *</a:t>
            </a:r>
            <a:r>
              <a:rPr lang="en-US" altLang="zh-CN" dirty="0" err="1" smtClean="0"/>
              <a:t>dma_alloc_coherent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device *dev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</a:t>
            </a:r>
            <a:r>
              <a:rPr lang="zh-CN" altLang="en-US" dirty="0" smtClean="0"/>
              <a:t>，</a:t>
            </a:r>
          </a:p>
          <a:p>
            <a:pPr marL="457200" indent="-457200">
              <a:buFontTx/>
              <a:buNone/>
            </a:pPr>
            <a:r>
              <a:rPr lang="zh-CN" altLang="en-US" dirty="0" smtClean="0"/>
              <a:t>	                               </a:t>
            </a:r>
            <a:r>
              <a:rPr lang="en-US" altLang="zh-CN" dirty="0" err="1" smtClean="0"/>
              <a:t>dma_addr_t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dma</a:t>
            </a:r>
            <a:r>
              <a:rPr lang="en-US" altLang="zh-CN" dirty="0" smtClean="0"/>
              <a:t> handle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5" name="横卷形 4"/>
          <p:cNvSpPr/>
          <p:nvPr/>
        </p:nvSpPr>
        <p:spPr bwMode="auto">
          <a:xfrm>
            <a:off x="0" y="3643314"/>
            <a:ext cx="9144000" cy="1022449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dma_free_coherent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device *dev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</a:t>
            </a:r>
            <a:r>
              <a:rPr lang="zh-CN" altLang="en-US" dirty="0" smtClean="0"/>
              <a:t>，</a:t>
            </a:r>
          </a:p>
          <a:p>
            <a:pPr marL="457200" indent="-457200">
              <a:buFontTx/>
              <a:buNone/>
            </a:pPr>
            <a:r>
              <a:rPr lang="zh-CN" altLang="en-US" dirty="0" smtClean="0"/>
              <a:t>	    	                       </a:t>
            </a:r>
            <a:r>
              <a:rPr lang="en-US" altLang="zh-CN" dirty="0" smtClean="0"/>
              <a:t>void *</a:t>
            </a:r>
            <a:r>
              <a:rPr lang="en-US" altLang="zh-CN" dirty="0" err="1" smtClean="0"/>
              <a:t>vaddr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dma_addr_t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dma_handle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Linux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物理地址和页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内存映射和页结构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内存管理结构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本章结构</a:t>
            </a:r>
          </a:p>
        </p:txBody>
      </p:sp>
      <p:sp>
        <p:nvSpPr>
          <p:cNvPr id="305299" name="AutoShape 147"/>
          <p:cNvSpPr>
            <a:spLocks noChangeArrowheads="1"/>
          </p:cNvSpPr>
          <p:nvPr/>
        </p:nvSpPr>
        <p:spPr bwMode="ltGray">
          <a:xfrm>
            <a:off x="2916238" y="1268413"/>
            <a:ext cx="2159000" cy="312737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Linux</a:t>
            </a:r>
            <a:r>
              <a:rPr lang="zh-CN" altLang="en-US" sz="1600" b="1"/>
              <a:t>内存管理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01" name="AutoShape 149"/>
          <p:cNvSpPr>
            <a:spLocks noChangeArrowheads="1"/>
          </p:cNvSpPr>
          <p:nvPr/>
        </p:nvSpPr>
        <p:spPr bwMode="ltGray">
          <a:xfrm>
            <a:off x="179388" y="3500438"/>
            <a:ext cx="2184400" cy="647700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内存与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IO</a:t>
            </a:r>
            <a:endParaRPr lang="zh-CN" altLang="en-US" sz="1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5316" name="AutoShape 164"/>
          <p:cNvSpPr>
            <a:spLocks noChangeArrowheads="1"/>
          </p:cNvSpPr>
          <p:nvPr/>
        </p:nvSpPr>
        <p:spPr bwMode="ltGray">
          <a:xfrm>
            <a:off x="2916238" y="4292600"/>
            <a:ext cx="21605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时间、延迟及延缓操作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344" name="AutoShape 192"/>
          <p:cNvSpPr>
            <a:spLocks noChangeArrowheads="1"/>
          </p:cNvSpPr>
          <p:nvPr/>
        </p:nvSpPr>
        <p:spPr bwMode="ltGray">
          <a:xfrm>
            <a:off x="5508625" y="112553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kmalloc</a:t>
            </a:r>
            <a:r>
              <a:rPr lang="zh-CN" altLang="en-US" sz="1600" b="1"/>
              <a:t>函数</a:t>
            </a:r>
            <a:r>
              <a:rPr lang="zh-CN" altLang="en-US"/>
              <a:t> </a:t>
            </a:r>
          </a:p>
        </p:txBody>
      </p:sp>
      <p:sp>
        <p:nvSpPr>
          <p:cNvPr id="305352" name="AutoShape 200"/>
          <p:cNvSpPr>
            <a:spLocks noChangeArrowheads="1"/>
          </p:cNvSpPr>
          <p:nvPr/>
        </p:nvSpPr>
        <p:spPr bwMode="ltGray">
          <a:xfrm>
            <a:off x="5508625" y="162877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后背高速缓存</a:t>
            </a:r>
            <a:r>
              <a:rPr lang="zh-CN" altLang="en-US"/>
              <a:t> </a:t>
            </a:r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411413" y="1412875"/>
            <a:ext cx="504825" cy="4752975"/>
            <a:chOff x="3198" y="2160"/>
            <a:chExt cx="275" cy="408"/>
          </a:xfrm>
        </p:grpSpPr>
        <p:sp>
          <p:nvSpPr>
            <p:cNvPr id="305354" name="Line 202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5" name="Line 203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6" name="Line 204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57" name="Line 205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58" name="Line 206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07"/>
          <p:cNvGrpSpPr>
            <a:grpSpLocks/>
          </p:cNvGrpSpPr>
          <p:nvPr/>
        </p:nvGrpSpPr>
        <p:grpSpPr bwMode="auto">
          <a:xfrm>
            <a:off x="5076825" y="1341438"/>
            <a:ext cx="436563" cy="1943100"/>
            <a:chOff x="3198" y="2160"/>
            <a:chExt cx="275" cy="408"/>
          </a:xfrm>
        </p:grpSpPr>
        <p:sp>
          <p:nvSpPr>
            <p:cNvPr id="305360" name="Line 208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1" name="Line 209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2" name="Line 210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363" name="Line 211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364" name="Line 212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365" name="AutoShape 213"/>
          <p:cNvSpPr>
            <a:spLocks noChangeArrowheads="1"/>
          </p:cNvSpPr>
          <p:nvPr/>
        </p:nvSpPr>
        <p:spPr bwMode="ltGray">
          <a:xfrm>
            <a:off x="5508625" y="213360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get_free_page</a:t>
            </a:r>
            <a:r>
              <a:rPr lang="zh-CN" altLang="en-US" sz="1600" b="1"/>
              <a:t>和相关函数</a:t>
            </a:r>
            <a:r>
              <a:rPr lang="zh-CN" altLang="en-US"/>
              <a:t> </a:t>
            </a:r>
          </a:p>
        </p:txBody>
      </p:sp>
      <p:sp>
        <p:nvSpPr>
          <p:cNvPr id="305366" name="AutoShape 214"/>
          <p:cNvSpPr>
            <a:spLocks noChangeArrowheads="1"/>
          </p:cNvSpPr>
          <p:nvPr/>
        </p:nvSpPr>
        <p:spPr bwMode="ltGray">
          <a:xfrm>
            <a:off x="5508625" y="2635250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vmalloc</a:t>
            </a:r>
            <a:r>
              <a:rPr lang="zh-CN" altLang="en-US" sz="1600" b="1"/>
              <a:t>及辅助函数</a:t>
            </a:r>
            <a:r>
              <a:rPr lang="zh-CN" altLang="en-US"/>
              <a:t> </a:t>
            </a:r>
          </a:p>
        </p:txBody>
      </p:sp>
      <p:sp>
        <p:nvSpPr>
          <p:cNvPr id="305380" name="AutoShape 228"/>
          <p:cNvSpPr>
            <a:spLocks noChangeArrowheads="1"/>
          </p:cNvSpPr>
          <p:nvPr/>
        </p:nvSpPr>
        <p:spPr bwMode="ltGray">
          <a:xfrm>
            <a:off x="2916238" y="2133600"/>
            <a:ext cx="21605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分配内存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81" name="AutoShape 229"/>
          <p:cNvSpPr>
            <a:spLocks noChangeArrowheads="1"/>
          </p:cNvSpPr>
          <p:nvPr/>
        </p:nvSpPr>
        <p:spPr bwMode="ltGray">
          <a:xfrm>
            <a:off x="5508625" y="314166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获取大的缓冲区</a:t>
            </a:r>
            <a:r>
              <a:rPr lang="zh-CN" altLang="en-US"/>
              <a:t> </a:t>
            </a:r>
          </a:p>
        </p:txBody>
      </p:sp>
      <p:sp>
        <p:nvSpPr>
          <p:cNvPr id="305382" name="AutoShape 230"/>
          <p:cNvSpPr>
            <a:spLocks noChangeArrowheads="1"/>
          </p:cNvSpPr>
          <p:nvPr/>
        </p:nvSpPr>
        <p:spPr bwMode="ltGray">
          <a:xfrm>
            <a:off x="2916238" y="3644900"/>
            <a:ext cx="23764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虚拟地址与物理地址关系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83" name="AutoShape 231"/>
          <p:cNvSpPr>
            <a:spLocks noChangeArrowheads="1"/>
          </p:cNvSpPr>
          <p:nvPr/>
        </p:nvSpPr>
        <p:spPr bwMode="ltGray">
          <a:xfrm>
            <a:off x="2916238" y="4292600"/>
            <a:ext cx="2160587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I/O</a:t>
            </a:r>
            <a:r>
              <a:rPr lang="zh-CN" altLang="en-US" sz="1600" b="1"/>
              <a:t>端口和</a:t>
            </a:r>
            <a:r>
              <a:rPr lang="en-US" altLang="zh-CN" sz="1600" b="1"/>
              <a:t>I/O</a:t>
            </a:r>
            <a:r>
              <a:rPr lang="zh-CN" altLang="en-US" sz="1600" b="1"/>
              <a:t>内存访问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384" name="AutoShape 232"/>
          <p:cNvSpPr>
            <a:spLocks noChangeArrowheads="1"/>
          </p:cNvSpPr>
          <p:nvPr/>
        </p:nvSpPr>
        <p:spPr bwMode="ltGray">
          <a:xfrm>
            <a:off x="5508625" y="4005263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I/O</a:t>
            </a:r>
            <a:r>
              <a:rPr lang="zh-CN" altLang="en-US" sz="1600" b="1"/>
              <a:t>端口和</a:t>
            </a:r>
            <a:r>
              <a:rPr lang="en-US" altLang="zh-CN" sz="1600" b="1"/>
              <a:t>I/O</a:t>
            </a:r>
            <a:r>
              <a:rPr lang="zh-CN" altLang="en-US" sz="1600" b="1"/>
              <a:t>内存访问接口</a:t>
            </a:r>
            <a:r>
              <a:rPr lang="zh-CN" altLang="en-US"/>
              <a:t>  </a:t>
            </a:r>
            <a:endParaRPr lang="en-US" altLang="zh-CN"/>
          </a:p>
        </p:txBody>
      </p:sp>
      <p:sp>
        <p:nvSpPr>
          <p:cNvPr id="305386" name="AutoShape 234"/>
          <p:cNvSpPr>
            <a:spLocks noChangeArrowheads="1"/>
          </p:cNvSpPr>
          <p:nvPr/>
        </p:nvSpPr>
        <p:spPr bwMode="ltGray">
          <a:xfrm>
            <a:off x="5508625" y="458152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申请与释放</a:t>
            </a:r>
            <a:r>
              <a:rPr lang="en-US" altLang="zh-CN" sz="1600" b="1"/>
              <a:t>I/O</a:t>
            </a:r>
            <a:r>
              <a:rPr lang="zh-CN" altLang="en-US" sz="1600" b="1"/>
              <a:t>端口和</a:t>
            </a:r>
            <a:r>
              <a:rPr lang="en-US" altLang="zh-CN" sz="1600" b="1"/>
              <a:t>I/O</a:t>
            </a:r>
            <a:r>
              <a:rPr lang="zh-CN" altLang="en-US" sz="1600" b="1"/>
              <a:t>内存</a:t>
            </a:r>
            <a:r>
              <a:rPr lang="zh-CN" altLang="en-US"/>
              <a:t> </a:t>
            </a:r>
          </a:p>
        </p:txBody>
      </p:sp>
      <p:grpSp>
        <p:nvGrpSpPr>
          <p:cNvPr id="4" name="Group 251"/>
          <p:cNvGrpSpPr>
            <a:grpSpLocks/>
          </p:cNvGrpSpPr>
          <p:nvPr/>
        </p:nvGrpSpPr>
        <p:grpSpPr bwMode="auto">
          <a:xfrm>
            <a:off x="5148263" y="4221163"/>
            <a:ext cx="360362" cy="549275"/>
            <a:chOff x="3198" y="2160"/>
            <a:chExt cx="275" cy="408"/>
          </a:xfrm>
        </p:grpSpPr>
        <p:sp>
          <p:nvSpPr>
            <p:cNvPr id="305404" name="Line 252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05" name="Line 253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06" name="Line 254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07" name="Line 255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408" name="Line 256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5409" name="AutoShape 257"/>
          <p:cNvSpPr>
            <a:spLocks noChangeArrowheads="1"/>
          </p:cNvSpPr>
          <p:nvPr/>
        </p:nvSpPr>
        <p:spPr bwMode="ltGray">
          <a:xfrm>
            <a:off x="2916238" y="5157788"/>
            <a:ext cx="2663825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将设备地址映射到用户空间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05410" name="AutoShape 258"/>
          <p:cNvSpPr>
            <a:spLocks noChangeArrowheads="1"/>
          </p:cNvSpPr>
          <p:nvPr/>
        </p:nvSpPr>
        <p:spPr bwMode="ltGray">
          <a:xfrm>
            <a:off x="2987675" y="5949950"/>
            <a:ext cx="2160588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latin typeface="Arial Narrow" pitchFamily="34" charset="0"/>
                <a:ea typeface="宋体" pitchFamily="2" charset="-122"/>
              </a:rPr>
              <a:t>时间、延迟及延缓操作</a:t>
            </a:r>
            <a:r>
              <a:rPr lang="en-US" altLang="zh-CN" sz="1800" b="1">
                <a:latin typeface="Arial Narrow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05411" name="AutoShape 259"/>
          <p:cNvSpPr>
            <a:spLocks noChangeArrowheads="1"/>
          </p:cNvSpPr>
          <p:nvPr/>
        </p:nvSpPr>
        <p:spPr bwMode="ltGray">
          <a:xfrm>
            <a:off x="2916238" y="5949950"/>
            <a:ext cx="2232025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DMA</a:t>
            </a:r>
            <a:r>
              <a:rPr lang="en-US" altLang="zh-CN" sz="1600"/>
              <a:t> </a:t>
            </a:r>
          </a:p>
        </p:txBody>
      </p:sp>
      <p:sp>
        <p:nvSpPr>
          <p:cNvPr id="305412" name="AutoShape 260"/>
          <p:cNvSpPr>
            <a:spLocks noChangeArrowheads="1"/>
          </p:cNvSpPr>
          <p:nvPr/>
        </p:nvSpPr>
        <p:spPr bwMode="ltGray">
          <a:xfrm>
            <a:off x="5508625" y="5661025"/>
            <a:ext cx="2735263" cy="360363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/>
              <a:t>DMA</a:t>
            </a:r>
            <a:r>
              <a:rPr lang="zh-CN" altLang="en-US" sz="1600" b="1"/>
              <a:t>和</a:t>
            </a:r>
            <a:r>
              <a:rPr lang="en-US" altLang="zh-CN" sz="1600" b="1"/>
              <a:t>Cache</a:t>
            </a:r>
            <a:r>
              <a:rPr lang="zh-CN" altLang="en-US" sz="1600" b="1"/>
              <a:t>一致性问题 </a:t>
            </a:r>
            <a:endParaRPr lang="en-US" altLang="zh-CN" sz="1600" b="1"/>
          </a:p>
        </p:txBody>
      </p:sp>
      <p:sp>
        <p:nvSpPr>
          <p:cNvPr id="305413" name="AutoShape 261"/>
          <p:cNvSpPr>
            <a:spLocks noChangeArrowheads="1"/>
          </p:cNvSpPr>
          <p:nvPr/>
        </p:nvSpPr>
        <p:spPr bwMode="ltGray">
          <a:xfrm>
            <a:off x="5508625" y="6237288"/>
            <a:ext cx="2735263" cy="360362"/>
          </a:xfrm>
          <a:prstGeom prst="bevel">
            <a:avLst>
              <a:gd name="adj" fmla="val 470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fontAlgn="base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600" b="1"/>
              <a:t> </a:t>
            </a:r>
            <a:r>
              <a:rPr lang="en-US" altLang="zh-CN" sz="1600" b="1"/>
              <a:t>Linux</a:t>
            </a:r>
            <a:r>
              <a:rPr lang="zh-CN" altLang="en-US" sz="1600" b="1"/>
              <a:t>下</a:t>
            </a:r>
            <a:r>
              <a:rPr lang="en-US" altLang="zh-CN" sz="1600" b="1"/>
              <a:t>DMA</a:t>
            </a:r>
            <a:r>
              <a:rPr lang="zh-CN" altLang="en-US" sz="1600" b="1"/>
              <a:t>编程</a:t>
            </a:r>
            <a:r>
              <a:rPr lang="zh-CN" altLang="en-US"/>
              <a:t> </a:t>
            </a:r>
          </a:p>
        </p:txBody>
      </p:sp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5148263" y="5876925"/>
            <a:ext cx="360362" cy="549275"/>
            <a:chOff x="3198" y="2160"/>
            <a:chExt cx="275" cy="408"/>
          </a:xfrm>
        </p:grpSpPr>
        <p:sp>
          <p:nvSpPr>
            <p:cNvPr id="305415" name="Line 263"/>
            <p:cNvSpPr>
              <a:spLocks noChangeShapeType="1"/>
            </p:cNvSpPr>
            <p:nvPr/>
          </p:nvSpPr>
          <p:spPr bwMode="auto">
            <a:xfrm flipH="1">
              <a:off x="3334" y="2371"/>
              <a:ext cx="1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16" name="Line 264"/>
            <p:cNvSpPr>
              <a:spLocks noChangeShapeType="1"/>
            </p:cNvSpPr>
            <p:nvPr/>
          </p:nvSpPr>
          <p:spPr bwMode="auto">
            <a:xfrm>
              <a:off x="3334" y="2160"/>
              <a:ext cx="1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17" name="Line 265"/>
            <p:cNvSpPr>
              <a:spLocks noChangeShapeType="1"/>
            </p:cNvSpPr>
            <p:nvPr/>
          </p:nvSpPr>
          <p:spPr bwMode="auto">
            <a:xfrm>
              <a:off x="3336" y="21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5418" name="Line 266"/>
            <p:cNvSpPr>
              <a:spLocks noChangeShapeType="1"/>
            </p:cNvSpPr>
            <p:nvPr/>
          </p:nvSpPr>
          <p:spPr bwMode="auto">
            <a:xfrm>
              <a:off x="3198" y="237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5419" name="Line 267"/>
            <p:cNvSpPr>
              <a:spLocks noChangeShapeType="1"/>
            </p:cNvSpPr>
            <p:nvPr/>
          </p:nvSpPr>
          <p:spPr bwMode="auto">
            <a:xfrm>
              <a:off x="3333" y="256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EAEAEA"/>
              </a:prst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99" grpId="0" animBg="1"/>
      <p:bldP spid="305301" grpId="0" animBg="1"/>
      <p:bldP spid="305344" grpId="0" animBg="1"/>
      <p:bldP spid="305352" grpId="0" animBg="1"/>
      <p:bldP spid="305365" grpId="0" animBg="1"/>
      <p:bldP spid="305366" grpId="0" animBg="1"/>
      <p:bldP spid="305380" grpId="0" animBg="1"/>
      <p:bldP spid="305381" grpId="0" animBg="1"/>
      <p:bldP spid="305382" grpId="0" animBg="1"/>
      <p:bldP spid="305383" grpId="0" animBg="1"/>
      <p:bldP spid="305384" grpId="0" animBg="1"/>
      <p:bldP spid="305386" grpId="0" animBg="1"/>
      <p:bldP spid="305409" grpId="0" animBg="1"/>
      <p:bldP spid="305411" grpId="0" animBg="1"/>
      <p:bldP spid="305412" grpId="0" animBg="1"/>
      <p:bldP spid="3054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fontAlgn="b"/>
            <a:r>
              <a:rPr lang="en-US" altLang="zh-CN" dirty="0" smtClean="0"/>
              <a:t>6.1.1 Linux</a:t>
            </a:r>
            <a:r>
              <a:rPr lang="zh-CN" altLang="en-US" dirty="0" smtClean="0"/>
              <a:t>地址类型 </a:t>
            </a:r>
            <a:endParaRPr lang="en-US" altLang="zh-CN" dirty="0" smtClean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219200"/>
            <a:ext cx="8105803" cy="5138758"/>
          </a:xfrm>
        </p:spPr>
        <p:txBody>
          <a:bodyPr/>
          <a:lstStyle/>
          <a:p>
            <a:pPr marL="457200" indent="-457200" algn="just" fontAlgn="b"/>
            <a:r>
              <a:rPr lang="zh-CN" altLang="en-US" b="1" dirty="0" smtClean="0"/>
              <a:t>用</a:t>
            </a:r>
            <a:r>
              <a:rPr lang="zh-CN" altLang="en-US" b="1" dirty="0"/>
              <a:t>户虚拟地</a:t>
            </a:r>
            <a:r>
              <a:rPr lang="zh-CN" altLang="en-US" b="1" dirty="0" smtClean="0"/>
              <a:t>址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dirty="0" smtClean="0"/>
              <a:t>用</a:t>
            </a:r>
            <a:r>
              <a:rPr lang="zh-CN" altLang="en-US" dirty="0"/>
              <a:t>户空间程序所能看到的常规地址 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每个进程都有自己的虚拟地址空间</a:t>
            </a:r>
            <a:endParaRPr lang="en-US" altLang="zh-CN" dirty="0" smtClean="0"/>
          </a:p>
          <a:p>
            <a:pPr marL="857250" lvl="1" indent="-457200" algn="just" fontAlgn="b"/>
            <a:endParaRPr lang="en-US" altLang="zh-CN" dirty="0" smtClean="0"/>
          </a:p>
          <a:p>
            <a:pPr marL="457200" indent="-457200" algn="just" fontAlgn="b"/>
            <a:r>
              <a:rPr lang="zh-CN" altLang="en-US" b="1" dirty="0" smtClean="0"/>
              <a:t>物</a:t>
            </a:r>
            <a:r>
              <a:rPr lang="zh-CN" altLang="en-US" b="1" dirty="0"/>
              <a:t>理地</a:t>
            </a:r>
            <a:r>
              <a:rPr lang="zh-CN" altLang="en-US" b="1" dirty="0" smtClean="0"/>
              <a:t>址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dirty="0" smtClean="0"/>
              <a:t>该</a:t>
            </a:r>
            <a:r>
              <a:rPr lang="zh-CN" altLang="en-US" dirty="0"/>
              <a:t>地址在处理器和系统内存之间使用 </a:t>
            </a:r>
            <a:endParaRPr lang="en-US" altLang="zh-CN" dirty="0" smtClean="0"/>
          </a:p>
          <a:p>
            <a:pPr marL="857250" lvl="1" indent="-457200" algn="just" fontAlgn="b"/>
            <a:endParaRPr lang="en-US" altLang="zh-CN" b="1" dirty="0" smtClean="0"/>
          </a:p>
          <a:p>
            <a:pPr marL="457200" indent="-457200" algn="just" fontAlgn="b"/>
            <a:r>
              <a:rPr lang="zh-CN" altLang="en-US" b="1" dirty="0" smtClean="0"/>
              <a:t>总</a:t>
            </a:r>
            <a:r>
              <a:rPr lang="zh-CN" altLang="en-US" b="1" dirty="0"/>
              <a:t>线地</a:t>
            </a:r>
            <a:r>
              <a:rPr lang="zh-CN" altLang="en-US" b="1" dirty="0" smtClean="0"/>
              <a:t>址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dirty="0" smtClean="0"/>
              <a:t>该</a:t>
            </a:r>
            <a:r>
              <a:rPr lang="zh-CN" altLang="en-US" dirty="0"/>
              <a:t>地址在外围总线和内存之间使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它实现总线和主内存之间的重新映射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通</a:t>
            </a:r>
            <a:r>
              <a:rPr lang="zh-CN" altLang="en-US" dirty="0"/>
              <a:t>常它们与处理器使用的物理地址相同 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indent="-457200" algn="just" fontAlgn="b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Linux</a:t>
            </a:r>
            <a:r>
              <a:rPr lang="zh-CN" altLang="en-US" dirty="0" smtClean="0"/>
              <a:t>地址类型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86808" cy="5357850"/>
          </a:xfrm>
        </p:spPr>
        <p:txBody>
          <a:bodyPr/>
          <a:lstStyle/>
          <a:p>
            <a:pPr marL="457200" indent="-457200" algn="just" fontAlgn="b"/>
            <a:r>
              <a:rPr lang="zh-CN" altLang="en-US" b="1" dirty="0" smtClean="0"/>
              <a:t>内核逻辑地址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dirty="0" smtClean="0"/>
              <a:t>内核逻辑地址组成了内核的常规地址空间。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该地址映射了部分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或者全部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并经常被视为物理地址。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与物理地址是线性映射的 </a:t>
            </a:r>
            <a:endParaRPr lang="en-US" altLang="zh-CN" dirty="0" smtClean="0"/>
          </a:p>
          <a:p>
            <a:pPr marL="857250" lvl="1" indent="-457200" algn="just" fontAlgn="b"/>
            <a:r>
              <a:rPr lang="zh-CN" altLang="en-US" dirty="0" smtClean="0"/>
              <a:t>例如，</a:t>
            </a:r>
            <a:r>
              <a:rPr lang="en-US" altLang="zh-CN" dirty="0" err="1" smtClean="0"/>
              <a:t>kmalloc</a:t>
            </a:r>
            <a:r>
              <a:rPr lang="zh-CN" altLang="en-US" dirty="0" smtClean="0"/>
              <a:t>返回的是逻辑地址</a:t>
            </a:r>
            <a:endParaRPr lang="en-US" altLang="zh-CN" b="1" dirty="0" smtClean="0"/>
          </a:p>
          <a:p>
            <a:pPr marL="457200" indent="-457200" algn="just" fontAlgn="b"/>
            <a:r>
              <a:rPr lang="zh-CN" altLang="en-US" b="1" dirty="0" smtClean="0"/>
              <a:t>内核虚拟地址</a:t>
            </a:r>
            <a:endParaRPr lang="en-US" altLang="zh-CN" b="1" dirty="0" smtClean="0"/>
          </a:p>
          <a:p>
            <a:pPr marL="857250" lvl="1" indent="-457200" algn="just" fontAlgn="b"/>
            <a:r>
              <a:rPr lang="zh-CN" altLang="en-US" dirty="0" smtClean="0"/>
              <a:t>内核虚拟地址和逻辑地址的相同之处在于，它们都将内核空间的地址映射到物理地址上。 </a:t>
            </a:r>
            <a:endParaRPr lang="zh-CN" altLang="en-US" b="1" dirty="0" smtClean="0"/>
          </a:p>
          <a:p>
            <a:pPr lvl="1"/>
            <a:r>
              <a:rPr lang="zh-CN" altLang="en-US" dirty="0" smtClean="0"/>
              <a:t>与物理地址不必是线性映射关系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err="1" smtClean="0"/>
              <a:t>vmalloc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kmap</a:t>
            </a:r>
            <a:r>
              <a:rPr lang="zh-CN" altLang="en-US" dirty="0" smtClean="0"/>
              <a:t>都是返回内核虚拟地址</a:t>
            </a:r>
            <a:endParaRPr lang="en-US" altLang="zh-CN" dirty="0" smtClean="0"/>
          </a:p>
          <a:p>
            <a:r>
              <a:rPr lang="zh-CN" altLang="en-US" dirty="0" smtClean="0"/>
              <a:t>地址的转换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_pa( logical-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va</a:t>
            </a:r>
            <a:r>
              <a:rPr lang="en-US" altLang="zh-CN" dirty="0" smtClean="0"/>
              <a:t>(physical-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 smtClean="0"/>
              <a:t>6.1.1 Linux</a:t>
            </a:r>
            <a:r>
              <a:rPr lang="zh-CN" altLang="en-US" dirty="0" smtClean="0"/>
              <a:t>地址类型 </a:t>
            </a:r>
            <a:endParaRPr lang="zh-CN" altLang="en-US" dirty="0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139113" cy="914400"/>
          </a:xfrm>
        </p:spPr>
        <p:txBody>
          <a:bodyPr/>
          <a:lstStyle/>
          <a:p>
            <a:pPr marL="457200" indent="-457200" algn="just" fontAlgn="b"/>
            <a:r>
              <a:rPr lang="en-US" altLang="zh-CN" b="1" dirty="0"/>
              <a:t>Linux</a:t>
            </a:r>
            <a:r>
              <a:rPr lang="zh-CN" altLang="en-US" b="1" dirty="0"/>
              <a:t>中使用的地址类型</a:t>
            </a:r>
            <a:r>
              <a:rPr lang="zh-CN" altLang="en-US" dirty="0"/>
              <a:t> </a:t>
            </a:r>
            <a:endParaRPr lang="zh-CN" altLang="en-US" sz="2000" b="1" dirty="0"/>
          </a:p>
          <a:p>
            <a:pPr marL="457200" indent="-457200" algn="just" fontAlgn="b">
              <a:buFontTx/>
              <a:buNone/>
            </a:pPr>
            <a:endParaRPr lang="zh-CN" altLang="en-US" sz="2000" b="1" dirty="0"/>
          </a:p>
          <a:p>
            <a:pPr marL="457200" indent="-457200" algn="just" fontAlgn="b">
              <a:buFontTx/>
              <a:buNone/>
            </a:pPr>
            <a:endParaRPr lang="zh-CN" altLang="en-US" sz="2000" dirty="0"/>
          </a:p>
        </p:txBody>
      </p:sp>
      <p:pic>
        <p:nvPicPr>
          <p:cNvPr id="75776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276475"/>
            <a:ext cx="6602412" cy="42957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</a:t>
            </a:r>
            <a:r>
              <a:rPr lang="zh-CN" altLang="en-US" dirty="0" smtClean="0"/>
              <a:t>物理地址和页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物理地址被分成离散的大小相等单元，称之为页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系统内部许多对内存的操作都是基于页的。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每个页的大小通常为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个字节 ，具体的大小在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page.h</a:t>
            </a:r>
            <a:r>
              <a:rPr lang="en-US" altLang="zh-CN" dirty="0" smtClean="0"/>
              <a:t> &gt;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PAGE_SIZE</a:t>
            </a:r>
            <a:r>
              <a:rPr lang="zh-CN" altLang="en-US" dirty="0" smtClean="0"/>
              <a:t>定义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786182" y="3500438"/>
            <a:ext cx="1714512" cy="4286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357694"/>
            <a:ext cx="828680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	</a:t>
            </a:r>
            <a:r>
              <a:rPr lang="zh-CN" altLang="en-US" dirty="0" smtClean="0"/>
              <a:t>页号</a:t>
            </a:r>
            <a:r>
              <a:rPr lang="en-US" altLang="zh-CN" dirty="0" smtClean="0"/>
              <a:t>				PAGE_SHIFT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5537207" y="4536289"/>
            <a:ext cx="356396" cy="79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86446" y="4857760"/>
            <a:ext cx="45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5489" y="48577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637" y="48577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48577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6.1.3</a:t>
            </a:r>
            <a:r>
              <a:rPr lang="zh-CN" altLang="en-US" dirty="0" smtClean="0"/>
              <a:t>内存映射和页结构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的数据结构：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page{…};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mm.h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b="1" dirty="0" err="1" smtClean="0"/>
              <a:t>atomic_t</a:t>
            </a:r>
            <a:r>
              <a:rPr lang="en-US" altLang="zh-CN" b="1" dirty="0" smtClean="0"/>
              <a:t> count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对该页的访问计数。当计数值为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时，该页将返回给空闲链表。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void *virtual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如果页面被映射，则指向页的内核虚拟地址；如果未被映射则为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unsigned long flags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描述页状态的一系列标志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err="1" smtClean="0"/>
              <a:t>PG_locked</a:t>
            </a:r>
            <a:r>
              <a:rPr lang="zh-CN" altLang="en-US" dirty="0" smtClean="0"/>
              <a:t>表示内存中的页已经被锁住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PG_reserved</a:t>
            </a:r>
            <a:r>
              <a:rPr lang="zh-CN" altLang="en-US" dirty="0" smtClean="0"/>
              <a:t>表示禁止内存管理系统访问该页。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Blank Presentation">
  <a:themeElements>
    <a:clrScheme name="10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0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Blank Presentation">
  <a:themeElements>
    <a:clrScheme name="1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Blank Presentatio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Blank Presentation">
  <a:themeElements>
    <a:clrScheme name="1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海同PPT模版最终稿">
  <a:themeElements>
    <a:clrScheme name="海同PPT模版最终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PPT模版最终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海同PPT模版最终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PPT模版最终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PPT模版最终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海同课件模版最终版">
  <a:themeElements>
    <a:clrScheme name="海同课件模版最终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海同课件模版最终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FF"/>
            </a:gs>
            <a:gs pos="100000">
              <a:srgbClr val="00CC99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海同课件模版最终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海同课件模版最终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海同课件模版最终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5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ank Presentation">
  <a:themeElements>
    <a:clrScheme name="6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6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Blank Presentation">
  <a:themeElements>
    <a:clrScheme name="7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7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Blank Presentation">
  <a:themeElements>
    <a:clrScheme name="8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Blank Presentation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8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Blank Presentation">
  <a:themeElements>
    <a:clrScheme name="9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9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ICEE海同</Template>
  <TotalTime>8440</TotalTime>
  <Words>2741</Words>
  <Application>Microsoft PowerPoint</Application>
  <PresentationFormat>全屏显示(4:3)</PresentationFormat>
  <Paragraphs>439</Paragraphs>
  <Slides>40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15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1_Blank Presentation</vt:lpstr>
      <vt:lpstr>2_Blank Presentation</vt:lpstr>
      <vt:lpstr>3_Blank Presentation</vt:lpstr>
      <vt:lpstr>4_Blank Presentation</vt:lpstr>
      <vt:lpstr>5_Blank Presentation</vt:lpstr>
      <vt:lpstr>6_Blank Presentation</vt:lpstr>
      <vt:lpstr>7_Blank Presentation</vt:lpstr>
      <vt:lpstr>8_Blank Presentation</vt:lpstr>
      <vt:lpstr>9_Blank Presentation</vt:lpstr>
      <vt:lpstr>10_Blank Presentation</vt:lpstr>
      <vt:lpstr>11_Blank Presentation</vt:lpstr>
      <vt:lpstr>12_Blank Presentation</vt:lpstr>
      <vt:lpstr>海同PPT模版最终稿</vt:lpstr>
      <vt:lpstr>自定义设计方案</vt:lpstr>
      <vt:lpstr>海同课件模版最终版</vt:lpstr>
      <vt:lpstr>        内存与I/O访问</vt:lpstr>
      <vt:lpstr>本章目标</vt:lpstr>
      <vt:lpstr>本章结构</vt:lpstr>
      <vt:lpstr>6.1 Linux内存管理</vt:lpstr>
      <vt:lpstr>6.1.1 Linux地址类型 </vt:lpstr>
      <vt:lpstr>6.1.1 Linux地址类型 </vt:lpstr>
      <vt:lpstr>6.1.1 Linux地址类型 </vt:lpstr>
      <vt:lpstr>6.1.2物理地址和页</vt:lpstr>
      <vt:lpstr>6.1.3内存映射和页结构</vt:lpstr>
      <vt:lpstr>6.1.3内存映射和页结构</vt:lpstr>
      <vt:lpstr>6.1.3内存映射和页结构</vt:lpstr>
      <vt:lpstr>6.1.4页表</vt:lpstr>
      <vt:lpstr>6.1.5内存管理结构</vt:lpstr>
      <vt:lpstr>6.2 分配内存 </vt:lpstr>
      <vt:lpstr>6.2.1 kmalloc函数</vt:lpstr>
      <vt:lpstr>6.2.2 后备高速缓存</vt:lpstr>
      <vt:lpstr>6.2.3 get_free_page和相关函数</vt:lpstr>
      <vt:lpstr>6.2.4 vmalloc及其辅助函数</vt:lpstr>
      <vt:lpstr>6.2.4 vmalloc及其辅助函数</vt:lpstr>
      <vt:lpstr>6.2.4 vmalloc及其辅助函数</vt:lpstr>
      <vt:lpstr>6.2.4 vmalloc及其辅助函数</vt:lpstr>
      <vt:lpstr>6.3 虚拟地址与物理地址关系</vt:lpstr>
      <vt:lpstr>阶段总结</vt:lpstr>
      <vt:lpstr>6.4 I/O端口和I/O内存访问</vt:lpstr>
      <vt:lpstr>6.4.1 I/O端口和I/O内存访问接口</vt:lpstr>
      <vt:lpstr>6.4.1 I/O端口和I/O内存访问接口</vt:lpstr>
      <vt:lpstr>6.4.1 I/O端口和I/O内存访问接口</vt:lpstr>
      <vt:lpstr>6.4.2 申请与释放设备I/O端口和I/O内存</vt:lpstr>
      <vt:lpstr>6.5 将设备地址映射到用户空间</vt:lpstr>
      <vt:lpstr>6.5 将设备地址映射到用户空间</vt:lpstr>
      <vt:lpstr>6.5 将设备地址映射到用户空间</vt:lpstr>
      <vt:lpstr>6.5.1使用remap_pfn_range</vt:lpstr>
      <vt:lpstr>6.5.1使用remap_pfn_range</vt:lpstr>
      <vt:lpstr>6.5.1使用remap_pfn_range</vt:lpstr>
      <vt:lpstr>6.6 DMA</vt:lpstr>
      <vt:lpstr>6.6.1 DMA与Cache一致性</vt:lpstr>
      <vt:lpstr>6.6.1 DMA与Cache一致性</vt:lpstr>
      <vt:lpstr>6.6.2 Linux下DMA编程</vt:lpstr>
      <vt:lpstr>6.6 DMA</vt:lpstr>
      <vt:lpstr>本章结构</vt:lpstr>
    </vt:vector>
  </TitlesOfParts>
  <Company>foo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基础知识回顾</dc:title>
  <dc:creator>foo</dc:creator>
  <cp:lastModifiedBy>IBM X60T</cp:lastModifiedBy>
  <cp:revision>645</cp:revision>
  <dcterms:created xsi:type="dcterms:W3CDTF">2006-04-19T06:06:05Z</dcterms:created>
  <dcterms:modified xsi:type="dcterms:W3CDTF">2011-08-15T08:11:19Z</dcterms:modified>
</cp:coreProperties>
</file>