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1" r:id="rId3"/>
    <p:sldMasterId id="2147483654" r:id="rId4"/>
  </p:sldMasterIdLst>
  <p:notesMasterIdLst>
    <p:notesMasterId r:id="rId6"/>
  </p:notesMasterIdLst>
  <p:handoutMasterIdLst>
    <p:handoutMasterId r:id="rId10"/>
  </p:handoutMasterIdLst>
  <p:sldIdLst>
    <p:sldId id="528" r:id="rId5"/>
    <p:sldId id="529" r:id="rId7"/>
    <p:sldId id="544" r:id="rId8"/>
    <p:sldId id="556" r:id="rId9"/>
  </p:sldIdLst>
  <p:sldSz cx="12192000" cy="6858000"/>
  <p:notesSz cx="7099300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FEA00"/>
    <a:srgbClr val="0000FF"/>
    <a:srgbClr val="028BE0"/>
    <a:srgbClr val="63D000"/>
    <a:srgbClr val="0290E8"/>
    <a:srgbClr val="079FFD"/>
    <a:srgbClr val="64D200"/>
    <a:srgbClr val="79FE00"/>
    <a:srgbClr val="7E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49" autoAdjust="0"/>
    <p:restoredTop sz="91830" autoAdjust="0"/>
  </p:normalViewPr>
  <p:slideViewPr>
    <p:cSldViewPr>
      <p:cViewPr varScale="1">
        <p:scale>
          <a:sx n="101" d="100"/>
          <a:sy n="101" d="100"/>
        </p:scale>
        <p:origin x="808" y="200"/>
      </p:cViewPr>
      <p:guideLst>
        <p:guide orient="horz" pos="2096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4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FE7D6289-56F8-48E4-AD19-B8560CE5B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122AECD0-5686-449D-B4A0-C16336E812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088563-ED0E-433F-959C-8FC2D09662F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19A2EC9-282E-4C73-9090-5E35C3C5DF6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-1" y="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41800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0" y="1448530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文本占位符 23"/>
          <p:cNvSpPr>
            <a:spLocks noGrp="1"/>
          </p:cNvSpPr>
          <p:nvPr userDrawn="1">
            <p:ph type="body" sz="quarter" idx="11"/>
          </p:nvPr>
        </p:nvSpPr>
        <p:spPr>
          <a:xfrm>
            <a:off x="0" y="4605452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6" name="文本占位符 23"/>
          <p:cNvSpPr>
            <a:spLocks noGrp="1"/>
          </p:cNvSpPr>
          <p:nvPr userDrawn="1">
            <p:ph type="body" sz="quarter" idx="12"/>
          </p:nvPr>
        </p:nvSpPr>
        <p:spPr>
          <a:xfrm>
            <a:off x="0" y="2266352"/>
            <a:ext cx="12192000" cy="233584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spc="15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0" y="5778000"/>
            <a:ext cx="12192000" cy="720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虚拟现实技术与系统国家重点实验室</a:t>
            </a:r>
            <a:endParaRPr lang="en-US" altLang="zh-CN" sz="32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1400" b="1" spc="0" dirty="0">
                <a:solidFill>
                  <a:schemeClr val="bg1"/>
                </a:solidFill>
                <a:latin typeface="+mn-lt"/>
                <a:ea typeface="+mn-ea"/>
              </a:rPr>
              <a:t>STATE</a:t>
            </a:r>
            <a:r>
              <a:rPr lang="en-US" altLang="zh-CN" sz="1400" b="1" spc="0" baseline="0" dirty="0">
                <a:solidFill>
                  <a:schemeClr val="bg1"/>
                </a:solidFill>
                <a:latin typeface="+mn-lt"/>
                <a:ea typeface="+mn-ea"/>
              </a:rPr>
              <a:t> KEY LABORATORY OF VIRTUAL REALITY TECHNOLOGY AND SYSTEMS</a:t>
            </a:r>
            <a:endParaRPr lang="zh-CN" altLang="en-US" sz="1400" b="1" spc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8940" y="180000"/>
            <a:ext cx="5134119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6000" y="889474"/>
            <a:ext cx="11520000" cy="557213"/>
          </a:xfrm>
          <a:prstGeom prst="rect">
            <a:avLst/>
          </a:prstGeom>
        </p:spPr>
        <p:txBody>
          <a:bodyPr/>
          <a:lstStyle>
            <a:lvl1pPr marL="360045" indent="-360045">
              <a:spcBef>
                <a:spcPts val="600"/>
              </a:spcBef>
              <a:defRPr sz="3200">
                <a:latin typeface="+mj-lt"/>
              </a:defRPr>
            </a:lvl1pPr>
            <a:lvl2pPr marL="539750" indent="-288290">
              <a:spcBef>
                <a:spcPts val="600"/>
              </a:spcBef>
              <a:defRPr sz="3200">
                <a:solidFill>
                  <a:schemeClr val="tx1"/>
                </a:solidFill>
                <a:latin typeface="+mj-lt"/>
              </a:defRPr>
            </a:lvl2pPr>
            <a:lvl3pPr marL="864235" indent="-252095">
              <a:spcBef>
                <a:spcPts val="600"/>
              </a:spcBef>
              <a:defRPr sz="3200">
                <a:latin typeface="+mj-lt"/>
              </a:defRPr>
            </a:lvl3pPr>
            <a:lvl4pPr marL="1224280" indent="-252095">
              <a:spcBef>
                <a:spcPts val="600"/>
              </a:spcBef>
              <a:defRPr sz="2800">
                <a:latin typeface="+mj-lt"/>
              </a:defRPr>
            </a:lvl4pPr>
            <a:lvl5pPr marL="1548130" indent="-252095">
              <a:spcBef>
                <a:spcPts val="600"/>
              </a:spcBef>
              <a:defRPr sz="28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5"/>
            <a:ext cx="11501967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-1" y="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41800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0" y="1448530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文本占位符 23"/>
          <p:cNvSpPr>
            <a:spLocks noGrp="1"/>
          </p:cNvSpPr>
          <p:nvPr userDrawn="1">
            <p:ph type="body" sz="quarter" idx="11"/>
          </p:nvPr>
        </p:nvSpPr>
        <p:spPr>
          <a:xfrm>
            <a:off x="0" y="4605452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6" name="文本占位符 23"/>
          <p:cNvSpPr>
            <a:spLocks noGrp="1"/>
          </p:cNvSpPr>
          <p:nvPr userDrawn="1">
            <p:ph type="body" sz="quarter" idx="12"/>
          </p:nvPr>
        </p:nvSpPr>
        <p:spPr>
          <a:xfrm>
            <a:off x="0" y="2266352"/>
            <a:ext cx="12192000" cy="233584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spc="15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0" y="5778000"/>
            <a:ext cx="12192000" cy="720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虚拟现实技术与系统国家重点实验室</a:t>
            </a:r>
            <a:endParaRPr lang="en-US" altLang="zh-CN" sz="32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1400" b="1" spc="0" dirty="0">
                <a:solidFill>
                  <a:schemeClr val="bg1"/>
                </a:solidFill>
                <a:latin typeface="+mn-lt"/>
                <a:ea typeface="+mn-ea"/>
              </a:rPr>
              <a:t>STATE</a:t>
            </a:r>
            <a:r>
              <a:rPr lang="en-US" altLang="zh-CN" sz="1400" b="1" spc="0" baseline="0" dirty="0">
                <a:solidFill>
                  <a:schemeClr val="bg1"/>
                </a:solidFill>
                <a:latin typeface="+mn-lt"/>
                <a:ea typeface="+mn-ea"/>
              </a:rPr>
              <a:t> KEY LABORATORY OF VIRTUAL REALITY TECHNOLOGY AND SYSTEMS</a:t>
            </a:r>
            <a:endParaRPr lang="zh-CN" altLang="en-US" sz="1400" b="1" spc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8940" y="180000"/>
            <a:ext cx="5134119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6000" y="889474"/>
            <a:ext cx="11520000" cy="557213"/>
          </a:xfrm>
          <a:prstGeom prst="rect">
            <a:avLst/>
          </a:prstGeom>
        </p:spPr>
        <p:txBody>
          <a:bodyPr/>
          <a:lstStyle>
            <a:lvl1pPr marL="360045" indent="-360045">
              <a:spcBef>
                <a:spcPts val="600"/>
              </a:spcBef>
              <a:defRPr sz="3200">
                <a:latin typeface="+mj-lt"/>
              </a:defRPr>
            </a:lvl1pPr>
            <a:lvl2pPr marL="539750" indent="-288290">
              <a:spcBef>
                <a:spcPts val="600"/>
              </a:spcBef>
              <a:defRPr sz="3200">
                <a:solidFill>
                  <a:schemeClr val="tx1"/>
                </a:solidFill>
                <a:latin typeface="+mj-lt"/>
              </a:defRPr>
            </a:lvl2pPr>
            <a:lvl3pPr marL="864235" indent="-252095">
              <a:spcBef>
                <a:spcPts val="600"/>
              </a:spcBef>
              <a:defRPr sz="3200">
                <a:latin typeface="+mj-lt"/>
              </a:defRPr>
            </a:lvl3pPr>
            <a:lvl4pPr marL="1224280" indent="-252095">
              <a:spcBef>
                <a:spcPts val="600"/>
              </a:spcBef>
              <a:defRPr sz="2800">
                <a:latin typeface="+mj-lt"/>
              </a:defRPr>
            </a:lvl4pPr>
            <a:lvl5pPr marL="1548130" indent="-252095">
              <a:spcBef>
                <a:spcPts val="600"/>
              </a:spcBef>
              <a:defRPr sz="28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5"/>
            <a:ext cx="11501967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-1" y="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41800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0" y="1448530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文本占位符 23"/>
          <p:cNvSpPr>
            <a:spLocks noGrp="1"/>
          </p:cNvSpPr>
          <p:nvPr userDrawn="1">
            <p:ph type="body" sz="quarter" idx="11"/>
          </p:nvPr>
        </p:nvSpPr>
        <p:spPr>
          <a:xfrm>
            <a:off x="0" y="4605452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6" name="文本占位符 23"/>
          <p:cNvSpPr>
            <a:spLocks noGrp="1"/>
          </p:cNvSpPr>
          <p:nvPr userDrawn="1">
            <p:ph type="body" sz="quarter" idx="12"/>
          </p:nvPr>
        </p:nvSpPr>
        <p:spPr>
          <a:xfrm>
            <a:off x="0" y="2266352"/>
            <a:ext cx="12192000" cy="233584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spc="15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0" y="5778000"/>
            <a:ext cx="12192000" cy="720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虚拟现实技术与系统国家重点实验室</a:t>
            </a:r>
            <a:endParaRPr lang="en-US" altLang="zh-CN" sz="32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1400" b="1" spc="0" dirty="0">
                <a:solidFill>
                  <a:schemeClr val="bg1"/>
                </a:solidFill>
                <a:latin typeface="+mn-lt"/>
                <a:ea typeface="+mn-ea"/>
              </a:rPr>
              <a:t>STATE</a:t>
            </a:r>
            <a:r>
              <a:rPr lang="en-US" altLang="zh-CN" sz="1400" b="1" spc="0" baseline="0" dirty="0">
                <a:solidFill>
                  <a:schemeClr val="bg1"/>
                </a:solidFill>
                <a:latin typeface="+mn-lt"/>
                <a:ea typeface="+mn-ea"/>
              </a:rPr>
              <a:t> KEY LABORATORY OF VIRTUAL REALITY TECHNOLOGY AND SYSTEMS</a:t>
            </a:r>
            <a:endParaRPr lang="zh-CN" altLang="en-US" sz="1400" b="1" spc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8940" y="180000"/>
            <a:ext cx="5134119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6000" y="889474"/>
            <a:ext cx="11520000" cy="557213"/>
          </a:xfrm>
          <a:prstGeom prst="rect">
            <a:avLst/>
          </a:prstGeom>
        </p:spPr>
        <p:txBody>
          <a:bodyPr/>
          <a:lstStyle>
            <a:lvl1pPr marL="360045" indent="-360045">
              <a:spcBef>
                <a:spcPts val="600"/>
              </a:spcBef>
              <a:defRPr sz="3200">
                <a:latin typeface="+mj-lt"/>
              </a:defRPr>
            </a:lvl1pPr>
            <a:lvl2pPr marL="539750" indent="-288290">
              <a:spcBef>
                <a:spcPts val="600"/>
              </a:spcBef>
              <a:defRPr sz="3200">
                <a:solidFill>
                  <a:schemeClr val="tx1"/>
                </a:solidFill>
                <a:latin typeface="+mj-lt"/>
              </a:defRPr>
            </a:lvl2pPr>
            <a:lvl3pPr marL="864235" indent="-252095">
              <a:spcBef>
                <a:spcPts val="600"/>
              </a:spcBef>
              <a:defRPr sz="3200">
                <a:latin typeface="+mj-lt"/>
              </a:defRPr>
            </a:lvl3pPr>
            <a:lvl4pPr marL="1224280" indent="-252095">
              <a:spcBef>
                <a:spcPts val="600"/>
              </a:spcBef>
              <a:defRPr sz="2800">
                <a:latin typeface="+mj-lt"/>
              </a:defRPr>
            </a:lvl4pPr>
            <a:lvl5pPr marL="1548130" indent="-252095">
              <a:spcBef>
                <a:spcPts val="600"/>
              </a:spcBef>
              <a:defRPr sz="28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5"/>
            <a:ext cx="11501967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12192000" cy="79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3"/>
            <a:ext cx="11501967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0" y="6498000"/>
            <a:ext cx="12192000" cy="36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0" y="6498000"/>
            <a:ext cx="25200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1" compatLnSpc="1"/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http://z.buaa.edu.cn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4656000" y="6498000"/>
            <a:ext cx="28800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1" compatLnSpc="1"/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VR @ Beihang University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1112000" y="6498000"/>
            <a:ext cx="10800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1" compatLnSpc="1"/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 algn="ctr"/>
            <a:fld id="{8A9D73F1-3C70-45B5-B77E-B1C42BE6CC40}" type="slidenum"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</a:fld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CC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anose="0208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80604020202020204" pitchFamily="34" charset="0"/>
          <a:ea typeface="黑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80604020202020204" pitchFamily="34" charset="0"/>
          <a:ea typeface="黑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80604020202020204" pitchFamily="34" charset="0"/>
          <a:ea typeface="黑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80604020202020204" pitchFamily="34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80604020202020204" pitchFamily="34" charset="0"/>
        <a:buBlip>
          <a:blip r:embed="rId3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  <a:ea typeface="+mj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12192000" cy="79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3"/>
            <a:ext cx="11501967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0" y="6498000"/>
            <a:ext cx="12192000" cy="36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0" y="6498000"/>
            <a:ext cx="25200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1" compatLnSpc="1"/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http://z.buaa.edu.cn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4656000" y="6498000"/>
            <a:ext cx="28800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1" compatLnSpc="1"/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VR @ Beihang University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1112000" y="6498000"/>
            <a:ext cx="10800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1" compatLnSpc="1"/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 algn="ctr"/>
            <a:fld id="{8A9D73F1-3C70-45B5-B77E-B1C42BE6CC40}" type="slidenum"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</a:fld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CC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anose="0208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80604020202020204" pitchFamily="34" charset="0"/>
          <a:ea typeface="黑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80604020202020204" pitchFamily="34" charset="0"/>
          <a:ea typeface="黑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80604020202020204" pitchFamily="34" charset="0"/>
          <a:ea typeface="黑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80604020202020204" pitchFamily="34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80604020202020204" pitchFamily="34" charset="0"/>
        <a:buBlip>
          <a:blip r:embed="rId3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  <a:ea typeface="+mj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12192000" cy="79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3"/>
            <a:ext cx="11501967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0" y="6498000"/>
            <a:ext cx="12192000" cy="36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0" y="6498000"/>
            <a:ext cx="25200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1" compatLnSpc="1"/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http://z.buaa.edu.cn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4656000" y="6498000"/>
            <a:ext cx="28800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1" compatLnSpc="1"/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VR @ Beihang University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1112000" y="6498000"/>
            <a:ext cx="10800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1" compatLnSpc="1"/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 algn="ctr"/>
            <a:fld id="{8A9D73F1-3C70-45B5-B77E-B1C42BE6CC40}" type="slidenum"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</a:fld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CC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anose="0208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80604020202020204" pitchFamily="34" charset="0"/>
          <a:ea typeface="黑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80604020202020204" pitchFamily="34" charset="0"/>
          <a:ea typeface="黑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80604020202020204" pitchFamily="34" charset="0"/>
          <a:ea typeface="黑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80604020202020204" pitchFamily="34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80604020202020204" pitchFamily="34" charset="0"/>
        <a:buBlip>
          <a:blip r:embed="rId3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  <a:ea typeface="+mj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Research Progress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Yangxinhang</a:t>
            </a:r>
            <a:r>
              <a:rPr lang="en-US" altLang="zh-CN" dirty="0"/>
              <a:t>@ 202</a:t>
            </a:r>
            <a:r>
              <a:rPr lang="" dirty="0"/>
              <a:t>1</a:t>
            </a:r>
            <a:r>
              <a:rPr lang="en-US" altLang="zh-CN" dirty="0"/>
              <a:t>-0</a:t>
            </a:r>
            <a:r>
              <a:rPr lang="" dirty="0"/>
              <a:t>1</a:t>
            </a:r>
            <a:r>
              <a:rPr lang="en-US" altLang="zh-CN" dirty="0"/>
              <a:t>-</a:t>
            </a:r>
            <a:r>
              <a:rPr lang="" dirty="0"/>
              <a:t>08</a:t>
            </a:r>
            <a:endParaRPr lang="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" dirty="0"/>
              <a:t>502混合现实项目</a:t>
            </a:r>
            <a:endParaRPr lang="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80285" y="921385"/>
            <a:ext cx="929957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1. Main Tasks</a:t>
            </a:r>
            <a:endParaRPr lang="en-US" altLang="zh-CN" sz="4000" b="1" dirty="0">
              <a:latin typeface="+mn-lt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2. Weekly Progress</a:t>
            </a:r>
            <a:endParaRPr lang="en-US" altLang="zh-CN" sz="4000" b="1" dirty="0">
              <a:latin typeface="+mn-lt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3. Main Problems and Solutions</a:t>
            </a:r>
            <a:endParaRPr lang="en-US" altLang="zh-CN" sz="4000" b="1" dirty="0">
              <a:latin typeface="+mn-lt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4. Next Weeks</a:t>
            </a:r>
            <a:endParaRPr lang="zh-CN" altLang="en-US" sz="4000" b="1" dirty="0">
              <a:latin typeface="+mn-lt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硬件关系图</a:t>
            </a:r>
            <a:endParaRPr lang="" altLang="en-US" dirty="0"/>
          </a:p>
        </p:txBody>
      </p:sp>
      <p:sp>
        <p:nvSpPr>
          <p:cNvPr id="21" name="Content Placeholder 20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637030" y="1332865"/>
            <a:ext cx="9080500" cy="4286250"/>
            <a:chOff x="2113" y="2015"/>
            <a:chExt cx="14300" cy="6750"/>
          </a:xfrm>
        </p:grpSpPr>
        <p:sp>
          <p:nvSpPr>
            <p:cNvPr id="32" name="Text Box 31"/>
            <p:cNvSpPr txBox="1"/>
            <p:nvPr/>
          </p:nvSpPr>
          <p:spPr>
            <a:xfrm>
              <a:off x="6812" y="5188"/>
              <a:ext cx="2499" cy="62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" altLang="en-US" sz="2000" dirty="0">
                  <a:latin typeface="+mn-lt"/>
                  <a:ea typeface="+mn-ea"/>
                </a:rPr>
                <a:t>总控</a:t>
              </a:r>
              <a:endParaRPr lang="" altLang="en-US" sz="2000" dirty="0">
                <a:latin typeface="+mn-lt"/>
                <a:ea typeface="+mn-ea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466" y="2015"/>
              <a:ext cx="3193" cy="2288"/>
              <a:chOff x="5051" y="2279"/>
              <a:chExt cx="3193" cy="2288"/>
            </a:xfrm>
          </p:grpSpPr>
          <p:sp>
            <p:nvSpPr>
              <p:cNvPr id="8" name="Text Box 7"/>
              <p:cNvSpPr txBox="1"/>
              <p:nvPr/>
            </p:nvSpPr>
            <p:spPr>
              <a:xfrm>
                <a:off x="5466" y="3725"/>
                <a:ext cx="2364" cy="6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p>
                <a:pPr algn="ctr"/>
                <a:r>
                  <a:rPr lang="" altLang="en-US" sz="2000" dirty="0">
                    <a:latin typeface="+mn-lt"/>
                    <a:ea typeface="+mn-ea"/>
                  </a:rPr>
                  <a:t>国防科大</a:t>
                </a:r>
                <a:endParaRPr lang="" altLang="en-US" sz="2000" dirty="0">
                  <a:latin typeface="+mn-lt"/>
                  <a:ea typeface="+mn-ea"/>
                </a:endParaRPr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5938" y="2907"/>
                <a:ext cx="1420" cy="6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p>
                <a:pPr algn="ctr"/>
                <a:r>
                  <a:rPr lang="en-US" altLang="en-US" sz="2000" dirty="0">
                    <a:latin typeface="+mn-lt"/>
                    <a:ea typeface="+mn-ea"/>
                  </a:rPr>
                  <a:t>上交</a:t>
                </a:r>
                <a:endParaRPr lang="en-US" altLang="en-US" sz="2000" dirty="0">
                  <a:latin typeface="+mn-lt"/>
                  <a:ea typeface="+mn-ea"/>
                </a:endParaRPr>
              </a:p>
            </p:txBody>
          </p:sp>
          <p:sp>
            <p:nvSpPr>
              <p:cNvPr id="10" name="圆角矩形 100"/>
              <p:cNvSpPr/>
              <p:nvPr/>
            </p:nvSpPr>
            <p:spPr bwMode="auto">
              <a:xfrm>
                <a:off x="5051" y="2279"/>
                <a:ext cx="3193" cy="2288"/>
              </a:xfrm>
              <a:prstGeom prst="roundRect">
                <a:avLst>
                  <a:gd name="adj" fmla="val 5077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36000" rtlCol="0" anchor="t" anchorCtr="1"/>
              <a:p>
                <a:pPr algn="ctr">
                  <a:lnSpc>
                    <a:spcPct val="90000"/>
                  </a:lnSpc>
                  <a:defRPr/>
                </a:pPr>
                <a:r>
                  <a:rPr lang="" altLang="en-US" sz="1400" b="1" dirty="0">
                    <a:solidFill>
                      <a:schemeClr val="tx1"/>
                    </a:solidFill>
                    <a:latin typeface="Times New Roman"/>
                    <a:ea typeface="黑体"/>
                  </a:rPr>
                  <a:t>计算机一</a:t>
                </a:r>
                <a:endParaRPr lang="" altLang="en-US" sz="1400" b="1" dirty="0">
                  <a:solidFill>
                    <a:schemeClr val="tx1"/>
                  </a:solidFill>
                  <a:latin typeface="Times New Roman"/>
                  <a:ea typeface="黑体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113" y="6678"/>
              <a:ext cx="3193" cy="1458"/>
              <a:chOff x="4194" y="6479"/>
              <a:chExt cx="3193" cy="1458"/>
            </a:xfrm>
          </p:grpSpPr>
          <p:sp>
            <p:nvSpPr>
              <p:cNvPr id="35" name="Text Box 34"/>
              <p:cNvSpPr txBox="1"/>
              <p:nvPr/>
            </p:nvSpPr>
            <p:spPr>
              <a:xfrm>
                <a:off x="4748" y="6994"/>
                <a:ext cx="2085" cy="6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p>
                <a:pPr algn="ctr"/>
                <a:r>
                  <a:rPr lang="" altLang="en-US" sz="2000" dirty="0">
                    <a:latin typeface="+mn-lt"/>
                    <a:ea typeface="+mn-ea"/>
                  </a:rPr>
                  <a:t>仿真/重建</a:t>
                </a:r>
                <a:endParaRPr lang="" altLang="en-US" sz="2000" dirty="0">
                  <a:latin typeface="+mn-lt"/>
                  <a:ea typeface="+mn-ea"/>
                </a:endParaRPr>
              </a:p>
            </p:txBody>
          </p:sp>
          <p:sp>
            <p:nvSpPr>
              <p:cNvPr id="12" name="圆角矩形 100"/>
              <p:cNvSpPr/>
              <p:nvPr/>
            </p:nvSpPr>
            <p:spPr bwMode="auto">
              <a:xfrm>
                <a:off x="4194" y="6479"/>
                <a:ext cx="3193" cy="1458"/>
              </a:xfrm>
              <a:prstGeom prst="roundRect">
                <a:avLst>
                  <a:gd name="adj" fmla="val 5077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36000" rtlCol="0" anchor="t" anchorCtr="1"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en-US" sz="1400" b="1" dirty="0">
                    <a:solidFill>
                      <a:schemeClr val="tx1"/>
                    </a:solidFill>
                    <a:latin typeface="Times New Roman"/>
                    <a:ea typeface="黑体"/>
                  </a:rPr>
                  <a:t>计算机</a:t>
                </a:r>
                <a:r>
                  <a:rPr lang="" altLang="en-US" sz="1400" b="1" dirty="0">
                    <a:solidFill>
                      <a:schemeClr val="tx1"/>
                    </a:solidFill>
                    <a:latin typeface="Times New Roman"/>
                    <a:ea typeface="黑体"/>
                  </a:rPr>
                  <a:t>二</a:t>
                </a:r>
                <a:endParaRPr lang="" altLang="en-US" sz="1400" b="1" dirty="0">
                  <a:solidFill>
                    <a:schemeClr val="tx1"/>
                  </a:solidFill>
                  <a:latin typeface="Times New Roman"/>
                  <a:ea typeface="黑体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0833" y="6051"/>
              <a:ext cx="5581" cy="2714"/>
              <a:chOff x="10833" y="6051"/>
              <a:chExt cx="5581" cy="271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4026" y="6051"/>
                <a:ext cx="2388" cy="2714"/>
                <a:chOff x="14026" y="6051"/>
                <a:chExt cx="2388" cy="2714"/>
              </a:xfrm>
            </p:grpSpPr>
            <p:sp>
              <p:nvSpPr>
                <p:cNvPr id="9" name="Text Box 8"/>
                <p:cNvSpPr txBox="1"/>
                <p:nvPr/>
              </p:nvSpPr>
              <p:spPr>
                <a:xfrm>
                  <a:off x="15223" y="6051"/>
                  <a:ext cx="1157" cy="62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" altLang="en-US" sz="2000" dirty="0">
                      <a:latin typeface="+mn-lt"/>
                      <a:ea typeface="+mn-ea"/>
                    </a:rPr>
                    <a:t>手柄</a:t>
                  </a:r>
                  <a:endParaRPr lang="" altLang="en-US" sz="2000" dirty="0">
                    <a:latin typeface="+mn-lt"/>
                    <a:ea typeface="+mn-ea"/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13" idx="3"/>
                  <a:endCxn id="9" idx="1"/>
                </p:cNvCxnSpPr>
                <p:nvPr/>
              </p:nvCxnSpPr>
              <p:spPr>
                <a:xfrm flipV="1">
                  <a:off x="14026" y="6365"/>
                  <a:ext cx="1197" cy="1043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" name="Text Box 1"/>
                <p:cNvSpPr txBox="1"/>
                <p:nvPr/>
              </p:nvSpPr>
              <p:spPr>
                <a:xfrm>
                  <a:off x="15365" y="7094"/>
                  <a:ext cx="907" cy="62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p>
                  <a:pPr algn="ctr"/>
                  <a:r>
                    <a:rPr lang="" altLang="en-US" sz="2000" dirty="0">
                      <a:latin typeface="+mn-lt"/>
                      <a:ea typeface="+mn-ea"/>
                    </a:rPr>
                    <a:t>VR</a:t>
                  </a:r>
                  <a:endParaRPr lang="" altLang="en-US" sz="2000" dirty="0">
                    <a:latin typeface="+mn-lt"/>
                    <a:ea typeface="+mn-ea"/>
                  </a:endParaRPr>
                </a:p>
              </p:txBody>
            </p:sp>
            <p:cxnSp>
              <p:nvCxnSpPr>
                <p:cNvPr id="4" name="Straight Arrow Connector 3"/>
                <p:cNvCxnSpPr>
                  <a:stCxn id="13" idx="3"/>
                  <a:endCxn id="2" idx="1"/>
                </p:cNvCxnSpPr>
                <p:nvPr/>
              </p:nvCxnSpPr>
              <p:spPr>
                <a:xfrm>
                  <a:off x="14026" y="7408"/>
                  <a:ext cx="133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" name="Text Box 4"/>
                <p:cNvSpPr txBox="1"/>
                <p:nvPr/>
              </p:nvSpPr>
              <p:spPr>
                <a:xfrm>
                  <a:off x="15224" y="8137"/>
                  <a:ext cx="1190" cy="62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p>
                  <a:pPr algn="ctr"/>
                  <a:r>
                    <a:rPr lang="" altLang="en-US" sz="2000" dirty="0">
                      <a:latin typeface="+mn-lt"/>
                      <a:ea typeface="+mn-ea"/>
                    </a:rPr>
                    <a:t>大屏</a:t>
                  </a:r>
                  <a:endParaRPr lang="" altLang="en-US" sz="2000" dirty="0">
                    <a:latin typeface="+mn-lt"/>
                    <a:ea typeface="+mn-ea"/>
                  </a:endParaRPr>
                </a:p>
              </p:txBody>
            </p:sp>
            <p:cxnSp>
              <p:nvCxnSpPr>
                <p:cNvPr id="6" name="Straight Arrow Connector 5"/>
                <p:cNvCxnSpPr>
                  <a:stCxn id="13" idx="3"/>
                  <a:endCxn id="5" idx="1"/>
                </p:cNvCxnSpPr>
                <p:nvPr/>
              </p:nvCxnSpPr>
              <p:spPr>
                <a:xfrm>
                  <a:off x="14026" y="7408"/>
                  <a:ext cx="1198" cy="1043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0833" y="6679"/>
                <a:ext cx="3193" cy="1458"/>
                <a:chOff x="10833" y="6679"/>
                <a:chExt cx="3193" cy="1458"/>
              </a:xfrm>
            </p:grpSpPr>
            <p:sp>
              <p:nvSpPr>
                <p:cNvPr id="28" name="Text Box 27"/>
                <p:cNvSpPr txBox="1"/>
                <p:nvPr/>
              </p:nvSpPr>
              <p:spPr>
                <a:xfrm>
                  <a:off x="11247" y="7194"/>
                  <a:ext cx="2364" cy="62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p>
                  <a:pPr algn="ctr"/>
                  <a:r>
                    <a:rPr lang="" altLang="en-US" sz="2000" dirty="0">
                      <a:latin typeface="+mn-lt"/>
                      <a:ea typeface="+mn-ea"/>
                    </a:rPr>
                    <a:t>显示</a:t>
                  </a:r>
                  <a:endParaRPr lang="" altLang="en-US" sz="2000" dirty="0">
                    <a:latin typeface="+mn-lt"/>
                    <a:ea typeface="+mn-ea"/>
                  </a:endParaRPr>
                </a:p>
              </p:txBody>
            </p:sp>
            <p:sp>
              <p:nvSpPr>
                <p:cNvPr id="13" name="圆角矩形 100"/>
                <p:cNvSpPr/>
                <p:nvPr/>
              </p:nvSpPr>
              <p:spPr bwMode="auto">
                <a:xfrm>
                  <a:off x="10833" y="6679"/>
                  <a:ext cx="3193" cy="1458"/>
                </a:xfrm>
                <a:prstGeom prst="roundRect">
                  <a:avLst>
                    <a:gd name="adj" fmla="val 5077"/>
                  </a:avLst>
                </a:prstGeom>
                <a:noFill/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36000" rtlCol="0" anchor="t" anchorCtr="1"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altLang="en-US" sz="1400" b="1" dirty="0">
                      <a:solidFill>
                        <a:schemeClr val="tx1"/>
                      </a:solidFill>
                      <a:latin typeface="Times New Roman"/>
                      <a:ea typeface="黑体"/>
                    </a:rPr>
                    <a:t>计算机</a:t>
                  </a:r>
                  <a:r>
                    <a:rPr lang="" altLang="en-US" sz="1400" b="1" dirty="0">
                      <a:solidFill>
                        <a:schemeClr val="tx1"/>
                      </a:solidFill>
                      <a:latin typeface="Times New Roman"/>
                      <a:ea typeface="黑体"/>
                    </a:rPr>
                    <a:t>三</a:t>
                  </a:r>
                  <a:endParaRPr lang="" altLang="en-US" sz="1400" b="1" dirty="0">
                    <a:solidFill>
                      <a:schemeClr val="tx1"/>
                    </a:solidFill>
                    <a:latin typeface="Times New Roman"/>
                    <a:ea typeface="黑体"/>
                  </a:endParaRPr>
                </a:p>
              </p:txBody>
            </p:sp>
          </p:grpSp>
        </p:grpSp>
        <p:cxnSp>
          <p:nvCxnSpPr>
            <p:cNvPr id="20" name="Elbow Connector 19"/>
            <p:cNvCxnSpPr>
              <a:stCxn id="32" idx="3"/>
              <a:endCxn id="13" idx="0"/>
            </p:cNvCxnSpPr>
            <p:nvPr/>
          </p:nvCxnSpPr>
          <p:spPr>
            <a:xfrm>
              <a:off x="9311" y="5502"/>
              <a:ext cx="3119" cy="1177"/>
            </a:xfrm>
            <a:prstGeom prst="bent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4" name="Elbow Connector 23"/>
            <p:cNvCxnSpPr>
              <a:stCxn id="12" idx="0"/>
              <a:endCxn id="32" idx="1"/>
            </p:cNvCxnSpPr>
            <p:nvPr/>
          </p:nvCxnSpPr>
          <p:spPr>
            <a:xfrm rot="16200000">
              <a:off x="4673" y="4539"/>
              <a:ext cx="1176" cy="3102"/>
            </a:xfrm>
            <a:prstGeom prst="bent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6" name="Straight Arrow Connector 25"/>
            <p:cNvCxnSpPr>
              <a:stCxn id="10" idx="2"/>
              <a:endCxn id="32" idx="0"/>
            </p:cNvCxnSpPr>
            <p:nvPr/>
          </p:nvCxnSpPr>
          <p:spPr>
            <a:xfrm flipH="1">
              <a:off x="8062" y="4303"/>
              <a:ext cx="1" cy="8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7" name="Straight Arrow Connector 26"/>
            <p:cNvCxnSpPr>
              <a:stCxn id="12" idx="3"/>
              <a:endCxn id="30" idx="1"/>
            </p:cNvCxnSpPr>
            <p:nvPr/>
          </p:nvCxnSpPr>
          <p:spPr>
            <a:xfrm>
              <a:off x="5306" y="7407"/>
              <a:ext cx="236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9" name="Straight Arrow Connector 28"/>
            <p:cNvCxnSpPr>
              <a:stCxn id="30" idx="3"/>
              <a:endCxn id="13" idx="1"/>
            </p:cNvCxnSpPr>
            <p:nvPr/>
          </p:nvCxnSpPr>
          <p:spPr>
            <a:xfrm>
              <a:off x="8447" y="7407"/>
              <a:ext cx="2386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30" name="Text Box 29"/>
            <p:cNvSpPr txBox="1"/>
            <p:nvPr/>
          </p:nvSpPr>
          <p:spPr>
            <a:xfrm>
              <a:off x="7675" y="6609"/>
              <a:ext cx="772" cy="159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txBody>
            <a:bodyPr vert="eaVert" wrap="square" rtlCol="0">
              <a:spAutoFit/>
            </a:bodyPr>
            <a:p>
              <a:pPr algn="ctr"/>
              <a:r>
                <a:rPr lang="en-US" altLang="en-US" sz="2000" dirty="0">
                  <a:latin typeface="+mn-lt"/>
                  <a:ea typeface="+mn-ea"/>
                  <a:sym typeface="+mn-ea"/>
                </a:rPr>
                <a:t>交换机</a:t>
              </a:r>
              <a:endParaRPr lang="en-US" sz="2000" dirty="0" smtClean="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算法流程图</a:t>
            </a:r>
            <a:endParaRPr lang="" altLang="en-US" dirty="0"/>
          </a:p>
        </p:txBody>
      </p:sp>
      <p:cxnSp>
        <p:nvCxnSpPr>
          <p:cNvPr id="46" name="Straight Arrow Connector 45"/>
          <p:cNvCxnSpPr>
            <a:stCxn id="7" idx="3"/>
            <a:endCxn id="12" idx="1"/>
          </p:cNvCxnSpPr>
          <p:nvPr/>
        </p:nvCxnSpPr>
        <p:spPr>
          <a:xfrm flipV="1">
            <a:off x="1987550" y="4518660"/>
            <a:ext cx="459740" cy="50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2" name="Straight Arrow Connector 51"/>
          <p:cNvCxnSpPr>
            <a:stCxn id="58" idx="3"/>
            <a:endCxn id="63" idx="1"/>
          </p:cNvCxnSpPr>
          <p:nvPr/>
        </p:nvCxnSpPr>
        <p:spPr>
          <a:xfrm>
            <a:off x="8662670" y="4413885"/>
            <a:ext cx="342265" cy="19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4" name="Elbow Connector 53"/>
          <p:cNvCxnSpPr>
            <a:stCxn id="6" idx="3"/>
            <a:endCxn id="53" idx="1"/>
          </p:cNvCxnSpPr>
          <p:nvPr/>
        </p:nvCxnSpPr>
        <p:spPr>
          <a:xfrm>
            <a:off x="4123055" y="4052570"/>
            <a:ext cx="1096010" cy="36131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6" name="Straight Arrow Connector 55"/>
          <p:cNvCxnSpPr>
            <a:stCxn id="45" idx="3"/>
            <a:endCxn id="29" idx="1"/>
          </p:cNvCxnSpPr>
          <p:nvPr/>
        </p:nvCxnSpPr>
        <p:spPr>
          <a:xfrm>
            <a:off x="4207510" y="5230495"/>
            <a:ext cx="1011555" cy="88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5" name="Elbow Connector 64"/>
          <p:cNvCxnSpPr>
            <a:stCxn id="12" idx="0"/>
            <a:endCxn id="4" idx="1"/>
          </p:cNvCxnSpPr>
          <p:nvPr/>
        </p:nvCxnSpPr>
        <p:spPr>
          <a:xfrm rot="16200000">
            <a:off x="3709035" y="2010410"/>
            <a:ext cx="1249680" cy="174498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6" name="Straight Arrow Connector 65"/>
          <p:cNvCxnSpPr>
            <a:stCxn id="5" idx="0"/>
            <a:endCxn id="4" idx="2"/>
          </p:cNvCxnSpPr>
          <p:nvPr/>
        </p:nvCxnSpPr>
        <p:spPr>
          <a:xfrm flipV="1">
            <a:off x="5885180" y="2611120"/>
            <a:ext cx="0" cy="3879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7" name="Elbow Connector 66"/>
          <p:cNvCxnSpPr>
            <a:stCxn id="6" idx="3"/>
            <a:endCxn id="5" idx="1"/>
          </p:cNvCxnSpPr>
          <p:nvPr/>
        </p:nvCxnSpPr>
        <p:spPr>
          <a:xfrm flipV="1">
            <a:off x="4123055" y="3198495"/>
            <a:ext cx="1083310" cy="854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81" name="Group 80"/>
          <p:cNvGrpSpPr/>
          <p:nvPr/>
        </p:nvGrpSpPr>
        <p:grpSpPr>
          <a:xfrm>
            <a:off x="1152525" y="1894840"/>
            <a:ext cx="9648190" cy="3781425"/>
            <a:chOff x="75" y="1826"/>
            <a:chExt cx="15194" cy="5955"/>
          </a:xfrm>
        </p:grpSpPr>
        <p:sp>
          <p:nvSpPr>
            <p:cNvPr id="70" name="Rounded Rectangle 69"/>
            <p:cNvSpPr/>
            <p:nvPr/>
          </p:nvSpPr>
          <p:spPr>
            <a:xfrm>
              <a:off x="75" y="4265"/>
              <a:ext cx="15195" cy="3516"/>
            </a:xfrm>
            <a:prstGeom prst="roundRect">
              <a:avLst/>
            </a:prstGeom>
            <a:noFill/>
            <a:ln w="12700" cmpd="sng">
              <a:solidFill>
                <a:srgbClr val="00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en-US" sz="220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33" y="1826"/>
              <a:ext cx="14890" cy="5823"/>
              <a:chOff x="233" y="1826"/>
              <a:chExt cx="14890" cy="582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233" y="1841"/>
                <a:ext cx="14891" cy="5808"/>
                <a:chOff x="1133" y="2689"/>
                <a:chExt cx="14891" cy="5808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1133" y="2689"/>
                  <a:ext cx="11669" cy="5808"/>
                  <a:chOff x="1477" y="1421"/>
                  <a:chExt cx="11669" cy="5808"/>
                </a:xfrm>
              </p:grpSpPr>
              <p:sp>
                <p:nvSpPr>
                  <p:cNvPr id="57" name="Text Box 56"/>
                  <p:cNvSpPr txBox="1"/>
                  <p:nvPr/>
                </p:nvSpPr>
                <p:spPr>
                  <a:xfrm>
                    <a:off x="6551" y="6176"/>
                    <a:ext cx="1172" cy="4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" altLang="en-US" sz="1400" dirty="0" smtClean="0">
                        <a:latin typeface="+mn-lt"/>
                        <a:ea typeface="+mn-ea"/>
                      </a:rPr>
                      <a:t>10min</a:t>
                    </a:r>
                    <a:endParaRPr lang="" altLang="en-US" sz="1400" dirty="0" smtClean="0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1477" y="1421"/>
                    <a:ext cx="11669" cy="5808"/>
                    <a:chOff x="1278" y="2460"/>
                    <a:chExt cx="11669" cy="5808"/>
                  </a:xfrm>
                </p:grpSpPr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1278" y="2460"/>
                      <a:ext cx="9631" cy="5808"/>
                      <a:chOff x="1278" y="2460"/>
                      <a:chExt cx="9631" cy="5808"/>
                    </a:xfrm>
                  </p:grpSpPr>
                  <p:grpSp>
                    <p:nvGrpSpPr>
                      <p:cNvPr id="51" name="Group 50"/>
                      <p:cNvGrpSpPr/>
                      <p:nvPr/>
                    </p:nvGrpSpPr>
                    <p:grpSpPr>
                      <a:xfrm>
                        <a:off x="1278" y="2460"/>
                        <a:ext cx="9631" cy="5808"/>
                        <a:chOff x="1526" y="4003"/>
                        <a:chExt cx="9631" cy="5808"/>
                      </a:xfrm>
                    </p:grpSpPr>
                    <p:grpSp>
                      <p:nvGrpSpPr>
                        <p:cNvPr id="47" name="Group 46"/>
                        <p:cNvGrpSpPr/>
                        <p:nvPr/>
                      </p:nvGrpSpPr>
                      <p:grpSpPr>
                        <a:xfrm>
                          <a:off x="1526" y="4003"/>
                          <a:ext cx="9631" cy="5808"/>
                          <a:chOff x="896" y="4141"/>
                          <a:chExt cx="9631" cy="5808"/>
                        </a:xfrm>
                      </p:grpSpPr>
                      <p:grpSp>
                        <p:nvGrpSpPr>
                          <p:cNvPr id="36" name="Group 35"/>
                          <p:cNvGrpSpPr/>
                          <p:nvPr/>
                        </p:nvGrpSpPr>
                        <p:grpSpPr>
                          <a:xfrm>
                            <a:off x="896" y="4141"/>
                            <a:ext cx="9631" cy="5808"/>
                            <a:chOff x="232" y="3841"/>
                            <a:chExt cx="9631" cy="5808"/>
                          </a:xfrm>
                        </p:grpSpPr>
                        <p:grpSp>
                          <p:nvGrpSpPr>
                            <p:cNvPr id="11" name="Group 10"/>
                            <p:cNvGrpSpPr/>
                            <p:nvPr/>
                          </p:nvGrpSpPr>
                          <p:grpSpPr>
                            <a:xfrm>
                              <a:off x="6458" y="3841"/>
                              <a:ext cx="2137" cy="2352"/>
                              <a:chOff x="5043" y="4105"/>
                              <a:chExt cx="2137" cy="2352"/>
                            </a:xfrm>
                          </p:grpSpPr>
                          <p:sp>
                            <p:nvSpPr>
                              <p:cNvPr id="4" name="Text Box 3"/>
                              <p:cNvSpPr txBox="1"/>
                              <p:nvPr/>
                            </p:nvSpPr>
                            <p:spPr>
                              <a:xfrm>
                                <a:off x="5043" y="4105"/>
                                <a:ext cx="2137" cy="1113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wrap="square" rtlCol="0">
                                <a:spAutoFit/>
                              </a:bodyPr>
                              <a:p>
                                <a:pPr algn="ctr"/>
                                <a:r>
                                  <a:rPr lang="en-US" altLang="en-US" sz="2000" dirty="0">
                                    <a:latin typeface="+mn-lt"/>
                                    <a:ea typeface="+mn-ea"/>
                                  </a:rPr>
                                  <a:t>国防科大</a:t>
                                </a:r>
                                <a:r>
                                  <a:rPr lang="" altLang="en-US" sz="2000" dirty="0">
                                    <a:latin typeface="+mn-lt"/>
                                    <a:ea typeface="+mn-ea"/>
                                  </a:rPr>
                                  <a:t>/预测路径</a:t>
                                </a:r>
                                <a:endParaRPr lang="" altLang="en-US" sz="2000" dirty="0">
                                  <a:latin typeface="+mn-lt"/>
                                  <a:ea typeface="+mn-ea"/>
                                </a:endParaRPr>
                              </a:p>
                            </p:txBody>
                          </p:sp>
                          <p:sp>
                            <p:nvSpPr>
                              <p:cNvPr id="5" name="Text Box 4"/>
                              <p:cNvSpPr txBox="1"/>
                              <p:nvPr/>
                            </p:nvSpPr>
                            <p:spPr>
                              <a:xfrm>
                                <a:off x="5043" y="5829"/>
                                <a:ext cx="2137" cy="628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wrap="square" rtlCol="0">
                                <a:spAutoFit/>
                              </a:bodyPr>
                              <a:p>
                                <a:pPr algn="ctr"/>
                                <a:r>
                                  <a:rPr lang="en-US" altLang="en-US" sz="2000" dirty="0">
                                    <a:latin typeface="+mn-lt"/>
                                    <a:ea typeface="+mn-ea"/>
                                  </a:rPr>
                                  <a:t>上交</a:t>
                                </a:r>
                                <a:r>
                                  <a:rPr lang="" altLang="en-US" sz="2000" dirty="0">
                                    <a:latin typeface="+mn-lt"/>
                                    <a:ea typeface="+mn-ea"/>
                                  </a:rPr>
                                  <a:t>/</a:t>
                                </a:r>
                                <a:r>
                                  <a:rPr lang="en-US" altLang="en-US" sz="2000" dirty="0" smtClean="0">
                                    <a:sym typeface="+mn-ea"/>
                                  </a:rPr>
                                  <a:t>定位</a:t>
                                </a:r>
                                <a:endParaRPr lang="en-US" altLang="en-US" sz="2000" dirty="0">
                                  <a:latin typeface="+mn-lt"/>
                                  <a:ea typeface="+mn-ea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" name="Group 13"/>
                            <p:cNvGrpSpPr/>
                            <p:nvPr/>
                          </p:nvGrpSpPr>
                          <p:grpSpPr>
                            <a:xfrm>
                              <a:off x="2113" y="6366"/>
                              <a:ext cx="3193" cy="3183"/>
                              <a:chOff x="4194" y="6167"/>
                              <a:chExt cx="3193" cy="3183"/>
                            </a:xfrm>
                          </p:grpSpPr>
                          <p:sp>
                            <p:nvSpPr>
                              <p:cNvPr id="6" name="Text Box 5"/>
                              <p:cNvSpPr txBox="1"/>
                              <p:nvPr/>
                            </p:nvSpPr>
                            <p:spPr>
                              <a:xfrm>
                                <a:off x="4748" y="6711"/>
                                <a:ext cx="2085" cy="628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wrap="square" rtlCol="0">
                                <a:spAutoFit/>
                              </a:bodyPr>
                              <a:p>
                                <a:pPr algn="ctr"/>
                                <a:r>
                                  <a:rPr lang="" altLang="en-US" sz="2000" dirty="0">
                                    <a:latin typeface="+mn-lt"/>
                                    <a:ea typeface="+mn-ea"/>
                                  </a:rPr>
                                  <a:t>RGB-RL</a:t>
                                </a:r>
                                <a:endParaRPr lang="" altLang="en-US" sz="2000" dirty="0">
                                  <a:latin typeface="+mn-lt"/>
                                  <a:ea typeface="+mn-ea"/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圆角矩形 100"/>
                              <p:cNvSpPr/>
                              <p:nvPr/>
                            </p:nvSpPr>
                            <p:spPr bwMode="auto">
                              <a:xfrm>
                                <a:off x="4194" y="6167"/>
                                <a:ext cx="3193" cy="3183"/>
                              </a:xfrm>
                              <a:prstGeom prst="roundRect">
                                <a:avLst>
                                  <a:gd name="adj" fmla="val 5077"/>
                                </a:avLst>
                              </a:prstGeom>
                              <a:noFill/>
                              <a:ln w="28575">
                                <a:solidFill>
                                  <a:schemeClr val="tx1"/>
                                </a:solidFill>
                                <a:headEnd type="none" w="med" len="med"/>
                                <a:tailEnd type="none" w="med" len="med"/>
                              </a:ln>
                              <a:effectLst/>
                            </p:spPr>
                            <p:style>
                              <a:lnRef idx="1">
                                <a:schemeClr val="accent3"/>
                              </a:lnRef>
                              <a:fillRef idx="3">
                                <a:schemeClr val="accent3"/>
                              </a:fillRef>
                              <a:effectRef idx="2">
                                <a:schemeClr val="accent3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lIns="0" tIns="0" rIns="0" bIns="36000" rtlCol="0" anchor="t" anchorCtr="1"/>
                              <a:p>
                                <a:pPr algn="ctr">
                                  <a:lnSpc>
                                    <a:spcPct val="90000"/>
                                  </a:lnSpc>
                                  <a:defRPr/>
                                </a:pPr>
                                <a:r>
                                  <a:rPr lang="" altLang="en-US" sz="2000" b="1" dirty="0">
                                    <a:solidFill>
                                      <a:schemeClr val="tx1"/>
                                    </a:solidFill>
                                    <a:latin typeface="Times New Roman"/>
                                    <a:ea typeface="黑体"/>
                                  </a:rPr>
                                  <a:t>仿真环境</a:t>
                                </a:r>
                                <a:endParaRPr lang="" altLang="en-US" sz="2000" b="1" dirty="0">
                                  <a:solidFill>
                                    <a:schemeClr val="tx1"/>
                                  </a:solidFill>
                                  <a:latin typeface="Times New Roman"/>
                                  <a:ea typeface="黑体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" name="Group 18"/>
                            <p:cNvGrpSpPr/>
                            <p:nvPr/>
                          </p:nvGrpSpPr>
                          <p:grpSpPr>
                            <a:xfrm>
                              <a:off x="232" y="7652"/>
                              <a:ext cx="8363" cy="1997"/>
                              <a:chOff x="232" y="7652"/>
                              <a:chExt cx="8363" cy="1997"/>
                            </a:xfrm>
                          </p:grpSpPr>
                          <p:sp>
                            <p:nvSpPr>
                              <p:cNvPr id="7" name="Text Box 6"/>
                              <p:cNvSpPr txBox="1"/>
                              <p:nvPr/>
                            </p:nvSpPr>
                            <p:spPr>
                              <a:xfrm>
                                <a:off x="232" y="7652"/>
                                <a:ext cx="1157" cy="628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wrap="square" rtlCol="0">
                                <a:spAutoFit/>
                              </a:bodyPr>
                              <a:p>
                                <a:pPr algn="ctr"/>
                                <a:r>
                                  <a:rPr lang="en-US" altLang="en-US" sz="2000" dirty="0">
                                    <a:latin typeface="+mn-lt"/>
                                    <a:ea typeface="+mn-ea"/>
                                  </a:rPr>
                                  <a:t>手柄</a:t>
                                </a:r>
                                <a:endParaRPr lang="en-US" altLang="en-US" sz="2000" dirty="0">
                                  <a:latin typeface="+mn-lt"/>
                                  <a:ea typeface="+mn-ea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" name="Text Box 28"/>
                              <p:cNvSpPr txBox="1"/>
                              <p:nvPr/>
                            </p:nvSpPr>
                            <p:spPr>
                              <a:xfrm>
                                <a:off x="6478" y="8536"/>
                                <a:ext cx="2117" cy="1113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wrap="square" rtlCol="0">
                                <a:spAutoFit/>
                              </a:bodyPr>
                              <a:p>
                                <a:pPr algn="ctr"/>
                                <a:r>
                                  <a:rPr lang="" altLang="en-US" sz="2000" dirty="0">
                                    <a:latin typeface="+mn-lt"/>
                                    <a:ea typeface="+mn-ea"/>
                                  </a:rPr>
                                  <a:t>colmap重建</a:t>
                                </a:r>
                                <a:endParaRPr lang="" altLang="en-US" sz="2000" dirty="0">
                                  <a:latin typeface="+mn-lt"/>
                                  <a:ea typeface="+mn-ea"/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7" name="Elbow Connector 36"/>
                            <p:cNvCxnSpPr>
                              <a:stCxn id="53" idx="3"/>
                              <a:endCxn id="58" idx="1"/>
                            </p:cNvCxnSpPr>
                            <p:nvPr/>
                          </p:nvCxnSpPr>
                          <p:spPr>
                            <a:xfrm>
                              <a:off x="8595" y="7793"/>
                              <a:ext cx="1268" cy="5"/>
                            </a:xfrm>
                            <a:prstGeom prst="bentConnector2">
                              <a:avLst/>
                            </a:prstGeom>
                            <a:solidFill>
                              <a:schemeClr val="accent1"/>
                            </a:solidFill>
                            <a:ln w="254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arrow" w="med" len="med"/>
                            </a:ln>
                          </p:spPr>
                        </p:cxnSp>
                      </p:grpSp>
                      <p:sp>
                        <p:nvSpPr>
                          <p:cNvPr id="44" name="Text Box 43"/>
                          <p:cNvSpPr txBox="1"/>
                          <p:nvPr/>
                        </p:nvSpPr>
                        <p:spPr>
                          <a:xfrm>
                            <a:off x="3331" y="8122"/>
                            <a:ext cx="2085" cy="628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p>
                            <a:pPr algn="ctr"/>
                            <a:r>
                              <a:rPr lang="" altLang="en-US" sz="2000" dirty="0">
                                <a:latin typeface="+mn-lt"/>
                                <a:ea typeface="+mn-ea"/>
                              </a:rPr>
                              <a:t>激光</a:t>
                            </a:r>
                            <a:endParaRPr lang="" altLang="en-US" sz="2000" dirty="0">
                              <a:latin typeface="+mn-lt"/>
                              <a:ea typeface="+mn-ea"/>
                            </a:endParaRPr>
                          </a:p>
                        </p:txBody>
                      </p:sp>
                      <p:sp>
                        <p:nvSpPr>
                          <p:cNvPr id="45" name="Text Box 44"/>
                          <p:cNvSpPr txBox="1"/>
                          <p:nvPr/>
                        </p:nvSpPr>
                        <p:spPr>
                          <a:xfrm>
                            <a:off x="3199" y="9065"/>
                            <a:ext cx="2350" cy="628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p>
                            <a:pPr algn="ctr"/>
                            <a:r>
                              <a:rPr lang="" altLang="en-US" sz="2000" dirty="0">
                                <a:latin typeface="+mn-lt"/>
                                <a:ea typeface="+mn-ea"/>
                              </a:rPr>
                              <a:t>无人机单目</a:t>
                            </a:r>
                            <a:endParaRPr lang="" altLang="en-US" sz="2000" dirty="0">
                              <a:latin typeface="+mn-lt"/>
                              <a:ea typeface="+mn-ea"/>
                            </a:endParaRPr>
                          </a:p>
                        </p:txBody>
                      </p:sp>
                    </p:grpSp>
                    <p:sp>
                      <p:nvSpPr>
                        <p:cNvPr id="49" name="Text Box 48"/>
                        <p:cNvSpPr txBox="1"/>
                        <p:nvPr/>
                      </p:nvSpPr>
                      <p:spPr>
                        <a:xfrm>
                          <a:off x="10351" y="6874"/>
                          <a:ext cx="488" cy="4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p>
                          <a:endParaRPr lang="" altLang="en-US" sz="1400" dirty="0" smtClean="0">
                            <a:latin typeface="+mn-lt"/>
                            <a:ea typeface="+mn-ea"/>
                          </a:endParaRPr>
                        </a:p>
                      </p:txBody>
                    </p:sp>
                  </p:grpSp>
                  <p:sp>
                    <p:nvSpPr>
                      <p:cNvPr id="53" name="Text Box 52"/>
                      <p:cNvSpPr txBox="1"/>
                      <p:nvPr/>
                    </p:nvSpPr>
                    <p:spPr>
                      <a:xfrm>
                        <a:off x="7524" y="6098"/>
                        <a:ext cx="2117" cy="62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p>
                        <a:pPr algn="ctr"/>
                        <a:r>
                          <a:rPr lang="" altLang="en-US" sz="2000" dirty="0">
                            <a:latin typeface="+mn-lt"/>
                            <a:ea typeface="+mn-ea"/>
                          </a:rPr>
                          <a:t>depth</a:t>
                        </a:r>
                        <a:endParaRPr lang="" altLang="en-US" sz="2000" dirty="0">
                          <a:latin typeface="+mn-lt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58" name="Text Box 57"/>
                    <p:cNvSpPr txBox="1"/>
                    <p:nvPr/>
                  </p:nvSpPr>
                  <p:spPr>
                    <a:xfrm>
                      <a:off x="10909" y="6098"/>
                      <a:ext cx="2038" cy="6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" altLang="en-US" sz="2000" dirty="0">
                          <a:latin typeface="+mn-lt"/>
                          <a:ea typeface="+mn-ea"/>
                        </a:rPr>
                        <a:t>场景</a:t>
                      </a:r>
                      <a:r>
                        <a:rPr lang="en-US" altLang="en-US" sz="2000" dirty="0">
                          <a:sym typeface="+mn-ea"/>
                        </a:rPr>
                        <a:t>更新</a:t>
                      </a:r>
                      <a:endParaRPr lang="" altLang="en-US" sz="2000" dirty="0">
                        <a:latin typeface="+mn-lt"/>
                        <a:ea typeface="+mn-ea"/>
                        <a:sym typeface="+mn-ea"/>
                      </a:endParaRPr>
                    </a:p>
                  </p:txBody>
                </p:sp>
                <p:cxnSp>
                  <p:nvCxnSpPr>
                    <p:cNvPr id="59" name="Elbow Connector 58"/>
                    <p:cNvCxnSpPr>
                      <a:stCxn id="5" idx="3"/>
                      <a:endCxn id="58" idx="1"/>
                    </p:cNvCxnSpPr>
                    <p:nvPr/>
                  </p:nvCxnSpPr>
                  <p:spPr>
                    <a:xfrm>
                      <a:off x="9641" y="4498"/>
                      <a:ext cx="1268" cy="1914"/>
                    </a:xfrm>
                    <a:prstGeom prst="bent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arrow" w="med" len="med"/>
                    </a:ln>
                  </p:spPr>
                </p:cxnSp>
                <p:cxnSp>
                  <p:nvCxnSpPr>
                    <p:cNvPr id="60" name="Elbow Connector 59"/>
                    <p:cNvCxnSpPr>
                      <a:stCxn id="29" idx="3"/>
                      <a:endCxn id="58" idx="1"/>
                    </p:cNvCxnSpPr>
                    <p:nvPr/>
                  </p:nvCxnSpPr>
                  <p:spPr>
                    <a:xfrm flipV="1">
                      <a:off x="9641" y="6412"/>
                      <a:ext cx="1268" cy="1300"/>
                    </a:xfrm>
                    <a:prstGeom prst="bent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arrow" w="med" len="med"/>
                    </a:ln>
                  </p:spPr>
                </p:cxnSp>
              </p:grpSp>
            </p:grpSp>
            <p:sp>
              <p:nvSpPr>
                <p:cNvPr id="63" name="Text Box 62"/>
                <p:cNvSpPr txBox="1"/>
                <p:nvPr/>
              </p:nvSpPr>
              <p:spPr>
                <a:xfrm>
                  <a:off x="13341" y="6087"/>
                  <a:ext cx="2683" cy="111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p>
                  <a:pPr algn="ctr"/>
                  <a:r>
                    <a:rPr lang="" altLang="en-US" sz="2000" dirty="0">
                      <a:latin typeface="+mn-lt"/>
                      <a:ea typeface="+mn-ea"/>
                    </a:rPr>
                    <a:t>识别boudingbox</a:t>
                  </a:r>
                  <a:endParaRPr lang="" altLang="en-US" sz="2000" dirty="0">
                    <a:latin typeface="+mn-lt"/>
                    <a:ea typeface="+mn-ea"/>
                    <a:sym typeface="+mn-ea"/>
                  </a:endParaRPr>
                </a:p>
              </p:txBody>
            </p:sp>
          </p:grpSp>
          <p:sp>
            <p:nvSpPr>
              <p:cNvPr id="71" name="Flowchart: Connector 70"/>
              <p:cNvSpPr/>
              <p:nvPr/>
            </p:nvSpPr>
            <p:spPr>
              <a:xfrm>
                <a:off x="10713" y="5054"/>
                <a:ext cx="340" cy="341"/>
              </a:xfrm>
              <a:prstGeom prst="flowChartConnector">
                <a:avLst/>
              </a:prstGeom>
              <a:noFill/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" altLang="en-US" sz="1800" b="1" dirty="0" smtClean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FF0000"/>
                    </a:solidFill>
                    <a:latin typeface="+mj-lt"/>
                  </a:rPr>
                  <a:t>1</a:t>
                </a:r>
                <a:endParaRPr lang="" altLang="en-US" sz="1800" b="1" dirty="0" smtClean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2" name="Flowchart: Connector 71"/>
              <p:cNvSpPr/>
              <p:nvPr/>
            </p:nvSpPr>
            <p:spPr>
              <a:xfrm>
                <a:off x="13546" y="4771"/>
                <a:ext cx="473" cy="453"/>
              </a:xfrm>
              <a:prstGeom prst="flowChartConnector">
                <a:avLst/>
              </a:prstGeom>
              <a:noFill/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en-US" altLang="en-US" sz="1200" b="1" dirty="0" smtClean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FF0000"/>
                    </a:solidFill>
                    <a:latin typeface="+mj-lt"/>
                  </a:rPr>
                  <a:t>1</a:t>
                </a:r>
                <a:r>
                  <a:rPr lang="" altLang="en-US" sz="1200" b="1" dirty="0" smtClean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FF0000"/>
                    </a:solidFill>
                    <a:latin typeface="+mj-lt"/>
                  </a:rPr>
                  <a:t>2</a:t>
                </a:r>
                <a:endParaRPr lang="" altLang="en-US" sz="1200" b="1" dirty="0" smtClean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3" name="Flowchart: Connector 72"/>
              <p:cNvSpPr/>
              <p:nvPr/>
            </p:nvSpPr>
            <p:spPr>
              <a:xfrm>
                <a:off x="2328" y="4883"/>
                <a:ext cx="340" cy="341"/>
              </a:xfrm>
              <a:prstGeom prst="flowChartConnector">
                <a:avLst/>
              </a:prstGeom>
              <a:noFill/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" altLang="en-US" sz="1800" b="1" dirty="0" smtClean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FF0000"/>
                    </a:solidFill>
                    <a:latin typeface="+mj-lt"/>
                  </a:rPr>
                  <a:t>2</a:t>
                </a:r>
                <a:endParaRPr lang="" altLang="en-US" sz="1800" b="1" dirty="0" smtClean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4" name="Flowchart: Connector 73"/>
              <p:cNvSpPr/>
              <p:nvPr/>
            </p:nvSpPr>
            <p:spPr>
              <a:xfrm>
                <a:off x="2328" y="5239"/>
                <a:ext cx="340" cy="341"/>
              </a:xfrm>
              <a:prstGeom prst="flowChartConnector">
                <a:avLst/>
              </a:prstGeom>
              <a:noFill/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" altLang="en-US" sz="1800" b="1" dirty="0" smtClean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FF0000"/>
                    </a:solidFill>
                    <a:latin typeface="+mj-lt"/>
                  </a:rPr>
                  <a:t>3</a:t>
                </a:r>
                <a:endParaRPr lang="" altLang="en-US" sz="1800" b="1" dirty="0" smtClean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5" name="Flowchart: Connector 74"/>
              <p:cNvSpPr/>
              <p:nvPr/>
            </p:nvSpPr>
            <p:spPr>
              <a:xfrm>
                <a:off x="2328" y="5853"/>
                <a:ext cx="340" cy="341"/>
              </a:xfrm>
              <a:prstGeom prst="flowChartConnector">
                <a:avLst/>
              </a:prstGeom>
              <a:noFill/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" altLang="en-US" sz="1800" b="1" dirty="0" smtClean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FF0000"/>
                    </a:solidFill>
                    <a:latin typeface="+mj-lt"/>
                  </a:rPr>
                  <a:t>4</a:t>
                </a:r>
                <a:endParaRPr lang="" altLang="en-US" sz="1800" b="1" dirty="0" smtClean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6" name="Flowchart: Connector 75"/>
              <p:cNvSpPr/>
              <p:nvPr/>
            </p:nvSpPr>
            <p:spPr>
              <a:xfrm>
                <a:off x="8256" y="3224"/>
                <a:ext cx="340" cy="341"/>
              </a:xfrm>
              <a:prstGeom prst="flowChartConnector">
                <a:avLst/>
              </a:prstGeom>
              <a:noFill/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" altLang="en-US" sz="1800" b="1" dirty="0" smtClean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FF0000"/>
                    </a:solidFill>
                    <a:latin typeface="+mj-lt"/>
                  </a:rPr>
                  <a:t>9</a:t>
                </a:r>
                <a:endParaRPr lang="" altLang="en-US" sz="1800" b="1" dirty="0" smtClean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8" name="Flowchart: Connector 77"/>
              <p:cNvSpPr/>
              <p:nvPr/>
            </p:nvSpPr>
            <p:spPr>
              <a:xfrm>
                <a:off x="8596" y="1826"/>
                <a:ext cx="473" cy="453"/>
              </a:xfrm>
              <a:prstGeom prst="flowChartConnector">
                <a:avLst/>
              </a:prstGeom>
              <a:noFill/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en-US" altLang="en-US" sz="1200" b="1" dirty="0" smtClean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FF0000"/>
                    </a:solidFill>
                    <a:latin typeface="+mj-lt"/>
                  </a:rPr>
                  <a:t>1</a:t>
                </a:r>
                <a:r>
                  <a:rPr lang="" altLang="en-US" sz="1200" b="1" dirty="0" smtClean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FF0000"/>
                    </a:solidFill>
                    <a:latin typeface="+mj-lt"/>
                  </a:rPr>
                  <a:t>0</a:t>
                </a:r>
                <a:endParaRPr lang="" altLang="en-US" sz="1200" b="1" dirty="0" smtClean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9" name="Flowchart: Connector 78"/>
              <p:cNvSpPr/>
              <p:nvPr/>
            </p:nvSpPr>
            <p:spPr>
              <a:xfrm>
                <a:off x="8596" y="2398"/>
                <a:ext cx="473" cy="453"/>
              </a:xfrm>
              <a:prstGeom prst="flowChartConnector">
                <a:avLst/>
              </a:prstGeom>
              <a:noFill/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en-US" altLang="en-US" sz="1200" b="1" dirty="0" smtClean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FF0000"/>
                    </a:solidFill>
                    <a:latin typeface="+mj-lt"/>
                  </a:rPr>
                  <a:t>1</a:t>
                </a:r>
                <a:r>
                  <a:rPr lang="" altLang="en-US" sz="1200" b="1" dirty="0" smtClean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FF0000"/>
                    </a:solidFill>
                    <a:latin typeface="+mj-lt"/>
                  </a:rPr>
                  <a:t>1</a:t>
                </a:r>
                <a:endParaRPr lang="" altLang="en-US" sz="1200" b="1" dirty="0" smtClean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</p:grpSp>
      <p:sp>
        <p:nvSpPr>
          <p:cNvPr id="8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dirty="0"/>
              <a:t>红色序号为模拟可视化清单中的显示信息编号</a:t>
            </a:r>
            <a:r>
              <a:rPr lang="en-US" altLang="zh-CN" dirty="0"/>
              <a:t>。</a:t>
            </a:r>
            <a:endParaRPr lang="en-US" altLang="zh-CN" dirty="0"/>
          </a:p>
          <a:p>
            <a:r>
              <a:rPr lang="" altLang="en-US" dirty="0"/>
              <a:t>蓝框内为北航任务。</a:t>
            </a:r>
            <a:endParaRPr lang="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08600"/>
      </a:accent1>
      <a:accent2>
        <a:srgbClr val="027BC6"/>
      </a:accent2>
      <a:accent3>
        <a:srgbClr val="FF0000"/>
      </a:accent3>
      <a:accent4>
        <a:srgbClr val="55008A"/>
      </a:accent4>
      <a:accent5>
        <a:srgbClr val="FFCC00"/>
      </a:accent5>
      <a:accent6>
        <a:srgbClr val="FF0000"/>
      </a:accent6>
      <a:hlink>
        <a:srgbClr val="0000CC"/>
      </a:hlink>
      <a:folHlink>
        <a:srgbClr val="660066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>
          <a:solidFill>
            <a:srgbClr val="0000FF"/>
          </a:solidFill>
          <a:headEnd type="none" w="med" len="med"/>
          <a:tailEnd type="none" w="med" len="med"/>
        </a:ln>
      </a:spPr>
      <a:bodyPr lIns="0" tIns="0" rIns="0" bIns="0" rtlCol="0" anchor="ctr"/>
      <a:lstStyle>
        <a:defPPr algn="ctr">
          <a:defRPr sz="2200" dirty="0" smtClean="0">
            <a:ln>
              <a:solidFill>
                <a:schemeClr val="bg1">
                  <a:lumMod val="85000"/>
                </a:schemeClr>
              </a:solidFill>
            </a:ln>
            <a:solidFill>
              <a:schemeClr val="bg1"/>
            </a:solidFill>
            <a:latin typeface="+mj-lt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2000" dirty="0" smtClean="0">
            <a:latin typeface="+mn-lt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08600"/>
      </a:accent1>
      <a:accent2>
        <a:srgbClr val="027BC6"/>
      </a:accent2>
      <a:accent3>
        <a:srgbClr val="FF0000"/>
      </a:accent3>
      <a:accent4>
        <a:srgbClr val="55008A"/>
      </a:accent4>
      <a:accent5>
        <a:srgbClr val="FFCC00"/>
      </a:accent5>
      <a:accent6>
        <a:srgbClr val="FF0000"/>
      </a:accent6>
      <a:hlink>
        <a:srgbClr val="0000CC"/>
      </a:hlink>
      <a:folHlink>
        <a:srgbClr val="660066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>
          <a:solidFill>
            <a:srgbClr val="0000FF"/>
          </a:solidFill>
          <a:headEnd type="none" w="med" len="med"/>
          <a:tailEnd type="none" w="med" len="med"/>
        </a:ln>
      </a:spPr>
      <a:bodyPr lIns="0" tIns="0" rIns="0" bIns="0" rtlCol="0" anchor="ctr"/>
      <a:lstStyle>
        <a:defPPr algn="ctr">
          <a:defRPr sz="2200" dirty="0" smtClean="0">
            <a:ln>
              <a:solidFill>
                <a:schemeClr val="bg1">
                  <a:lumMod val="85000"/>
                </a:schemeClr>
              </a:solidFill>
            </a:ln>
            <a:solidFill>
              <a:schemeClr val="bg1"/>
            </a:solidFill>
            <a:latin typeface="+mj-lt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2000" dirty="0" smtClean="0">
            <a:latin typeface="+mn-lt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08600"/>
      </a:accent1>
      <a:accent2>
        <a:srgbClr val="027BC6"/>
      </a:accent2>
      <a:accent3>
        <a:srgbClr val="FF0000"/>
      </a:accent3>
      <a:accent4>
        <a:srgbClr val="55008A"/>
      </a:accent4>
      <a:accent5>
        <a:srgbClr val="FFCC00"/>
      </a:accent5>
      <a:accent6>
        <a:srgbClr val="FF0000"/>
      </a:accent6>
      <a:hlink>
        <a:srgbClr val="0000CC"/>
      </a:hlink>
      <a:folHlink>
        <a:srgbClr val="660066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>
          <a:solidFill>
            <a:srgbClr val="0000FF"/>
          </a:solidFill>
          <a:headEnd type="none" w="med" len="med"/>
          <a:tailEnd type="none" w="med" len="med"/>
        </a:ln>
      </a:spPr>
      <a:bodyPr lIns="0" tIns="0" rIns="0" bIns="0" rtlCol="0" anchor="ctr"/>
      <a:lstStyle>
        <a:defPPr algn="ctr">
          <a:defRPr sz="2200" dirty="0" smtClean="0">
            <a:ln>
              <a:solidFill>
                <a:schemeClr val="bg1">
                  <a:lumMod val="85000"/>
                </a:schemeClr>
              </a:solidFill>
            </a:ln>
            <a:solidFill>
              <a:schemeClr val="bg1"/>
            </a:solidFill>
            <a:latin typeface="+mj-lt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2000" dirty="0" smtClean="0">
            <a:latin typeface="+mn-lt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Presentation</Application>
  <PresentationFormat>宽屏</PresentationFormat>
  <Paragraphs>84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25" baseType="lpstr">
      <vt:lpstr>Arial</vt:lpstr>
      <vt:lpstr>宋体</vt:lpstr>
      <vt:lpstr>Wingdings</vt:lpstr>
      <vt:lpstr>DejaVu Sans</vt:lpstr>
      <vt:lpstr>Droid Sans Fallback</vt:lpstr>
      <vt:lpstr>Times New Roman</vt:lpstr>
      <vt:lpstr>黑体</vt:lpstr>
      <vt:lpstr>楷体</vt:lpstr>
      <vt:lpstr>华文行楷</vt:lpstr>
      <vt:lpstr>Calibri</vt:lpstr>
      <vt:lpstr>微软雅黑</vt:lpstr>
      <vt:lpstr>宋体</vt:lpstr>
      <vt:lpstr>Arial Unicode MS</vt:lpstr>
      <vt:lpstr>Times New Roman</vt:lpstr>
      <vt:lpstr>黑体</vt:lpstr>
      <vt:lpstr>MT Extra</vt:lpstr>
      <vt:lpstr>Abyssinica SIL</vt:lpstr>
      <vt:lpstr>黑体</vt:lpstr>
      <vt:lpstr>默认设计模板</vt:lpstr>
      <vt:lpstr>2_默认设计模板</vt:lpstr>
      <vt:lpstr>1_默认设计模板</vt:lpstr>
      <vt:lpstr>PowerPoint 演示文稿</vt:lpstr>
      <vt:lpstr>Outline</vt:lpstr>
      <vt:lpstr>当前演示pipe line</vt:lpstr>
      <vt:lpstr>当前演示pipe line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vrlab</dc:creator>
  <cp:lastModifiedBy>yxh</cp:lastModifiedBy>
  <cp:revision>1604</cp:revision>
  <cp:lastPrinted>2021-01-08T12:01:53Z</cp:lastPrinted>
  <dcterms:created xsi:type="dcterms:W3CDTF">2021-01-08T12:01:53Z</dcterms:created>
  <dcterms:modified xsi:type="dcterms:W3CDTF">2021-01-08T12:01:53Z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