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6" r:id="rId4"/>
    <p:sldId id="293" r:id="rId5"/>
    <p:sldId id="280" r:id="rId6"/>
    <p:sldId id="270" r:id="rId7"/>
    <p:sldId id="277" r:id="rId8"/>
    <p:sldId id="268" r:id="rId9"/>
    <p:sldId id="271" r:id="rId10"/>
    <p:sldId id="278" r:id="rId11"/>
    <p:sldId id="299" r:id="rId12"/>
    <p:sldId id="305" r:id="rId13"/>
    <p:sldId id="298" r:id="rId14"/>
    <p:sldId id="302" r:id="rId15"/>
    <p:sldId id="303" r:id="rId16"/>
    <p:sldId id="286" r:id="rId17"/>
    <p:sldId id="300" r:id="rId18"/>
    <p:sldId id="296" r:id="rId19"/>
    <p:sldId id="301" r:id="rId20"/>
    <p:sldId id="304" r:id="rId21"/>
    <p:sldId id="284" r:id="rId22"/>
    <p:sldId id="294" r:id="rId23"/>
    <p:sldId id="295" r:id="rId24"/>
    <p:sldId id="288" r:id="rId25"/>
    <p:sldId id="289" r:id="rId26"/>
    <p:sldId id="283" r:id="rId27"/>
    <p:sldId id="276" r:id="rId28"/>
    <p:sldId id="297" r:id="rId29"/>
    <p:sldId id="262" r:id="rId30"/>
    <p:sldId id="272" r:id="rId31"/>
    <p:sldId id="273" r:id="rId32"/>
    <p:sldId id="292" r:id="rId33"/>
    <p:sldId id="257" r:id="rId34"/>
    <p:sldId id="258" r:id="rId35"/>
    <p:sldId id="259" r:id="rId36"/>
    <p:sldId id="260" r:id="rId37"/>
    <p:sldId id="256" r:id="rId38"/>
    <p:sldId id="291" r:id="rId39"/>
    <p:sldId id="269" r:id="rId40"/>
    <p:sldId id="2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AFD"/>
    <a:srgbClr val="CBD4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60"/>
  </p:normalViewPr>
  <p:slideViewPr>
    <p:cSldViewPr snapToGrid="0">
      <p:cViewPr>
        <p:scale>
          <a:sx n="82" d="100"/>
          <a:sy n="82" d="100"/>
        </p:scale>
        <p:origin x="1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6C34-6B2D-4FD0-8BAE-08A4BFD3AE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A45D7D-5C55-4BB7-94E4-59D5877DB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DB6E27-9833-4424-9166-8D8594A0A668}"/>
              </a:ext>
            </a:extLst>
          </p:cNvPr>
          <p:cNvSpPr>
            <a:spLocks noGrp="1"/>
          </p:cNvSpPr>
          <p:nvPr>
            <p:ph type="dt" sz="half" idx="10"/>
          </p:nvPr>
        </p:nvSpPr>
        <p:spPr/>
        <p:txBody>
          <a:bodyPr/>
          <a:lstStyle/>
          <a:p>
            <a:fld id="{6DA75BFD-2B67-43BF-ABC9-0942247C937C}" type="datetimeFigureOut">
              <a:rPr lang="en-US" smtClean="0"/>
              <a:t>3/29/2022</a:t>
            </a:fld>
            <a:endParaRPr lang="en-US"/>
          </a:p>
        </p:txBody>
      </p:sp>
      <p:sp>
        <p:nvSpPr>
          <p:cNvPr id="5" name="Footer Placeholder 4">
            <a:extLst>
              <a:ext uri="{FF2B5EF4-FFF2-40B4-BE49-F238E27FC236}">
                <a16:creationId xmlns:a16="http://schemas.microsoft.com/office/drawing/2014/main" id="{63FC21C6-299E-4BD7-BCBF-660E63772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27578-5346-4FB5-974C-4AEF111A6A4C}"/>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289697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AB77-E433-4230-9445-438A14EA2D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B8A3CD-C939-4833-BDAC-53058B0FD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A78E2-22FC-4AAA-998F-89F32D234A92}"/>
              </a:ext>
            </a:extLst>
          </p:cNvPr>
          <p:cNvSpPr>
            <a:spLocks noGrp="1"/>
          </p:cNvSpPr>
          <p:nvPr>
            <p:ph type="dt" sz="half" idx="10"/>
          </p:nvPr>
        </p:nvSpPr>
        <p:spPr/>
        <p:txBody>
          <a:bodyPr/>
          <a:lstStyle/>
          <a:p>
            <a:fld id="{6DA75BFD-2B67-43BF-ABC9-0942247C937C}" type="datetimeFigureOut">
              <a:rPr lang="en-US" smtClean="0"/>
              <a:t>3/29/2022</a:t>
            </a:fld>
            <a:endParaRPr lang="en-US"/>
          </a:p>
        </p:txBody>
      </p:sp>
      <p:sp>
        <p:nvSpPr>
          <p:cNvPr id="5" name="Footer Placeholder 4">
            <a:extLst>
              <a:ext uri="{FF2B5EF4-FFF2-40B4-BE49-F238E27FC236}">
                <a16:creationId xmlns:a16="http://schemas.microsoft.com/office/drawing/2014/main" id="{8AAAC26E-BF40-4911-AD9C-33834F035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B81F2-129F-4832-8E8D-36C50BDC3C0F}"/>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419891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01114-4DF0-4147-9296-E79A01D9BB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72A67D-2429-402B-BDF9-0E9D0C1086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503B4-E93F-4FE2-921D-B45853EDB6D4}"/>
              </a:ext>
            </a:extLst>
          </p:cNvPr>
          <p:cNvSpPr>
            <a:spLocks noGrp="1"/>
          </p:cNvSpPr>
          <p:nvPr>
            <p:ph type="dt" sz="half" idx="10"/>
          </p:nvPr>
        </p:nvSpPr>
        <p:spPr/>
        <p:txBody>
          <a:bodyPr/>
          <a:lstStyle/>
          <a:p>
            <a:fld id="{6DA75BFD-2B67-43BF-ABC9-0942247C937C}" type="datetimeFigureOut">
              <a:rPr lang="en-US" smtClean="0"/>
              <a:t>3/29/2022</a:t>
            </a:fld>
            <a:endParaRPr lang="en-US"/>
          </a:p>
        </p:txBody>
      </p:sp>
      <p:sp>
        <p:nvSpPr>
          <p:cNvPr id="5" name="Footer Placeholder 4">
            <a:extLst>
              <a:ext uri="{FF2B5EF4-FFF2-40B4-BE49-F238E27FC236}">
                <a16:creationId xmlns:a16="http://schemas.microsoft.com/office/drawing/2014/main" id="{6BC4B577-EE34-4C5D-AD0F-2A9608ABA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66F08-4606-475C-ACD8-E907D5CDA57E}"/>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22746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9EF5-D311-48F7-B37B-2505A76E5BBF}"/>
              </a:ext>
            </a:extLst>
          </p:cNvPr>
          <p:cNvSpPr>
            <a:spLocks noGrp="1"/>
          </p:cNvSpPr>
          <p:nvPr>
            <p:ph type="title"/>
          </p:nvPr>
        </p:nvSpPr>
        <p:spPr>
          <a:xfrm>
            <a:off x="271272" y="136525"/>
            <a:ext cx="5251704" cy="544512"/>
          </a:xfrm>
        </p:spPr>
        <p:txBody>
          <a:bodyPr>
            <a:norm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43A3E8C-69DC-4EDB-A42D-B55151E1353E}"/>
              </a:ext>
            </a:extLst>
          </p:cNvPr>
          <p:cNvSpPr>
            <a:spLocks noGrp="1"/>
          </p:cNvSpPr>
          <p:nvPr>
            <p:ph idx="1"/>
          </p:nvPr>
        </p:nvSpPr>
        <p:spPr>
          <a:xfrm>
            <a:off x="271272" y="751998"/>
            <a:ext cx="5421284" cy="535400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4CF9F-62B6-4748-BC8A-CA5056C22F05}"/>
              </a:ext>
            </a:extLst>
          </p:cNvPr>
          <p:cNvSpPr>
            <a:spLocks noGrp="1"/>
          </p:cNvSpPr>
          <p:nvPr>
            <p:ph type="dt" sz="half" idx="10"/>
          </p:nvPr>
        </p:nvSpPr>
        <p:spPr>
          <a:xfrm>
            <a:off x="847344" y="6538912"/>
            <a:ext cx="2743200" cy="365125"/>
          </a:xfrm>
        </p:spPr>
        <p:txBody>
          <a:bodyPr/>
          <a:lstStyle/>
          <a:p>
            <a:fld id="{6DA75BFD-2B67-43BF-ABC9-0942247C937C}" type="datetimeFigureOut">
              <a:rPr lang="en-US" smtClean="0"/>
              <a:t>3/29/2022</a:t>
            </a:fld>
            <a:endParaRPr lang="en-US"/>
          </a:p>
        </p:txBody>
      </p:sp>
      <p:sp>
        <p:nvSpPr>
          <p:cNvPr id="5" name="Footer Placeholder 4">
            <a:extLst>
              <a:ext uri="{FF2B5EF4-FFF2-40B4-BE49-F238E27FC236}">
                <a16:creationId xmlns:a16="http://schemas.microsoft.com/office/drawing/2014/main" id="{B8E8E044-DB41-43C4-9BBE-77994C1F8738}"/>
              </a:ext>
            </a:extLst>
          </p:cNvPr>
          <p:cNvSpPr>
            <a:spLocks noGrp="1"/>
          </p:cNvSpPr>
          <p:nvPr>
            <p:ph type="ftr" sz="quarter" idx="11"/>
          </p:nvPr>
        </p:nvSpPr>
        <p:spPr>
          <a:xfrm>
            <a:off x="4047744" y="6538912"/>
            <a:ext cx="4114800" cy="365125"/>
          </a:xfrm>
        </p:spPr>
        <p:txBody>
          <a:bodyPr/>
          <a:lstStyle/>
          <a:p>
            <a:endParaRPr lang="en-US"/>
          </a:p>
        </p:txBody>
      </p:sp>
      <p:sp>
        <p:nvSpPr>
          <p:cNvPr id="6" name="Slide Number Placeholder 5">
            <a:extLst>
              <a:ext uri="{FF2B5EF4-FFF2-40B4-BE49-F238E27FC236}">
                <a16:creationId xmlns:a16="http://schemas.microsoft.com/office/drawing/2014/main" id="{7322F16A-FB9C-4D7B-8B11-9343B77D3FF7}"/>
              </a:ext>
            </a:extLst>
          </p:cNvPr>
          <p:cNvSpPr>
            <a:spLocks noGrp="1"/>
          </p:cNvSpPr>
          <p:nvPr>
            <p:ph type="sldNum" sz="quarter" idx="12"/>
          </p:nvPr>
        </p:nvSpPr>
        <p:spPr>
          <a:xfrm>
            <a:off x="8619744" y="6538912"/>
            <a:ext cx="2743200" cy="365125"/>
          </a:xfrm>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78987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F181-1088-4208-8C14-73DE9D2A7F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1C8CB5-9DA2-4C3D-AC3D-218D6B13AA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E3C7E1-1D5F-4B5D-8879-14AF87571C62}"/>
              </a:ext>
            </a:extLst>
          </p:cNvPr>
          <p:cNvSpPr>
            <a:spLocks noGrp="1"/>
          </p:cNvSpPr>
          <p:nvPr>
            <p:ph type="dt" sz="half" idx="10"/>
          </p:nvPr>
        </p:nvSpPr>
        <p:spPr/>
        <p:txBody>
          <a:bodyPr/>
          <a:lstStyle/>
          <a:p>
            <a:fld id="{6DA75BFD-2B67-43BF-ABC9-0942247C937C}" type="datetimeFigureOut">
              <a:rPr lang="en-US" smtClean="0"/>
              <a:t>3/29/2022</a:t>
            </a:fld>
            <a:endParaRPr lang="en-US"/>
          </a:p>
        </p:txBody>
      </p:sp>
      <p:sp>
        <p:nvSpPr>
          <p:cNvPr id="5" name="Footer Placeholder 4">
            <a:extLst>
              <a:ext uri="{FF2B5EF4-FFF2-40B4-BE49-F238E27FC236}">
                <a16:creationId xmlns:a16="http://schemas.microsoft.com/office/drawing/2014/main" id="{5D27146F-0D7C-42E8-80DF-F11FEE1E8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1DE1D-C08B-4790-953E-D8B065F873AA}"/>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10072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2020-076D-497B-939D-E6F665CDD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14FE2-BFA6-4A69-8BCC-26A32EBDE2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0D2D9-0EEE-47C6-B32E-C837E56ADF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834A20-3859-4A78-8BA7-92E706F6B318}"/>
              </a:ext>
            </a:extLst>
          </p:cNvPr>
          <p:cNvSpPr>
            <a:spLocks noGrp="1"/>
          </p:cNvSpPr>
          <p:nvPr>
            <p:ph type="dt" sz="half" idx="10"/>
          </p:nvPr>
        </p:nvSpPr>
        <p:spPr/>
        <p:txBody>
          <a:bodyPr/>
          <a:lstStyle/>
          <a:p>
            <a:fld id="{6DA75BFD-2B67-43BF-ABC9-0942247C937C}" type="datetimeFigureOut">
              <a:rPr lang="en-US" smtClean="0"/>
              <a:t>3/29/2022</a:t>
            </a:fld>
            <a:endParaRPr lang="en-US"/>
          </a:p>
        </p:txBody>
      </p:sp>
      <p:sp>
        <p:nvSpPr>
          <p:cNvPr id="6" name="Footer Placeholder 5">
            <a:extLst>
              <a:ext uri="{FF2B5EF4-FFF2-40B4-BE49-F238E27FC236}">
                <a16:creationId xmlns:a16="http://schemas.microsoft.com/office/drawing/2014/main" id="{C800848E-66DA-4201-84EF-C909BF76B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F2E66-C512-4867-ACF3-35E9B75BDB05}"/>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299910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E31F-6B9F-4611-B4F0-AB9B4CB0FB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9CB874-B7FE-4CAD-8EB8-76AA30713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F81D17-20DE-4CEE-B466-0C347FE240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C6042D-97AE-4CB1-B3B8-B040DB3C63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26352-6534-4D89-92C2-6469682499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227E4F-5DE7-4A74-ACF3-B384A28DBDBA}"/>
              </a:ext>
            </a:extLst>
          </p:cNvPr>
          <p:cNvSpPr>
            <a:spLocks noGrp="1"/>
          </p:cNvSpPr>
          <p:nvPr>
            <p:ph type="dt" sz="half" idx="10"/>
          </p:nvPr>
        </p:nvSpPr>
        <p:spPr/>
        <p:txBody>
          <a:bodyPr/>
          <a:lstStyle/>
          <a:p>
            <a:fld id="{6DA75BFD-2B67-43BF-ABC9-0942247C937C}" type="datetimeFigureOut">
              <a:rPr lang="en-US" smtClean="0"/>
              <a:t>3/29/2022</a:t>
            </a:fld>
            <a:endParaRPr lang="en-US"/>
          </a:p>
        </p:txBody>
      </p:sp>
      <p:sp>
        <p:nvSpPr>
          <p:cNvPr id="8" name="Footer Placeholder 7">
            <a:extLst>
              <a:ext uri="{FF2B5EF4-FFF2-40B4-BE49-F238E27FC236}">
                <a16:creationId xmlns:a16="http://schemas.microsoft.com/office/drawing/2014/main" id="{FB43AF73-A95C-4516-B203-188EDA0B5C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7CF931-326D-48CC-A873-E238F63E2C7A}"/>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349369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143F-28E3-4994-8069-FBE9515075B5}"/>
              </a:ext>
            </a:extLst>
          </p:cNvPr>
          <p:cNvSpPr>
            <a:spLocks noGrp="1"/>
          </p:cNvSpPr>
          <p:nvPr>
            <p:ph type="title"/>
          </p:nvPr>
        </p:nvSpPr>
        <p:spPr>
          <a:xfrm>
            <a:off x="688911" y="206505"/>
            <a:ext cx="10515600" cy="679904"/>
          </a:xfrm>
        </p:spPr>
        <p:txBody>
          <a:bodyPr>
            <a:normAutofit/>
          </a:bodyPr>
          <a:lstStyle>
            <a:lvl1pPr>
              <a:defRPr sz="3200"/>
            </a:lvl1pPr>
          </a:lstStyle>
          <a:p>
            <a:r>
              <a:rPr lang="en-US"/>
              <a:t>Click to edit Master title style</a:t>
            </a:r>
          </a:p>
        </p:txBody>
      </p:sp>
      <p:sp>
        <p:nvSpPr>
          <p:cNvPr id="3" name="Date Placeholder 2">
            <a:extLst>
              <a:ext uri="{FF2B5EF4-FFF2-40B4-BE49-F238E27FC236}">
                <a16:creationId xmlns:a16="http://schemas.microsoft.com/office/drawing/2014/main" id="{EE813E7D-C815-44EA-AFB1-F8E22F0041B6}"/>
              </a:ext>
            </a:extLst>
          </p:cNvPr>
          <p:cNvSpPr>
            <a:spLocks noGrp="1"/>
          </p:cNvSpPr>
          <p:nvPr>
            <p:ph type="dt" sz="half" idx="10"/>
          </p:nvPr>
        </p:nvSpPr>
        <p:spPr/>
        <p:txBody>
          <a:bodyPr/>
          <a:lstStyle/>
          <a:p>
            <a:fld id="{6DA75BFD-2B67-43BF-ABC9-0942247C937C}" type="datetimeFigureOut">
              <a:rPr lang="en-US" smtClean="0"/>
              <a:t>3/29/2022</a:t>
            </a:fld>
            <a:endParaRPr lang="en-US"/>
          </a:p>
        </p:txBody>
      </p:sp>
      <p:sp>
        <p:nvSpPr>
          <p:cNvPr id="4" name="Footer Placeholder 3">
            <a:extLst>
              <a:ext uri="{FF2B5EF4-FFF2-40B4-BE49-F238E27FC236}">
                <a16:creationId xmlns:a16="http://schemas.microsoft.com/office/drawing/2014/main" id="{6E78AC72-4D66-4BA9-AAE1-EFEA9CADE6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420A18-8E33-4587-B038-DF15BBDB0DEC}"/>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41243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F3967-185F-4CC2-A67C-207DD08023F4}"/>
              </a:ext>
            </a:extLst>
          </p:cNvPr>
          <p:cNvSpPr>
            <a:spLocks noGrp="1"/>
          </p:cNvSpPr>
          <p:nvPr>
            <p:ph type="dt" sz="half" idx="10"/>
          </p:nvPr>
        </p:nvSpPr>
        <p:spPr/>
        <p:txBody>
          <a:bodyPr/>
          <a:lstStyle/>
          <a:p>
            <a:fld id="{6DA75BFD-2B67-43BF-ABC9-0942247C937C}" type="datetimeFigureOut">
              <a:rPr lang="en-US" smtClean="0"/>
              <a:t>3/29/2022</a:t>
            </a:fld>
            <a:endParaRPr lang="en-US"/>
          </a:p>
        </p:txBody>
      </p:sp>
      <p:sp>
        <p:nvSpPr>
          <p:cNvPr id="3" name="Footer Placeholder 2">
            <a:extLst>
              <a:ext uri="{FF2B5EF4-FFF2-40B4-BE49-F238E27FC236}">
                <a16:creationId xmlns:a16="http://schemas.microsoft.com/office/drawing/2014/main" id="{661FD2B7-8AD2-4986-B5DF-D1B18F4B26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C21721-BF32-4990-8A82-66030C4D5259}"/>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61669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42F5-666B-43A8-A37F-CB3AB05B2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8B518-0B85-41D1-B39B-3DCD757A23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59A8C6-1C22-4AF8-991C-4D02AF563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95E3C-1701-4EEC-B349-2CEDC42DA6BB}"/>
              </a:ext>
            </a:extLst>
          </p:cNvPr>
          <p:cNvSpPr>
            <a:spLocks noGrp="1"/>
          </p:cNvSpPr>
          <p:nvPr>
            <p:ph type="dt" sz="half" idx="10"/>
          </p:nvPr>
        </p:nvSpPr>
        <p:spPr/>
        <p:txBody>
          <a:bodyPr/>
          <a:lstStyle/>
          <a:p>
            <a:fld id="{6DA75BFD-2B67-43BF-ABC9-0942247C937C}" type="datetimeFigureOut">
              <a:rPr lang="en-US" smtClean="0"/>
              <a:t>3/29/2022</a:t>
            </a:fld>
            <a:endParaRPr lang="en-US"/>
          </a:p>
        </p:txBody>
      </p:sp>
      <p:sp>
        <p:nvSpPr>
          <p:cNvPr id="6" name="Footer Placeholder 5">
            <a:extLst>
              <a:ext uri="{FF2B5EF4-FFF2-40B4-BE49-F238E27FC236}">
                <a16:creationId xmlns:a16="http://schemas.microsoft.com/office/drawing/2014/main" id="{BA441F21-2D32-4131-9809-E3E8916C6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55611-D55D-494D-AAF1-589E2842B581}"/>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31975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4677-6B39-48A2-A3CB-C5B9E4265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A765D-14D1-4609-931C-4AA2B89A5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DB15CD-8B29-4AF5-99A0-8CFB83B83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FA7B6-A179-4539-AF80-6F88EFB2DDD0}"/>
              </a:ext>
            </a:extLst>
          </p:cNvPr>
          <p:cNvSpPr>
            <a:spLocks noGrp="1"/>
          </p:cNvSpPr>
          <p:nvPr>
            <p:ph type="dt" sz="half" idx="10"/>
          </p:nvPr>
        </p:nvSpPr>
        <p:spPr/>
        <p:txBody>
          <a:bodyPr/>
          <a:lstStyle/>
          <a:p>
            <a:fld id="{6DA75BFD-2B67-43BF-ABC9-0942247C937C}" type="datetimeFigureOut">
              <a:rPr lang="en-US" smtClean="0"/>
              <a:t>3/29/2022</a:t>
            </a:fld>
            <a:endParaRPr lang="en-US"/>
          </a:p>
        </p:txBody>
      </p:sp>
      <p:sp>
        <p:nvSpPr>
          <p:cNvPr id="6" name="Footer Placeholder 5">
            <a:extLst>
              <a:ext uri="{FF2B5EF4-FFF2-40B4-BE49-F238E27FC236}">
                <a16:creationId xmlns:a16="http://schemas.microsoft.com/office/drawing/2014/main" id="{D522D233-4062-4923-9B63-59E013F01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DABCA-1D13-4625-A995-E721977DB3DB}"/>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6873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1DF6A2-F1F9-4F12-9633-A39EA460A2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75DFA2-C6E1-4555-B44F-4945C6AD22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B605E-ED72-482F-8D79-999C08A30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75BFD-2B67-43BF-ABC9-0942247C937C}" type="datetimeFigureOut">
              <a:rPr lang="en-US" smtClean="0"/>
              <a:t>3/29/2022</a:t>
            </a:fld>
            <a:endParaRPr lang="en-US"/>
          </a:p>
        </p:txBody>
      </p:sp>
      <p:sp>
        <p:nvSpPr>
          <p:cNvPr id="5" name="Footer Placeholder 4">
            <a:extLst>
              <a:ext uri="{FF2B5EF4-FFF2-40B4-BE49-F238E27FC236}">
                <a16:creationId xmlns:a16="http://schemas.microsoft.com/office/drawing/2014/main" id="{546F6803-E2B7-4810-90BE-C82CC98C10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B8FAF7-32FC-4AFD-82A1-B32AECB721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1B9F1-250F-4192-966E-734FAB481AA2}" type="slidenum">
              <a:rPr lang="en-US" smtClean="0"/>
              <a:t>‹#›</a:t>
            </a:fld>
            <a:endParaRPr lang="en-US"/>
          </a:p>
        </p:txBody>
      </p:sp>
    </p:spTree>
    <p:extLst>
      <p:ext uri="{BB962C8B-B14F-4D97-AF65-F5344CB8AC3E}">
        <p14:creationId xmlns:p14="http://schemas.microsoft.com/office/powerpoint/2010/main" val="416766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s://quarep.org/working-groups/wg-7-metadata" TargetMode="External"/><Relationship Id="rId7" Type="http://schemas.openxmlformats.org/officeDocument/2006/relationships/image" Target="../media/image5.png"/><Relationship Id="rId2" Type="http://schemas.openxmlformats.org/officeDocument/2006/relationships/hyperlink" Target="https://quarep.org/" TargetMode="External"/><Relationship Id="rId1" Type="http://schemas.openxmlformats.org/officeDocument/2006/relationships/slideLayout" Target="../slideLayouts/slideLayout2.xml"/><Relationship Id="rId6" Type="http://schemas.openxmlformats.org/officeDocument/2006/relationships/hyperlink" Target="https://bioportal.bioontology.org/ontologies/EDAM-BIOIMAGING" TargetMode="External"/><Relationship Id="rId5" Type="http://schemas.openxmlformats.org/officeDocument/2006/relationships/hyperlink" Target="https://quarep.org/about/contact" TargetMode="External"/><Relationship Id="rId4" Type="http://schemas.openxmlformats.org/officeDocument/2006/relationships/hyperlink" Target="https://www.nature.com/articles/s41592-021-01342-w" TargetMode="External"/><Relationship Id="rId9" Type="http://schemas.openxmlformats.org/officeDocument/2006/relationships/hyperlink" Target="https://www.nature.com/collections/djiciihhjh"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napari.org/guides/event_loop.html" TargetMode="External"/><Relationship Id="rId2" Type="http://schemas.openxmlformats.org/officeDocument/2006/relationships/hyperlink" Target="https://napari.org/guides/preferences.html" TargetMode="External"/><Relationship Id="rId1" Type="http://schemas.openxmlformats.org/officeDocument/2006/relationships/slideLayout" Target="../slideLayouts/slideLayout2.xml"/><Relationship Id="rId4" Type="http://schemas.openxmlformats.org/officeDocument/2006/relationships/hyperlink" Target="https://napari.org/guides/magicgui.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2B37-3794-470C-B47D-9C8B2806109E}"/>
              </a:ext>
            </a:extLst>
          </p:cNvPr>
          <p:cNvSpPr>
            <a:spLocks noGrp="1"/>
          </p:cNvSpPr>
          <p:nvPr>
            <p:ph type="title"/>
          </p:nvPr>
        </p:nvSpPr>
        <p:spPr>
          <a:xfrm>
            <a:off x="892885" y="716625"/>
            <a:ext cx="10664456" cy="2252486"/>
          </a:xfrm>
        </p:spPr>
        <p:txBody>
          <a:bodyPr>
            <a:normAutofit/>
          </a:bodyPr>
          <a:lstStyle/>
          <a:p>
            <a:pPr algn="ctr"/>
            <a:r>
              <a:rPr lang="en-US" sz="4800" b="1">
                <a:latin typeface="Metalcut" pitchFamily="2" charset="0"/>
              </a:rPr>
              <a:t>Light Field Imaging Toolbox</a:t>
            </a:r>
          </a:p>
        </p:txBody>
      </p:sp>
      <p:pic>
        <p:nvPicPr>
          <p:cNvPr id="3" name="Picture 2">
            <a:extLst>
              <a:ext uri="{FF2B5EF4-FFF2-40B4-BE49-F238E27FC236}">
                <a16:creationId xmlns:a16="http://schemas.microsoft.com/office/drawing/2014/main" id="{61EA68A6-5A52-41F6-80F0-2C5BC21A909E}"/>
              </a:ext>
            </a:extLst>
          </p:cNvPr>
          <p:cNvPicPr>
            <a:picLocks noChangeAspect="1"/>
          </p:cNvPicPr>
          <p:nvPr/>
        </p:nvPicPr>
        <p:blipFill>
          <a:blip r:embed="rId2"/>
          <a:stretch>
            <a:fillRect/>
          </a:stretch>
        </p:blipFill>
        <p:spPr>
          <a:xfrm>
            <a:off x="8363850" y="5737201"/>
            <a:ext cx="3548451" cy="915925"/>
          </a:xfrm>
          <a:prstGeom prst="rect">
            <a:avLst/>
          </a:prstGeom>
        </p:spPr>
      </p:pic>
    </p:spTree>
    <p:extLst>
      <p:ext uri="{BB962C8B-B14F-4D97-AF65-F5344CB8AC3E}">
        <p14:creationId xmlns:p14="http://schemas.microsoft.com/office/powerpoint/2010/main" val="4066505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A43684-684A-4077-B5B1-FD0351F939C8}"/>
              </a:ext>
            </a:extLst>
          </p:cNvPr>
          <p:cNvSpPr/>
          <p:nvPr/>
        </p:nvSpPr>
        <p:spPr>
          <a:xfrm>
            <a:off x="4988938" y="440088"/>
            <a:ext cx="3805741" cy="597782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a:solidFill>
                  <a:schemeClr val="tx1"/>
                </a:solidFill>
              </a:rPr>
              <a:t>&lt;folder or .H5&gt;</a:t>
            </a:r>
          </a:p>
        </p:txBody>
      </p:sp>
      <p:sp>
        <p:nvSpPr>
          <p:cNvPr id="5" name="Rectangle 4">
            <a:extLst>
              <a:ext uri="{FF2B5EF4-FFF2-40B4-BE49-F238E27FC236}">
                <a16:creationId xmlns:a16="http://schemas.microsoft.com/office/drawing/2014/main" id="{B3050018-0B0A-4A21-AC91-15EBC4D85AF5}"/>
              </a:ext>
            </a:extLst>
          </p:cNvPr>
          <p:cNvSpPr/>
          <p:nvPr/>
        </p:nvSpPr>
        <p:spPr>
          <a:xfrm>
            <a:off x="5095576" y="4308031"/>
            <a:ext cx="3303438" cy="19161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a:solidFill>
                  <a:schemeClr val="tx1"/>
                </a:solidFill>
              </a:rPr>
              <a:t>&lt;</a:t>
            </a:r>
            <a:r>
              <a:rPr lang="en-US" sz="1400" err="1">
                <a:solidFill>
                  <a:schemeClr val="tx1"/>
                </a:solidFill>
              </a:rPr>
              <a:t>SampleSet</a:t>
            </a:r>
            <a:r>
              <a:rPr lang="en-US" sz="1400">
                <a:solidFill>
                  <a:schemeClr val="tx1"/>
                </a:solidFill>
              </a:rPr>
              <a:t>&gt;</a:t>
            </a:r>
          </a:p>
        </p:txBody>
      </p:sp>
      <p:sp>
        <p:nvSpPr>
          <p:cNvPr id="6" name="Rectangle 5">
            <a:extLst>
              <a:ext uri="{FF2B5EF4-FFF2-40B4-BE49-F238E27FC236}">
                <a16:creationId xmlns:a16="http://schemas.microsoft.com/office/drawing/2014/main" id="{7B593C73-F0A0-4CC3-87B6-D55DE94AC378}"/>
              </a:ext>
            </a:extLst>
          </p:cNvPr>
          <p:cNvSpPr/>
          <p:nvPr/>
        </p:nvSpPr>
        <p:spPr>
          <a:xfrm>
            <a:off x="6956819" y="1830533"/>
            <a:ext cx="1355371" cy="4284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err="1"/>
              <a:t>DarkImage</a:t>
            </a:r>
            <a:endParaRPr lang="en-US" sz="1200"/>
          </a:p>
        </p:txBody>
      </p:sp>
      <p:sp>
        <p:nvSpPr>
          <p:cNvPr id="7" name="Rectangle 6">
            <a:extLst>
              <a:ext uri="{FF2B5EF4-FFF2-40B4-BE49-F238E27FC236}">
                <a16:creationId xmlns:a16="http://schemas.microsoft.com/office/drawing/2014/main" id="{8ED70DA6-A8FE-46DD-965F-A1B22912DCBA}"/>
              </a:ext>
            </a:extLst>
          </p:cNvPr>
          <p:cNvSpPr/>
          <p:nvPr/>
        </p:nvSpPr>
        <p:spPr>
          <a:xfrm>
            <a:off x="6956819" y="1221457"/>
            <a:ext cx="1355371" cy="4652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err="1"/>
              <a:t>WhiteImage</a:t>
            </a:r>
            <a:endParaRPr lang="en-US" sz="1200"/>
          </a:p>
        </p:txBody>
      </p:sp>
      <p:sp>
        <p:nvSpPr>
          <p:cNvPr id="8" name="Flowchart: Multidocument 7">
            <a:extLst>
              <a:ext uri="{FF2B5EF4-FFF2-40B4-BE49-F238E27FC236}">
                <a16:creationId xmlns:a16="http://schemas.microsoft.com/office/drawing/2014/main" id="{8E00136F-BE18-4A8B-9E76-D191656021A0}"/>
              </a:ext>
            </a:extLst>
          </p:cNvPr>
          <p:cNvSpPr/>
          <p:nvPr/>
        </p:nvSpPr>
        <p:spPr>
          <a:xfrm>
            <a:off x="6810286" y="5662707"/>
            <a:ext cx="1093295" cy="468759"/>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a:t>S</a:t>
            </a:r>
            <a:r>
              <a:rPr lang="en-US" sz="1050">
                <a:solidFill>
                  <a:schemeClr val="dk1"/>
                </a:solidFill>
              </a:rPr>
              <a:t>tack</a:t>
            </a:r>
          </a:p>
        </p:txBody>
      </p:sp>
      <p:sp>
        <p:nvSpPr>
          <p:cNvPr id="9" name="Rectangle 8">
            <a:extLst>
              <a:ext uri="{FF2B5EF4-FFF2-40B4-BE49-F238E27FC236}">
                <a16:creationId xmlns:a16="http://schemas.microsoft.com/office/drawing/2014/main" id="{809953FA-9A9B-45D4-855E-84FFABD29D7E}"/>
              </a:ext>
            </a:extLst>
          </p:cNvPr>
          <p:cNvSpPr/>
          <p:nvPr/>
        </p:nvSpPr>
        <p:spPr>
          <a:xfrm>
            <a:off x="5233391" y="4719799"/>
            <a:ext cx="1351270" cy="563183"/>
          </a:xfrm>
          <a:prstGeom prst="rect">
            <a:avLst/>
          </a:prstGeom>
          <a:scene3d>
            <a:camera prst="orthographicFront"/>
            <a:lightRig rig="threePt" dir="t"/>
          </a:scene3d>
          <a:sp3d>
            <a:bevelB/>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err="1"/>
              <a:t>RawLFImage</a:t>
            </a:r>
            <a:endParaRPr lang="en-US" sz="1200"/>
          </a:p>
        </p:txBody>
      </p:sp>
      <p:sp>
        <p:nvSpPr>
          <p:cNvPr id="10" name="Rectangle 9">
            <a:extLst>
              <a:ext uri="{FF2B5EF4-FFF2-40B4-BE49-F238E27FC236}">
                <a16:creationId xmlns:a16="http://schemas.microsoft.com/office/drawing/2014/main" id="{0FEF32A4-A10A-4A6F-B709-93B40BEDDE92}"/>
              </a:ext>
            </a:extLst>
          </p:cNvPr>
          <p:cNvSpPr/>
          <p:nvPr/>
        </p:nvSpPr>
        <p:spPr>
          <a:xfrm>
            <a:off x="5233391" y="1392203"/>
            <a:ext cx="1355371" cy="495307"/>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sz="1200" err="1"/>
              <a:t>metadata.lfm</a:t>
            </a:r>
            <a:endParaRPr lang="en-US" sz="1200"/>
          </a:p>
          <a:p>
            <a:pPr algn="ctr"/>
            <a:r>
              <a:rPr lang="en-US" sz="1200"/>
              <a:t>(.</a:t>
            </a:r>
            <a:r>
              <a:rPr lang="en-US" sz="1200" err="1"/>
              <a:t>json</a:t>
            </a:r>
            <a:r>
              <a:rPr lang="en-US" sz="1200"/>
              <a:t>)</a:t>
            </a:r>
          </a:p>
          <a:p>
            <a:pPr algn="ctr"/>
            <a:endParaRPr lang="en-US" sz="1200"/>
          </a:p>
        </p:txBody>
      </p:sp>
      <p:sp>
        <p:nvSpPr>
          <p:cNvPr id="11" name="Rectangle 10">
            <a:extLst>
              <a:ext uri="{FF2B5EF4-FFF2-40B4-BE49-F238E27FC236}">
                <a16:creationId xmlns:a16="http://schemas.microsoft.com/office/drawing/2014/main" id="{93035F52-A2FC-474A-9C34-E1780EF3B808}"/>
              </a:ext>
            </a:extLst>
          </p:cNvPr>
          <p:cNvSpPr/>
          <p:nvPr/>
        </p:nvSpPr>
        <p:spPr>
          <a:xfrm>
            <a:off x="5247039" y="2412848"/>
            <a:ext cx="1323974" cy="59309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a:t>Calibration file</a:t>
            </a:r>
          </a:p>
          <a:p>
            <a:pPr algn="ctr"/>
            <a:r>
              <a:rPr lang="en-US" sz="1200"/>
              <a:t>.</a:t>
            </a:r>
            <a:r>
              <a:rPr lang="en-US" sz="1200" err="1"/>
              <a:t>lfc</a:t>
            </a:r>
            <a:endParaRPr lang="en-US" sz="1200"/>
          </a:p>
        </p:txBody>
      </p:sp>
      <p:sp>
        <p:nvSpPr>
          <p:cNvPr id="12" name="Rectangle 11">
            <a:extLst>
              <a:ext uri="{FF2B5EF4-FFF2-40B4-BE49-F238E27FC236}">
                <a16:creationId xmlns:a16="http://schemas.microsoft.com/office/drawing/2014/main" id="{FD615A1F-B151-4EFD-ABCE-C1A7494198D3}"/>
              </a:ext>
            </a:extLst>
          </p:cNvPr>
          <p:cNvSpPr/>
          <p:nvPr/>
        </p:nvSpPr>
        <p:spPr>
          <a:xfrm>
            <a:off x="6810286" y="4431666"/>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a:t>Perspective</a:t>
            </a:r>
          </a:p>
          <a:p>
            <a:pPr algn="ctr"/>
            <a:r>
              <a:rPr lang="en-US" sz="1100"/>
              <a:t>(</a:t>
            </a:r>
            <a:r>
              <a:rPr lang="en-US" sz="1100" err="1"/>
              <a:t>subaperture</a:t>
            </a:r>
            <a:r>
              <a:rPr lang="en-US" sz="1100"/>
              <a:t>)</a:t>
            </a:r>
          </a:p>
        </p:txBody>
      </p:sp>
      <p:sp>
        <p:nvSpPr>
          <p:cNvPr id="13" name="Rectangle 12">
            <a:extLst>
              <a:ext uri="{FF2B5EF4-FFF2-40B4-BE49-F238E27FC236}">
                <a16:creationId xmlns:a16="http://schemas.microsoft.com/office/drawing/2014/main" id="{008019EB-4FFF-4DED-B6A7-D0712F956F70}"/>
              </a:ext>
            </a:extLst>
          </p:cNvPr>
          <p:cNvSpPr/>
          <p:nvPr/>
        </p:nvSpPr>
        <p:spPr>
          <a:xfrm>
            <a:off x="6927486" y="3725856"/>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a:t>Rectified</a:t>
            </a:r>
          </a:p>
        </p:txBody>
      </p:sp>
      <p:sp>
        <p:nvSpPr>
          <p:cNvPr id="15" name="Flowchart: Multidocument 14">
            <a:extLst>
              <a:ext uri="{FF2B5EF4-FFF2-40B4-BE49-F238E27FC236}">
                <a16:creationId xmlns:a16="http://schemas.microsoft.com/office/drawing/2014/main" id="{56FBAD40-513D-44EF-BCA6-651ED3C09EFB}"/>
              </a:ext>
            </a:extLst>
          </p:cNvPr>
          <p:cNvSpPr/>
          <p:nvPr/>
        </p:nvSpPr>
        <p:spPr>
          <a:xfrm>
            <a:off x="6810287" y="5039645"/>
            <a:ext cx="1093295" cy="576542"/>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50"/>
              <a:t>Quick S</a:t>
            </a:r>
            <a:r>
              <a:rPr lang="en-US" sz="1050">
                <a:solidFill>
                  <a:schemeClr val="dk1"/>
                </a:solidFill>
              </a:rPr>
              <a:t>tack</a:t>
            </a:r>
          </a:p>
        </p:txBody>
      </p:sp>
      <p:sp>
        <p:nvSpPr>
          <p:cNvPr id="16" name="Rectangle 15">
            <a:extLst>
              <a:ext uri="{FF2B5EF4-FFF2-40B4-BE49-F238E27FC236}">
                <a16:creationId xmlns:a16="http://schemas.microsoft.com/office/drawing/2014/main" id="{EB531D3B-569E-4AA5-A24D-3852369915DF}"/>
              </a:ext>
            </a:extLst>
          </p:cNvPr>
          <p:cNvSpPr/>
          <p:nvPr/>
        </p:nvSpPr>
        <p:spPr>
          <a:xfrm>
            <a:off x="5103293" y="1048067"/>
            <a:ext cx="3424257" cy="20563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a:solidFill>
                  <a:schemeClr val="tx1"/>
                </a:solidFill>
              </a:rPr>
              <a:t>Instrument/</a:t>
            </a:r>
            <a:r>
              <a:rPr lang="en-US" sz="1400" err="1">
                <a:solidFill>
                  <a:schemeClr val="tx1"/>
                </a:solidFill>
              </a:rPr>
              <a:t>Acq</a:t>
            </a:r>
            <a:r>
              <a:rPr lang="en-US" sz="1400">
                <a:solidFill>
                  <a:schemeClr val="tx1"/>
                </a:solidFill>
              </a:rPr>
              <a:t> </a:t>
            </a:r>
          </a:p>
        </p:txBody>
      </p:sp>
      <p:sp>
        <p:nvSpPr>
          <p:cNvPr id="17" name="Rectangle 16">
            <a:extLst>
              <a:ext uri="{FF2B5EF4-FFF2-40B4-BE49-F238E27FC236}">
                <a16:creationId xmlns:a16="http://schemas.microsoft.com/office/drawing/2014/main" id="{28BCCAC9-A2FC-45D6-98ED-F82657F58D92}"/>
              </a:ext>
            </a:extLst>
          </p:cNvPr>
          <p:cNvSpPr/>
          <p:nvPr/>
        </p:nvSpPr>
        <p:spPr>
          <a:xfrm>
            <a:off x="6927486" y="3167938"/>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a:t>Perspective</a:t>
            </a:r>
          </a:p>
          <a:p>
            <a:pPr algn="ctr"/>
            <a:r>
              <a:rPr lang="en-US" sz="1100"/>
              <a:t>(</a:t>
            </a:r>
            <a:r>
              <a:rPr lang="en-US" sz="1100" err="1"/>
              <a:t>subaperture</a:t>
            </a:r>
            <a:r>
              <a:rPr lang="en-US" sz="1100"/>
              <a:t>)</a:t>
            </a:r>
          </a:p>
        </p:txBody>
      </p:sp>
      <p:sp>
        <p:nvSpPr>
          <p:cNvPr id="2" name="Callout: Line with Accent Bar 1">
            <a:extLst>
              <a:ext uri="{FF2B5EF4-FFF2-40B4-BE49-F238E27FC236}">
                <a16:creationId xmlns:a16="http://schemas.microsoft.com/office/drawing/2014/main" id="{128D7BFF-9D44-4BE5-8744-2C74DD089182}"/>
              </a:ext>
            </a:extLst>
          </p:cNvPr>
          <p:cNvSpPr/>
          <p:nvPr/>
        </p:nvSpPr>
        <p:spPr>
          <a:xfrm>
            <a:off x="1243515" y="1840025"/>
            <a:ext cx="2013735" cy="1615415"/>
          </a:xfrm>
          <a:prstGeom prst="accentCallout1">
            <a:avLst>
              <a:gd name="adj1" fmla="val 30311"/>
              <a:gd name="adj2" fmla="val 107251"/>
              <a:gd name="adj3" fmla="val 92457"/>
              <a:gd name="adj4" fmla="val 186018"/>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r>
              <a:rPr lang="en-US" sz="1400">
                <a:ln w="0"/>
                <a:solidFill>
                  <a:schemeClr val="tx1"/>
                </a:solidFill>
                <a:effectLst>
                  <a:outerShdw blurRad="38100" dist="19050" dir="2700000" algn="tl" rotWithShape="0">
                    <a:schemeClr val="dk1">
                      <a:alpha val="40000"/>
                    </a:schemeClr>
                  </a:outerShdw>
                </a:effectLst>
              </a:rPr>
              <a:t>Container with structure:</a:t>
            </a:r>
          </a:p>
          <a:p>
            <a:r>
              <a:rPr lang="en-US" sz="1400" err="1">
                <a:ln w="0"/>
                <a:solidFill>
                  <a:schemeClr val="tx1"/>
                </a:solidFill>
                <a:effectLst>
                  <a:outerShdw blurRad="38100" dist="19050" dir="2700000" algn="tl" rotWithShape="0">
                    <a:schemeClr val="dk1">
                      <a:alpha val="40000"/>
                    </a:schemeClr>
                  </a:outerShdw>
                </a:effectLst>
              </a:rPr>
              <a:t>metadata.lfm</a:t>
            </a:r>
            <a:endParaRPr lang="en-US" sz="1400">
              <a:ln w="0"/>
              <a:solidFill>
                <a:schemeClr val="tx1"/>
              </a:solidFill>
              <a:effectLst>
                <a:outerShdw blurRad="38100" dist="19050" dir="2700000" algn="tl" rotWithShape="0">
                  <a:schemeClr val="dk1">
                    <a:alpha val="40000"/>
                  </a:schemeClr>
                </a:outerShdw>
              </a:effectLst>
            </a:endParaRPr>
          </a:p>
          <a:p>
            <a:r>
              <a:rPr lang="en-US" sz="1400" err="1">
                <a:ln w="0"/>
                <a:solidFill>
                  <a:schemeClr val="tx1"/>
                </a:solidFill>
                <a:effectLst>
                  <a:outerShdw blurRad="38100" dist="19050" dir="2700000" algn="tl" rotWithShape="0">
                    <a:schemeClr val="dk1">
                      <a:alpha val="40000"/>
                    </a:schemeClr>
                  </a:outerShdw>
                </a:effectLst>
              </a:rPr>
              <a:t>whileImage.tif</a:t>
            </a:r>
            <a:endParaRPr lang="en-US" sz="1400">
              <a:ln w="0"/>
              <a:solidFill>
                <a:schemeClr val="tx1"/>
              </a:solidFill>
              <a:effectLst>
                <a:outerShdw blurRad="38100" dist="19050" dir="2700000" algn="tl" rotWithShape="0">
                  <a:schemeClr val="dk1">
                    <a:alpha val="40000"/>
                  </a:schemeClr>
                </a:outerShdw>
              </a:effectLst>
            </a:endParaRPr>
          </a:p>
          <a:p>
            <a:r>
              <a:rPr lang="en-US" sz="1400" err="1">
                <a:ln w="0"/>
                <a:solidFill>
                  <a:schemeClr val="tx1"/>
                </a:solidFill>
                <a:effectLst>
                  <a:outerShdw blurRad="38100" dist="19050" dir="2700000" algn="tl" rotWithShape="0">
                    <a:schemeClr val="dk1">
                      <a:alpha val="40000"/>
                    </a:schemeClr>
                  </a:outerShdw>
                </a:effectLst>
              </a:rPr>
              <a:t>darkImage.tif</a:t>
            </a:r>
            <a:endParaRPr lang="en-US" sz="1400">
              <a:ln w="0"/>
              <a:solidFill>
                <a:schemeClr val="tx1"/>
              </a:solidFill>
              <a:effectLst>
                <a:outerShdw blurRad="38100" dist="19050" dir="2700000" algn="tl" rotWithShape="0">
                  <a:schemeClr val="dk1">
                    <a:alpha val="40000"/>
                  </a:schemeClr>
                </a:outerShdw>
              </a:effectLst>
            </a:endParaRPr>
          </a:p>
          <a:p>
            <a:r>
              <a:rPr lang="en-US" sz="1400" err="1">
                <a:ln w="0"/>
                <a:solidFill>
                  <a:schemeClr val="tx1"/>
                </a:solidFill>
                <a:effectLst>
                  <a:outerShdw blurRad="38100" dist="19050" dir="2700000" algn="tl" rotWithShape="0">
                    <a:schemeClr val="dk1">
                      <a:alpha val="40000"/>
                    </a:schemeClr>
                  </a:outerShdw>
                </a:effectLst>
              </a:rPr>
              <a:t>calibration.lfc</a:t>
            </a:r>
            <a:endParaRPr lang="en-US" sz="1400">
              <a:ln w="0"/>
              <a:solidFill>
                <a:schemeClr val="tx1"/>
              </a:solidFill>
              <a:effectLst>
                <a:outerShdw blurRad="38100" dist="19050" dir="2700000" algn="tl" rotWithShape="0">
                  <a:schemeClr val="dk1">
                    <a:alpha val="40000"/>
                  </a:schemeClr>
                </a:outerShdw>
              </a:effectLst>
            </a:endParaRPr>
          </a:p>
          <a:p>
            <a:r>
              <a:rPr lang="en-US" sz="1400">
                <a:ln w="0"/>
                <a:solidFill>
                  <a:schemeClr val="tx1"/>
                </a:solidFill>
                <a:effectLst>
                  <a:outerShdw blurRad="38100" dist="19050" dir="2700000" algn="tl" rotWithShape="0">
                    <a:schemeClr val="dk1">
                      <a:alpha val="40000"/>
                    </a:schemeClr>
                  </a:outerShdw>
                </a:effectLst>
              </a:rPr>
              <a:t>/sample1</a:t>
            </a:r>
          </a:p>
          <a:p>
            <a:r>
              <a:rPr lang="en-US" sz="1400">
                <a:ln w="0"/>
                <a:solidFill>
                  <a:schemeClr val="tx1"/>
                </a:solidFill>
                <a:effectLst>
                  <a:outerShdw blurRad="38100" dist="19050" dir="2700000" algn="tl" rotWithShape="0">
                    <a:schemeClr val="dk1">
                      <a:alpha val="40000"/>
                    </a:schemeClr>
                  </a:outerShdw>
                </a:effectLst>
              </a:rPr>
              <a:t>/sample2</a:t>
            </a:r>
          </a:p>
          <a:p>
            <a:r>
              <a:rPr lang="en-US" sz="1400">
                <a:ln w="0"/>
                <a:solidFill>
                  <a:schemeClr val="tx1"/>
                </a:solidFill>
                <a:effectLst>
                  <a:outerShdw blurRad="38100" dist="19050" dir="2700000" algn="tl" rotWithShape="0">
                    <a:schemeClr val="dk1">
                      <a:alpha val="40000"/>
                    </a:schemeClr>
                  </a:outerShdw>
                </a:effectLst>
              </a:rPr>
              <a:t>…</a:t>
            </a:r>
          </a:p>
        </p:txBody>
      </p:sp>
      <p:sp>
        <p:nvSpPr>
          <p:cNvPr id="3" name="Title 2">
            <a:extLst>
              <a:ext uri="{FF2B5EF4-FFF2-40B4-BE49-F238E27FC236}">
                <a16:creationId xmlns:a16="http://schemas.microsoft.com/office/drawing/2014/main" id="{137CDE11-1B14-4DFC-9FE2-948FAC03D781}"/>
              </a:ext>
            </a:extLst>
          </p:cNvPr>
          <p:cNvSpPr>
            <a:spLocks noGrp="1"/>
          </p:cNvSpPr>
          <p:nvPr>
            <p:ph type="title"/>
          </p:nvPr>
        </p:nvSpPr>
        <p:spPr>
          <a:xfrm>
            <a:off x="838200" y="365126"/>
            <a:ext cx="3223437" cy="856332"/>
          </a:xfrm>
        </p:spPr>
        <p:txBody>
          <a:bodyPr>
            <a:normAutofit/>
          </a:bodyPr>
          <a:lstStyle/>
          <a:p>
            <a:r>
              <a:rPr lang="en-US"/>
              <a:t>File </a:t>
            </a:r>
            <a:r>
              <a:rPr lang="en-US" sz="4000"/>
              <a:t>naming</a:t>
            </a:r>
            <a:endParaRPr lang="en-US"/>
          </a:p>
        </p:txBody>
      </p:sp>
    </p:spTree>
    <p:extLst>
      <p:ext uri="{BB962C8B-B14F-4D97-AF65-F5344CB8AC3E}">
        <p14:creationId xmlns:p14="http://schemas.microsoft.com/office/powerpoint/2010/main" val="1516382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FBBC0B-153D-4D71-AD4A-3C1A51FE0575}"/>
              </a:ext>
            </a:extLst>
          </p:cNvPr>
          <p:cNvPicPr>
            <a:picLocks noChangeAspect="1"/>
          </p:cNvPicPr>
          <p:nvPr/>
        </p:nvPicPr>
        <p:blipFill>
          <a:blip r:embed="rId2"/>
          <a:stretch>
            <a:fillRect/>
          </a:stretch>
        </p:blipFill>
        <p:spPr>
          <a:xfrm>
            <a:off x="5840788" y="2779841"/>
            <a:ext cx="5465498" cy="3191851"/>
          </a:xfrm>
          <a:prstGeom prst="rect">
            <a:avLst/>
          </a:prstGeom>
        </p:spPr>
      </p:pic>
      <p:sp>
        <p:nvSpPr>
          <p:cNvPr id="9" name="TextBox 8">
            <a:extLst>
              <a:ext uri="{FF2B5EF4-FFF2-40B4-BE49-F238E27FC236}">
                <a16:creationId xmlns:a16="http://schemas.microsoft.com/office/drawing/2014/main" id="{B457F330-995F-4CC8-8ED7-309023673E81}"/>
              </a:ext>
            </a:extLst>
          </p:cNvPr>
          <p:cNvSpPr txBox="1"/>
          <p:nvPr/>
        </p:nvSpPr>
        <p:spPr>
          <a:xfrm>
            <a:off x="6096000" y="1031087"/>
            <a:ext cx="4955074" cy="1600438"/>
          </a:xfrm>
          <a:prstGeom prst="rect">
            <a:avLst/>
          </a:prstGeom>
          <a:noFill/>
        </p:spPr>
        <p:txBody>
          <a:bodyPr wrap="none" rtlCol="0">
            <a:spAutoFit/>
          </a:bodyPr>
          <a:lstStyle/>
          <a:p>
            <a:r>
              <a:rPr lang="en-US" sz="1400" b="1"/>
              <a:t>HDF5 Structure</a:t>
            </a:r>
          </a:p>
          <a:p>
            <a:endParaRPr lang="en-US" sz="1400"/>
          </a:p>
          <a:p>
            <a:r>
              <a:rPr lang="en-US" sz="1400"/>
              <a:t>Groups contain Datasets and/or groups</a:t>
            </a:r>
          </a:p>
          <a:p>
            <a:endParaRPr lang="en-US" sz="1400"/>
          </a:p>
          <a:p>
            <a:r>
              <a:rPr lang="en-US" sz="1400"/>
              <a:t>Datasets contain data</a:t>
            </a:r>
          </a:p>
          <a:p>
            <a:endParaRPr lang="en-US" sz="1400"/>
          </a:p>
          <a:p>
            <a:r>
              <a:rPr lang="en-US" sz="1400"/>
              <a:t>Group &amp; Dataset Attributes contain metadata entries</a:t>
            </a:r>
          </a:p>
        </p:txBody>
      </p:sp>
      <p:sp>
        <p:nvSpPr>
          <p:cNvPr id="5" name="TextBox 4">
            <a:extLst>
              <a:ext uri="{FF2B5EF4-FFF2-40B4-BE49-F238E27FC236}">
                <a16:creationId xmlns:a16="http://schemas.microsoft.com/office/drawing/2014/main" id="{A4FFF8B1-06A2-4423-B259-1F02A04A1C5E}"/>
              </a:ext>
            </a:extLst>
          </p:cNvPr>
          <p:cNvSpPr txBox="1"/>
          <p:nvPr/>
        </p:nvSpPr>
        <p:spPr>
          <a:xfrm>
            <a:off x="1266476" y="1031087"/>
            <a:ext cx="3445623" cy="1815882"/>
          </a:xfrm>
          <a:prstGeom prst="rect">
            <a:avLst/>
          </a:prstGeom>
          <a:noFill/>
        </p:spPr>
        <p:txBody>
          <a:bodyPr wrap="none" rtlCol="0">
            <a:spAutoFit/>
          </a:bodyPr>
          <a:lstStyle/>
          <a:p>
            <a:r>
              <a:rPr lang="en-US" sz="1400" b="1"/>
              <a:t>Folder/File Structure</a:t>
            </a:r>
          </a:p>
          <a:p>
            <a:endParaRPr lang="en-US" sz="1400"/>
          </a:p>
          <a:p>
            <a:r>
              <a:rPr lang="en-US" sz="1400"/>
              <a:t>Folders contain files and sub-folders</a:t>
            </a:r>
          </a:p>
          <a:p>
            <a:endParaRPr lang="en-US" sz="1400"/>
          </a:p>
          <a:p>
            <a:r>
              <a:rPr lang="en-US" sz="1400"/>
              <a:t>Files contain data</a:t>
            </a:r>
          </a:p>
          <a:p>
            <a:endParaRPr lang="en-US" sz="1400"/>
          </a:p>
          <a:p>
            <a:r>
              <a:rPr lang="en-US" sz="1400"/>
              <a:t>Metadata entries in text/json files</a:t>
            </a:r>
          </a:p>
          <a:p>
            <a:r>
              <a:rPr lang="en-US" sz="1400"/>
              <a:t>or in TIFF metadata fields</a:t>
            </a:r>
          </a:p>
        </p:txBody>
      </p:sp>
    </p:spTree>
    <p:extLst>
      <p:ext uri="{BB962C8B-B14F-4D97-AF65-F5344CB8AC3E}">
        <p14:creationId xmlns:p14="http://schemas.microsoft.com/office/powerpoint/2010/main" val="216683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E45FA-B5E5-4498-B256-17438C379B0F}"/>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E068913B-9AAD-4355-9A80-4C2B35C316DA}"/>
              </a:ext>
            </a:extLst>
          </p:cNvPr>
          <p:cNvSpPr txBox="1"/>
          <p:nvPr/>
        </p:nvSpPr>
        <p:spPr>
          <a:xfrm>
            <a:off x="969989" y="1452892"/>
            <a:ext cx="4292300" cy="4524315"/>
          </a:xfrm>
          <a:prstGeom prst="rect">
            <a:avLst/>
          </a:prstGeom>
          <a:noFill/>
        </p:spPr>
        <p:txBody>
          <a:bodyPr wrap="square" rtlCol="0">
            <a:spAutoFit/>
          </a:bodyPr>
          <a:lstStyle/>
          <a:p>
            <a:pPr defTabSz="274320"/>
            <a:endParaRPr lang="en-US" sz="1200"/>
          </a:p>
          <a:p>
            <a:pPr defTabSz="274320"/>
            <a:r>
              <a:rPr lang="en-US" sz="1200"/>
              <a:t>dataFolder/</a:t>
            </a:r>
          </a:p>
          <a:p>
            <a:pPr defTabSz="274320"/>
            <a:endParaRPr lang="en-US" sz="1200"/>
          </a:p>
          <a:p>
            <a:pPr defTabSz="274320"/>
            <a:r>
              <a:rPr lang="en-US" sz="1200"/>
              <a:t>  sessionA/</a:t>
            </a:r>
          </a:p>
          <a:p>
            <a:pPr defTabSz="274320"/>
            <a:endParaRPr lang="en-US" sz="1200"/>
          </a:p>
          <a:p>
            <a:pPr defTabSz="274320"/>
            <a:r>
              <a:rPr lang="en-US" sz="1200"/>
              <a:t> 	metadata.lfm (or lfmetadata.json, (.txt))</a:t>
            </a:r>
          </a:p>
          <a:p>
            <a:pPr defTabSz="274320"/>
            <a:endParaRPr lang="en-US" sz="1200"/>
          </a:p>
          <a:p>
            <a:pPr defTabSz="274320"/>
            <a:r>
              <a:rPr lang="en-US" sz="1200"/>
              <a:t>	calib/</a:t>
            </a:r>
          </a:p>
          <a:p>
            <a:pPr defTabSz="274320"/>
            <a:r>
              <a:rPr lang="en-US" sz="1200"/>
              <a:t>		whiteImage.tif</a:t>
            </a:r>
          </a:p>
          <a:p>
            <a:pPr defTabSz="274320"/>
            <a:r>
              <a:rPr lang="en-US" sz="1200"/>
              <a:t>		darkImage.tif</a:t>
            </a:r>
          </a:p>
          <a:p>
            <a:pPr defTabSz="274320"/>
            <a:r>
              <a:rPr lang="en-US" sz="1200"/>
              <a:t>		calibration.lfc</a:t>
            </a:r>
          </a:p>
          <a:p>
            <a:pPr defTabSz="274320"/>
            <a:endParaRPr lang="en-US" sz="1200"/>
          </a:p>
          <a:p>
            <a:pPr defTabSz="274320"/>
            <a:r>
              <a:rPr lang="en-US" sz="1200"/>
              <a:t> 	raw/</a:t>
            </a:r>
          </a:p>
          <a:p>
            <a:pPr defTabSz="274320"/>
            <a:r>
              <a:rPr lang="en-US" sz="1200"/>
              <a:t>		&lt;sample&gt;.tif</a:t>
            </a:r>
          </a:p>
          <a:p>
            <a:pPr defTabSz="274320"/>
            <a:r>
              <a:rPr lang="en-US" sz="1200"/>
              <a:t> </a:t>
            </a:r>
          </a:p>
          <a:p>
            <a:pPr defTabSz="274320"/>
            <a:r>
              <a:rPr lang="en-US" sz="1200"/>
              <a:t> 	deconv/</a:t>
            </a:r>
          </a:p>
          <a:p>
            <a:pPr defTabSz="274320"/>
            <a:r>
              <a:rPr lang="en-US" sz="1200"/>
              <a:t>		&lt;sample&gt;_deconv.tif</a:t>
            </a:r>
          </a:p>
          <a:p>
            <a:pPr defTabSz="274320"/>
            <a:r>
              <a:rPr lang="en-US" sz="1200"/>
              <a:t>			(if multipage-tiff)</a:t>
            </a:r>
          </a:p>
          <a:p>
            <a:pPr defTabSz="274320"/>
            <a:r>
              <a:rPr lang="en-US" sz="1200"/>
              <a:t> </a:t>
            </a:r>
          </a:p>
          <a:p>
            <a:pPr defTabSz="274320"/>
            <a:r>
              <a:rPr lang="en-US" sz="1200"/>
              <a:t> 	/deconv</a:t>
            </a:r>
          </a:p>
          <a:p>
            <a:pPr defTabSz="274320"/>
            <a:r>
              <a:rPr lang="en-US" sz="1200"/>
              <a:t>		&lt;sample&gt;/</a:t>
            </a:r>
          </a:p>
          <a:p>
            <a:pPr defTabSz="274320"/>
            <a:r>
              <a:rPr lang="en-US" sz="1200"/>
              <a:t>			&lt;sample&gt;_deconv_&lt;n&gt;.tif</a:t>
            </a:r>
          </a:p>
          <a:p>
            <a:pPr defTabSz="274320"/>
            <a:r>
              <a:rPr lang="en-US" sz="1200"/>
              <a:t>				(if singlepage-tiff)</a:t>
            </a:r>
          </a:p>
          <a:p>
            <a:endParaRPr lang="en-US" sz="1200"/>
          </a:p>
        </p:txBody>
      </p:sp>
    </p:spTree>
    <p:extLst>
      <p:ext uri="{BB962C8B-B14F-4D97-AF65-F5344CB8AC3E}">
        <p14:creationId xmlns:p14="http://schemas.microsoft.com/office/powerpoint/2010/main" val="91032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726B7F-951B-422D-A44D-D27D0AC6583B}"/>
              </a:ext>
            </a:extLst>
          </p:cNvPr>
          <p:cNvSpPr txBox="1"/>
          <p:nvPr/>
        </p:nvSpPr>
        <p:spPr>
          <a:xfrm>
            <a:off x="7269133" y="721470"/>
            <a:ext cx="3911648" cy="5609228"/>
          </a:xfrm>
          <a:prstGeom prst="rect">
            <a:avLst/>
          </a:prstGeom>
          <a:noFill/>
        </p:spPr>
        <p:txBody>
          <a:bodyPr wrap="none" rtlCol="0">
            <a:spAutoFit/>
          </a:bodyPr>
          <a:lstStyle/>
          <a:p>
            <a:r>
              <a:rPr lang="en-US" sz="1200" b="1"/>
              <a:t>Example with 2 samples</a:t>
            </a:r>
          </a:p>
          <a:p>
            <a:endParaRPr lang="en-US" sz="1200"/>
          </a:p>
          <a:p>
            <a:r>
              <a:rPr lang="en-US" sz="1200"/>
              <a:t>Session Folder:</a:t>
            </a:r>
          </a:p>
          <a:p>
            <a:r>
              <a:rPr lang="en-US" sz="1200"/>
              <a:t>/datafolder/sessionA</a:t>
            </a:r>
          </a:p>
          <a:p>
            <a:endParaRPr lang="en-US" sz="1200"/>
          </a:p>
          <a:p>
            <a:r>
              <a:rPr lang="en-US" sz="1200"/>
              <a:t>metadata.lfm </a:t>
            </a:r>
          </a:p>
          <a:p>
            <a:endParaRPr lang="en-US" sz="1200"/>
          </a:p>
          <a:p>
            <a:r>
              <a:rPr lang="en-US" sz="1200"/>
              <a:t>./calib</a:t>
            </a:r>
          </a:p>
          <a:p>
            <a:r>
              <a:rPr lang="en-US" sz="1200"/>
              <a:t>  whiteImage.tif</a:t>
            </a:r>
          </a:p>
          <a:p>
            <a:r>
              <a:rPr lang="en-US" sz="1200"/>
              <a:t>  darkImage.tif</a:t>
            </a:r>
          </a:p>
          <a:p>
            <a:r>
              <a:rPr lang="en-US" sz="1200"/>
              <a:t>  calibration.lfc</a:t>
            </a:r>
          </a:p>
          <a:p>
            <a:r>
              <a:rPr lang="en-US" sz="1200"/>
              <a:t>  </a:t>
            </a:r>
          </a:p>
          <a:p>
            <a:r>
              <a:rPr lang="en-US" sz="1200"/>
              <a:t>./raw</a:t>
            </a:r>
          </a:p>
          <a:p>
            <a:r>
              <a:rPr lang="en-US" sz="1200"/>
              <a:t>  sample_1.tif</a:t>
            </a:r>
          </a:p>
          <a:p>
            <a:r>
              <a:rPr lang="en-US" sz="1200"/>
              <a:t>  sample_2.tif</a:t>
            </a:r>
          </a:p>
          <a:p>
            <a:r>
              <a:rPr lang="en-US" sz="1200"/>
              <a:t> </a:t>
            </a:r>
          </a:p>
          <a:p>
            <a:r>
              <a:rPr lang="en-US" sz="1200"/>
              <a:t> </a:t>
            </a:r>
          </a:p>
          <a:p>
            <a:r>
              <a:rPr lang="en-US" sz="1050"/>
              <a:t>(if writing a multipage stack:)</a:t>
            </a:r>
          </a:p>
          <a:p>
            <a:r>
              <a:rPr lang="en-US" sz="1200"/>
              <a:t>./deconv/</a:t>
            </a:r>
          </a:p>
          <a:p>
            <a:r>
              <a:rPr lang="en-US" sz="1200"/>
              <a:t>   sample_1_deconv.tif</a:t>
            </a:r>
          </a:p>
          <a:p>
            <a:r>
              <a:rPr lang="en-US" sz="1200"/>
              <a:t>   sample_2_deconv.tif</a:t>
            </a:r>
          </a:p>
          <a:p>
            <a:r>
              <a:rPr lang="en-US" sz="1200"/>
              <a:t>   </a:t>
            </a:r>
          </a:p>
          <a:p>
            <a:r>
              <a:rPr lang="en-US" sz="1050"/>
              <a:t>(if writing a series of tiffs as a stack, put in sub-folder)</a:t>
            </a:r>
          </a:p>
          <a:p>
            <a:r>
              <a:rPr lang="en-US" sz="1200"/>
              <a:t>./deconv/sample_1</a:t>
            </a:r>
          </a:p>
          <a:p>
            <a:r>
              <a:rPr lang="en-US" sz="1200"/>
              <a:t>     sample1_deconv_1.tif</a:t>
            </a:r>
          </a:p>
          <a:p>
            <a:r>
              <a:rPr lang="en-US" sz="1200"/>
              <a:t>     sample1_deconv_2.tif</a:t>
            </a:r>
          </a:p>
          <a:p>
            <a:r>
              <a:rPr lang="en-US" sz="1200"/>
              <a:t>     ...</a:t>
            </a:r>
          </a:p>
          <a:p>
            <a:r>
              <a:rPr lang="en-US" sz="1200"/>
              <a:t>     sample2_deconv_1.tif</a:t>
            </a:r>
          </a:p>
          <a:p>
            <a:r>
              <a:rPr lang="en-US" sz="1200"/>
              <a:t>     sample2_deconv_2.tif</a:t>
            </a:r>
          </a:p>
          <a:p>
            <a:r>
              <a:rPr lang="en-US" sz="1200"/>
              <a:t>     ...  </a:t>
            </a:r>
          </a:p>
        </p:txBody>
      </p:sp>
      <p:sp>
        <p:nvSpPr>
          <p:cNvPr id="5" name="TextBox 4">
            <a:extLst>
              <a:ext uri="{FF2B5EF4-FFF2-40B4-BE49-F238E27FC236}">
                <a16:creationId xmlns:a16="http://schemas.microsoft.com/office/drawing/2014/main" id="{A23DCF96-3307-4E0C-85A1-A2A62EE4D9AD}"/>
              </a:ext>
            </a:extLst>
          </p:cNvPr>
          <p:cNvSpPr txBox="1"/>
          <p:nvPr/>
        </p:nvSpPr>
        <p:spPr>
          <a:xfrm>
            <a:off x="1011219" y="647252"/>
            <a:ext cx="5274834" cy="6001643"/>
          </a:xfrm>
          <a:prstGeom prst="rect">
            <a:avLst/>
          </a:prstGeom>
          <a:noFill/>
        </p:spPr>
        <p:txBody>
          <a:bodyPr wrap="square" rtlCol="0">
            <a:spAutoFit/>
          </a:bodyPr>
          <a:lstStyle/>
          <a:p>
            <a:pPr defTabSz="274320"/>
            <a:endParaRPr lang="en-US" sz="1600"/>
          </a:p>
          <a:p>
            <a:pPr defTabSz="274320"/>
            <a:r>
              <a:rPr lang="en-US" sz="1600"/>
              <a:t>dataFolder/</a:t>
            </a:r>
          </a:p>
          <a:p>
            <a:pPr defTabSz="274320"/>
            <a:endParaRPr lang="en-US" sz="1600"/>
          </a:p>
          <a:p>
            <a:pPr defTabSz="274320"/>
            <a:r>
              <a:rPr lang="en-US" sz="1600"/>
              <a:t>  sessionA/</a:t>
            </a:r>
          </a:p>
          <a:p>
            <a:pPr defTabSz="274320"/>
            <a:endParaRPr lang="en-US" sz="1600"/>
          </a:p>
          <a:p>
            <a:pPr defTabSz="274320"/>
            <a:r>
              <a:rPr lang="en-US" sz="1600"/>
              <a:t> 	metadata.lfm (or lfmetadata.json, (.txt))</a:t>
            </a:r>
          </a:p>
          <a:p>
            <a:pPr defTabSz="274320"/>
            <a:endParaRPr lang="en-US" sz="1600"/>
          </a:p>
          <a:p>
            <a:pPr defTabSz="274320"/>
            <a:r>
              <a:rPr lang="en-US" sz="1600"/>
              <a:t>	calib/</a:t>
            </a:r>
          </a:p>
          <a:p>
            <a:pPr defTabSz="274320"/>
            <a:r>
              <a:rPr lang="en-US" sz="1600"/>
              <a:t>		whiteImage.tif</a:t>
            </a:r>
          </a:p>
          <a:p>
            <a:pPr defTabSz="274320"/>
            <a:r>
              <a:rPr lang="en-US" sz="1600"/>
              <a:t>		darkImage.tif</a:t>
            </a:r>
          </a:p>
          <a:p>
            <a:pPr defTabSz="274320"/>
            <a:r>
              <a:rPr lang="en-US" sz="1600"/>
              <a:t>		calibration.lfc</a:t>
            </a:r>
          </a:p>
          <a:p>
            <a:pPr defTabSz="274320"/>
            <a:endParaRPr lang="en-US" sz="1600"/>
          </a:p>
          <a:p>
            <a:pPr defTabSz="274320"/>
            <a:r>
              <a:rPr lang="en-US" sz="1600"/>
              <a:t> 	raw/</a:t>
            </a:r>
          </a:p>
          <a:p>
            <a:pPr defTabSz="274320"/>
            <a:r>
              <a:rPr lang="en-US" sz="1600"/>
              <a:t>		&lt;sample&gt;.tif</a:t>
            </a:r>
          </a:p>
          <a:p>
            <a:pPr defTabSz="274320"/>
            <a:r>
              <a:rPr lang="en-US" sz="1600"/>
              <a:t> </a:t>
            </a:r>
          </a:p>
          <a:p>
            <a:pPr defTabSz="274320"/>
            <a:r>
              <a:rPr lang="en-US" sz="1600"/>
              <a:t> 	deconv/</a:t>
            </a:r>
          </a:p>
          <a:p>
            <a:pPr defTabSz="274320"/>
            <a:r>
              <a:rPr lang="en-US" sz="1600"/>
              <a:t>		&lt;sample&gt;_deconv.tif</a:t>
            </a:r>
          </a:p>
          <a:p>
            <a:pPr defTabSz="274320"/>
            <a:r>
              <a:rPr lang="en-US" sz="1600"/>
              <a:t>			(if multipage-tiff)</a:t>
            </a:r>
          </a:p>
          <a:p>
            <a:pPr defTabSz="274320"/>
            <a:r>
              <a:rPr lang="en-US" sz="1600"/>
              <a:t> </a:t>
            </a:r>
          </a:p>
          <a:p>
            <a:pPr defTabSz="274320"/>
            <a:r>
              <a:rPr lang="en-US" sz="1600"/>
              <a:t> 	deconv/</a:t>
            </a:r>
          </a:p>
          <a:p>
            <a:pPr defTabSz="274320"/>
            <a:r>
              <a:rPr lang="en-US" sz="1600"/>
              <a:t>		&lt;sample&gt;/</a:t>
            </a:r>
          </a:p>
          <a:p>
            <a:pPr defTabSz="274320"/>
            <a:r>
              <a:rPr lang="en-US" sz="1600"/>
              <a:t>			&lt;sample&gt;_deconv_&lt;n&gt;.tif</a:t>
            </a:r>
          </a:p>
          <a:p>
            <a:pPr defTabSz="274320"/>
            <a:r>
              <a:rPr lang="en-US" sz="1600"/>
              <a:t>				(if singlepage-tiff)</a:t>
            </a:r>
          </a:p>
          <a:p>
            <a:endParaRPr lang="en-US" sz="1600"/>
          </a:p>
        </p:txBody>
      </p:sp>
      <p:sp>
        <p:nvSpPr>
          <p:cNvPr id="8" name="Left Brace 7">
            <a:extLst>
              <a:ext uri="{FF2B5EF4-FFF2-40B4-BE49-F238E27FC236}">
                <a16:creationId xmlns:a16="http://schemas.microsoft.com/office/drawing/2014/main" id="{2BF4EFDB-A1D6-4364-9220-82C145C0D0EB}"/>
              </a:ext>
            </a:extLst>
          </p:cNvPr>
          <p:cNvSpPr/>
          <p:nvPr/>
        </p:nvSpPr>
        <p:spPr>
          <a:xfrm>
            <a:off x="858817" y="1907219"/>
            <a:ext cx="398033" cy="45074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0541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5167B342-3417-4FDD-8CF5-CD35DA75E3BF}"/>
              </a:ext>
            </a:extLst>
          </p:cNvPr>
          <p:cNvSpPr/>
          <p:nvPr/>
        </p:nvSpPr>
        <p:spPr>
          <a:xfrm>
            <a:off x="2893809" y="1430766"/>
            <a:ext cx="5572460" cy="38189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Separate Metadata for Calib, Deconv ?</a:t>
            </a:r>
          </a:p>
          <a:p>
            <a:pPr algn="ctr"/>
            <a:r>
              <a:rPr lang="en-US"/>
              <a:t>Different decovs with same calib but diff params</a:t>
            </a:r>
          </a:p>
          <a:p>
            <a:pPr algn="ctr"/>
            <a:r>
              <a:rPr lang="en-US"/>
              <a:t>if there is no deconvMeta file in folder, implies use deconvMeta file in parent </a:t>
            </a:r>
          </a:p>
        </p:txBody>
      </p:sp>
    </p:spTree>
    <p:extLst>
      <p:ext uri="{BB962C8B-B14F-4D97-AF65-F5344CB8AC3E}">
        <p14:creationId xmlns:p14="http://schemas.microsoft.com/office/powerpoint/2010/main" val="1111711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99BA-4EAF-4DF3-BAA6-91A4AF4E547F}"/>
              </a:ext>
            </a:extLst>
          </p:cNvPr>
          <p:cNvSpPr>
            <a:spLocks noGrp="1"/>
          </p:cNvSpPr>
          <p:nvPr>
            <p:ph type="title"/>
          </p:nvPr>
        </p:nvSpPr>
        <p:spPr>
          <a:xfrm>
            <a:off x="838200" y="365125"/>
            <a:ext cx="10515600" cy="807459"/>
          </a:xfrm>
        </p:spPr>
        <p:txBody>
          <a:bodyPr>
            <a:normAutofit/>
          </a:bodyPr>
          <a:lstStyle/>
          <a:p>
            <a:r>
              <a:rPr lang="en-US" sz="2800"/>
              <a:t>Deep Learning: Training / Inferencing parameters</a:t>
            </a:r>
          </a:p>
        </p:txBody>
      </p:sp>
      <p:sp>
        <p:nvSpPr>
          <p:cNvPr id="3" name="Cube 2">
            <a:extLst>
              <a:ext uri="{FF2B5EF4-FFF2-40B4-BE49-F238E27FC236}">
                <a16:creationId xmlns:a16="http://schemas.microsoft.com/office/drawing/2014/main" id="{AB59E53E-5F2E-4688-9A00-6A298EF194E9}"/>
              </a:ext>
            </a:extLst>
          </p:cNvPr>
          <p:cNvSpPr/>
          <p:nvPr/>
        </p:nvSpPr>
        <p:spPr>
          <a:xfrm>
            <a:off x="4464423" y="2624866"/>
            <a:ext cx="2861534" cy="205471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From LFMNet, VCD, …</a:t>
            </a:r>
          </a:p>
        </p:txBody>
      </p:sp>
    </p:spTree>
    <p:extLst>
      <p:ext uri="{BB962C8B-B14F-4D97-AF65-F5344CB8AC3E}">
        <p14:creationId xmlns:p14="http://schemas.microsoft.com/office/powerpoint/2010/main" val="4866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3C6A823-C5F6-4408-B85F-28E1ADF997B2}"/>
              </a:ext>
            </a:extLst>
          </p:cNvPr>
          <p:cNvSpPr/>
          <p:nvPr/>
        </p:nvSpPr>
        <p:spPr>
          <a:xfrm>
            <a:off x="5990832" y="695613"/>
            <a:ext cx="4354875" cy="377364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a:solidFill>
                  <a:schemeClr val="tx1"/>
                </a:solidFill>
              </a:rPr>
              <a:t>&lt;path&gt;</a:t>
            </a:r>
          </a:p>
        </p:txBody>
      </p:sp>
      <p:sp>
        <p:nvSpPr>
          <p:cNvPr id="4" name="Rectangle 3">
            <a:extLst>
              <a:ext uri="{FF2B5EF4-FFF2-40B4-BE49-F238E27FC236}">
                <a16:creationId xmlns:a16="http://schemas.microsoft.com/office/drawing/2014/main" id="{A9A43684-684A-4077-B5B1-FD0351F939C8}"/>
              </a:ext>
            </a:extLst>
          </p:cNvPr>
          <p:cNvSpPr/>
          <p:nvPr/>
        </p:nvSpPr>
        <p:spPr>
          <a:xfrm>
            <a:off x="1588192" y="536961"/>
            <a:ext cx="3805741" cy="289203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a:solidFill>
                  <a:schemeClr val="tx1"/>
                </a:solidFill>
              </a:rPr>
              <a:t>&lt;path&gt;</a:t>
            </a:r>
          </a:p>
        </p:txBody>
      </p:sp>
      <p:sp>
        <p:nvSpPr>
          <p:cNvPr id="6" name="Rectangle 5">
            <a:extLst>
              <a:ext uri="{FF2B5EF4-FFF2-40B4-BE49-F238E27FC236}">
                <a16:creationId xmlns:a16="http://schemas.microsoft.com/office/drawing/2014/main" id="{7B593C73-F0A0-4CC3-87B6-D55DE94AC378}"/>
              </a:ext>
            </a:extLst>
          </p:cNvPr>
          <p:cNvSpPr/>
          <p:nvPr/>
        </p:nvSpPr>
        <p:spPr>
          <a:xfrm>
            <a:off x="3556073" y="1927406"/>
            <a:ext cx="1355371" cy="4284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err="1"/>
              <a:t>DarkImage</a:t>
            </a:r>
            <a:endParaRPr lang="en-US" sz="1200"/>
          </a:p>
        </p:txBody>
      </p:sp>
      <p:sp>
        <p:nvSpPr>
          <p:cNvPr id="7" name="Rectangle 6">
            <a:extLst>
              <a:ext uri="{FF2B5EF4-FFF2-40B4-BE49-F238E27FC236}">
                <a16:creationId xmlns:a16="http://schemas.microsoft.com/office/drawing/2014/main" id="{8ED70DA6-A8FE-46DD-965F-A1B22912DCBA}"/>
              </a:ext>
            </a:extLst>
          </p:cNvPr>
          <p:cNvSpPr/>
          <p:nvPr/>
        </p:nvSpPr>
        <p:spPr>
          <a:xfrm>
            <a:off x="3556073" y="1318330"/>
            <a:ext cx="1355371" cy="4652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err="1"/>
              <a:t>WhiteImage</a:t>
            </a:r>
            <a:endParaRPr lang="en-US" sz="1200"/>
          </a:p>
        </p:txBody>
      </p:sp>
      <p:sp>
        <p:nvSpPr>
          <p:cNvPr id="10" name="Rectangle 9">
            <a:extLst>
              <a:ext uri="{FF2B5EF4-FFF2-40B4-BE49-F238E27FC236}">
                <a16:creationId xmlns:a16="http://schemas.microsoft.com/office/drawing/2014/main" id="{0FEF32A4-A10A-4A6F-B709-93B40BEDDE92}"/>
              </a:ext>
            </a:extLst>
          </p:cNvPr>
          <p:cNvSpPr/>
          <p:nvPr/>
        </p:nvSpPr>
        <p:spPr>
          <a:xfrm>
            <a:off x="1832645" y="1489076"/>
            <a:ext cx="1355371" cy="495307"/>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sz="1200" err="1"/>
              <a:t>metadata.lfm</a:t>
            </a:r>
            <a:endParaRPr lang="en-US" sz="1200"/>
          </a:p>
          <a:p>
            <a:pPr algn="ctr"/>
            <a:r>
              <a:rPr lang="en-US" sz="1200"/>
              <a:t>(.</a:t>
            </a:r>
            <a:r>
              <a:rPr lang="en-US" sz="1200" err="1"/>
              <a:t>json</a:t>
            </a:r>
            <a:r>
              <a:rPr lang="en-US" sz="1200"/>
              <a:t>)</a:t>
            </a:r>
          </a:p>
          <a:p>
            <a:pPr algn="ctr"/>
            <a:endParaRPr lang="en-US" sz="1200"/>
          </a:p>
        </p:txBody>
      </p:sp>
      <p:sp>
        <p:nvSpPr>
          <p:cNvPr id="11" name="Rectangle 10">
            <a:extLst>
              <a:ext uri="{FF2B5EF4-FFF2-40B4-BE49-F238E27FC236}">
                <a16:creationId xmlns:a16="http://schemas.microsoft.com/office/drawing/2014/main" id="{93035F52-A2FC-474A-9C34-E1780EF3B808}"/>
              </a:ext>
            </a:extLst>
          </p:cNvPr>
          <p:cNvSpPr/>
          <p:nvPr/>
        </p:nvSpPr>
        <p:spPr>
          <a:xfrm>
            <a:off x="1846293" y="2509721"/>
            <a:ext cx="1323974" cy="59309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a:t>Calibration file</a:t>
            </a:r>
          </a:p>
          <a:p>
            <a:pPr algn="ctr"/>
            <a:r>
              <a:rPr lang="en-US" sz="1200"/>
              <a:t>.</a:t>
            </a:r>
            <a:r>
              <a:rPr lang="en-US" sz="1200" err="1"/>
              <a:t>lfc</a:t>
            </a:r>
            <a:endParaRPr lang="en-US" sz="1200"/>
          </a:p>
        </p:txBody>
      </p:sp>
      <p:sp>
        <p:nvSpPr>
          <p:cNvPr id="16" name="Rectangle 15">
            <a:extLst>
              <a:ext uri="{FF2B5EF4-FFF2-40B4-BE49-F238E27FC236}">
                <a16:creationId xmlns:a16="http://schemas.microsoft.com/office/drawing/2014/main" id="{EB531D3B-569E-4AA5-A24D-3852369915DF}"/>
              </a:ext>
            </a:extLst>
          </p:cNvPr>
          <p:cNvSpPr/>
          <p:nvPr/>
        </p:nvSpPr>
        <p:spPr>
          <a:xfrm>
            <a:off x="1702547" y="1144940"/>
            <a:ext cx="3424257" cy="20563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a:solidFill>
                  <a:schemeClr val="tx1"/>
                </a:solidFill>
              </a:rPr>
              <a:t>Instrument/</a:t>
            </a:r>
            <a:r>
              <a:rPr lang="en-US" sz="1400" err="1">
                <a:solidFill>
                  <a:schemeClr val="tx1"/>
                </a:solidFill>
              </a:rPr>
              <a:t>Acq</a:t>
            </a:r>
            <a:r>
              <a:rPr lang="en-US" sz="1400">
                <a:solidFill>
                  <a:schemeClr val="tx1"/>
                </a:solidFill>
              </a:rPr>
              <a:t> </a:t>
            </a:r>
          </a:p>
        </p:txBody>
      </p:sp>
      <p:sp>
        <p:nvSpPr>
          <p:cNvPr id="18" name="Rectangle 17">
            <a:extLst>
              <a:ext uri="{FF2B5EF4-FFF2-40B4-BE49-F238E27FC236}">
                <a16:creationId xmlns:a16="http://schemas.microsoft.com/office/drawing/2014/main" id="{BB8E210D-2894-4A25-9660-B0BC92978D5D}"/>
              </a:ext>
            </a:extLst>
          </p:cNvPr>
          <p:cNvSpPr/>
          <p:nvPr/>
        </p:nvSpPr>
        <p:spPr>
          <a:xfrm>
            <a:off x="6342338" y="1206299"/>
            <a:ext cx="3454235" cy="238135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a:solidFill>
                  <a:schemeClr val="tx1"/>
                </a:solidFill>
              </a:rPr>
              <a:t>&lt;</a:t>
            </a:r>
            <a:r>
              <a:rPr lang="en-US" sz="1400" err="1">
                <a:solidFill>
                  <a:schemeClr val="tx1"/>
                </a:solidFill>
              </a:rPr>
              <a:t>SampleSet</a:t>
            </a:r>
            <a:r>
              <a:rPr lang="en-US" sz="1400">
                <a:solidFill>
                  <a:schemeClr val="tx1"/>
                </a:solidFill>
              </a:rPr>
              <a:t>&gt;</a:t>
            </a:r>
          </a:p>
        </p:txBody>
      </p:sp>
      <p:sp>
        <p:nvSpPr>
          <p:cNvPr id="19" name="Flowchart: Multidocument 18">
            <a:extLst>
              <a:ext uri="{FF2B5EF4-FFF2-40B4-BE49-F238E27FC236}">
                <a16:creationId xmlns:a16="http://schemas.microsoft.com/office/drawing/2014/main" id="{EEFDBE85-37CB-4350-8A99-82DDD2C051BD}"/>
              </a:ext>
            </a:extLst>
          </p:cNvPr>
          <p:cNvSpPr/>
          <p:nvPr/>
        </p:nvSpPr>
        <p:spPr>
          <a:xfrm>
            <a:off x="8057049" y="2560975"/>
            <a:ext cx="1093295" cy="807296"/>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a:t>S</a:t>
            </a:r>
            <a:r>
              <a:rPr lang="en-US" sz="1100">
                <a:solidFill>
                  <a:schemeClr val="dk1"/>
                </a:solidFill>
              </a:rPr>
              <a:t>tack</a:t>
            </a:r>
          </a:p>
        </p:txBody>
      </p:sp>
      <p:sp>
        <p:nvSpPr>
          <p:cNvPr id="20" name="Rectangle 19">
            <a:extLst>
              <a:ext uri="{FF2B5EF4-FFF2-40B4-BE49-F238E27FC236}">
                <a16:creationId xmlns:a16="http://schemas.microsoft.com/office/drawing/2014/main" id="{3D7333A5-B19D-4EEF-9C35-FD1D9CE8BBCF}"/>
              </a:ext>
            </a:extLst>
          </p:cNvPr>
          <p:cNvSpPr/>
          <p:nvPr/>
        </p:nvSpPr>
        <p:spPr>
          <a:xfrm>
            <a:off x="6480154" y="1618067"/>
            <a:ext cx="1351270" cy="563183"/>
          </a:xfrm>
          <a:prstGeom prst="rect">
            <a:avLst/>
          </a:prstGeom>
          <a:scene3d>
            <a:camera prst="orthographicFront"/>
            <a:lightRig rig="threePt" dir="t"/>
          </a:scene3d>
          <a:sp3d>
            <a:bevelB/>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err="1"/>
              <a:t>RawLFImage</a:t>
            </a:r>
            <a:endParaRPr lang="en-US" sz="1200"/>
          </a:p>
        </p:txBody>
      </p:sp>
      <p:sp>
        <p:nvSpPr>
          <p:cNvPr id="21" name="Rectangle 20">
            <a:extLst>
              <a:ext uri="{FF2B5EF4-FFF2-40B4-BE49-F238E27FC236}">
                <a16:creationId xmlns:a16="http://schemas.microsoft.com/office/drawing/2014/main" id="{A0F94BD0-D57E-4E69-90E4-84B04917226C}"/>
              </a:ext>
            </a:extLst>
          </p:cNvPr>
          <p:cNvSpPr/>
          <p:nvPr/>
        </p:nvSpPr>
        <p:spPr>
          <a:xfrm>
            <a:off x="8057049" y="1329934"/>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a:t>Perspective</a:t>
            </a:r>
          </a:p>
          <a:p>
            <a:pPr algn="ctr"/>
            <a:r>
              <a:rPr lang="en-US" sz="1100"/>
              <a:t>(</a:t>
            </a:r>
            <a:r>
              <a:rPr lang="en-US" sz="1100" err="1"/>
              <a:t>subaperture</a:t>
            </a:r>
            <a:r>
              <a:rPr lang="en-US" sz="1100"/>
              <a:t>)</a:t>
            </a:r>
          </a:p>
        </p:txBody>
      </p:sp>
      <p:sp>
        <p:nvSpPr>
          <p:cNvPr id="22" name="Flowchart: Multidocument 21">
            <a:extLst>
              <a:ext uri="{FF2B5EF4-FFF2-40B4-BE49-F238E27FC236}">
                <a16:creationId xmlns:a16="http://schemas.microsoft.com/office/drawing/2014/main" id="{4AC786BC-95E4-4297-B805-541A1FFEF2A4}"/>
              </a:ext>
            </a:extLst>
          </p:cNvPr>
          <p:cNvSpPr/>
          <p:nvPr/>
        </p:nvSpPr>
        <p:spPr>
          <a:xfrm>
            <a:off x="8057050" y="1937913"/>
            <a:ext cx="1093295" cy="576542"/>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a:t>Quick S</a:t>
            </a:r>
            <a:r>
              <a:rPr lang="en-US" sz="1100">
                <a:solidFill>
                  <a:schemeClr val="dk1"/>
                </a:solidFill>
              </a:rPr>
              <a:t>tack</a:t>
            </a:r>
          </a:p>
        </p:txBody>
      </p:sp>
      <p:sp>
        <p:nvSpPr>
          <p:cNvPr id="14" name="Arrow: Left 13">
            <a:extLst>
              <a:ext uri="{FF2B5EF4-FFF2-40B4-BE49-F238E27FC236}">
                <a16:creationId xmlns:a16="http://schemas.microsoft.com/office/drawing/2014/main" id="{46E62267-C190-4BDB-9C40-E36B60C0C6B0}"/>
              </a:ext>
            </a:extLst>
          </p:cNvPr>
          <p:cNvSpPr/>
          <p:nvPr/>
        </p:nvSpPr>
        <p:spPr>
          <a:xfrm>
            <a:off x="6561996" y="2413053"/>
            <a:ext cx="1093295" cy="1015947"/>
          </a:xfrm>
          <a:prstGeom prst="lef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Reference to</a:t>
            </a:r>
          </a:p>
        </p:txBody>
      </p:sp>
      <p:cxnSp>
        <p:nvCxnSpPr>
          <p:cNvPr id="25" name="Connector: Elbow 24">
            <a:extLst>
              <a:ext uri="{FF2B5EF4-FFF2-40B4-BE49-F238E27FC236}">
                <a16:creationId xmlns:a16="http://schemas.microsoft.com/office/drawing/2014/main" id="{0773EA40-935D-41A4-9A6B-D1995A52AE79}"/>
              </a:ext>
            </a:extLst>
          </p:cNvPr>
          <p:cNvCxnSpPr>
            <a:cxnSpLocks/>
            <a:stCxn id="14" idx="1"/>
            <a:endCxn id="16" idx="3"/>
          </p:cNvCxnSpPr>
          <p:nvPr/>
        </p:nvCxnSpPr>
        <p:spPr>
          <a:xfrm rot="10800000">
            <a:off x="5126804" y="2173099"/>
            <a:ext cx="1435192" cy="747928"/>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946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6BFB-B199-49C3-B2FF-36231EE8E59B}"/>
              </a:ext>
            </a:extLst>
          </p:cNvPr>
          <p:cNvSpPr>
            <a:spLocks noGrp="1"/>
          </p:cNvSpPr>
          <p:nvPr>
            <p:ph type="title"/>
          </p:nvPr>
        </p:nvSpPr>
        <p:spPr/>
        <p:txBody>
          <a:bodyPr/>
          <a:lstStyle/>
          <a:p>
            <a:r>
              <a:rPr lang="en-US"/>
              <a:t>Data File Formats</a:t>
            </a:r>
          </a:p>
        </p:txBody>
      </p:sp>
      <p:pic>
        <p:nvPicPr>
          <p:cNvPr id="4" name="Picture 3">
            <a:extLst>
              <a:ext uri="{FF2B5EF4-FFF2-40B4-BE49-F238E27FC236}">
                <a16:creationId xmlns:a16="http://schemas.microsoft.com/office/drawing/2014/main" id="{82D5188E-0ED5-4859-8E95-0086442E618F}"/>
              </a:ext>
            </a:extLst>
          </p:cNvPr>
          <p:cNvPicPr>
            <a:picLocks noChangeAspect="1"/>
          </p:cNvPicPr>
          <p:nvPr/>
        </p:nvPicPr>
        <p:blipFill>
          <a:blip r:embed="rId2"/>
          <a:stretch>
            <a:fillRect/>
          </a:stretch>
        </p:blipFill>
        <p:spPr>
          <a:xfrm>
            <a:off x="6429526" y="2192912"/>
            <a:ext cx="5534044" cy="2472176"/>
          </a:xfrm>
          <a:prstGeom prst="rect">
            <a:avLst/>
          </a:prstGeom>
        </p:spPr>
      </p:pic>
      <p:sp>
        <p:nvSpPr>
          <p:cNvPr id="5" name="TextBox 4">
            <a:extLst>
              <a:ext uri="{FF2B5EF4-FFF2-40B4-BE49-F238E27FC236}">
                <a16:creationId xmlns:a16="http://schemas.microsoft.com/office/drawing/2014/main" id="{ADB1172B-52B2-496C-9811-532E1DE24AE2}"/>
              </a:ext>
            </a:extLst>
          </p:cNvPr>
          <p:cNvSpPr txBox="1"/>
          <p:nvPr/>
        </p:nvSpPr>
        <p:spPr>
          <a:xfrm>
            <a:off x="1398494" y="5862918"/>
            <a:ext cx="9499002" cy="338554"/>
          </a:xfrm>
          <a:prstGeom prst="rect">
            <a:avLst/>
          </a:prstGeom>
          <a:noFill/>
        </p:spPr>
        <p:txBody>
          <a:bodyPr wrap="square" rtlCol="0">
            <a:spAutoFit/>
          </a:bodyPr>
          <a:lstStyle/>
          <a:p>
            <a:r>
              <a:rPr lang="en-US" sz="1600"/>
              <a:t>OME-NGFF: a next-generation file format for expanding bioimaging data-access strategies</a:t>
            </a:r>
          </a:p>
        </p:txBody>
      </p:sp>
      <p:pic>
        <p:nvPicPr>
          <p:cNvPr id="6" name="Picture 5">
            <a:extLst>
              <a:ext uri="{FF2B5EF4-FFF2-40B4-BE49-F238E27FC236}">
                <a16:creationId xmlns:a16="http://schemas.microsoft.com/office/drawing/2014/main" id="{5D31D7DD-C6E6-416A-948B-16EB95F8C6DE}"/>
              </a:ext>
            </a:extLst>
          </p:cNvPr>
          <p:cNvPicPr>
            <a:picLocks noChangeAspect="1"/>
          </p:cNvPicPr>
          <p:nvPr/>
        </p:nvPicPr>
        <p:blipFill>
          <a:blip r:embed="rId3"/>
          <a:stretch>
            <a:fillRect/>
          </a:stretch>
        </p:blipFill>
        <p:spPr>
          <a:xfrm>
            <a:off x="379792" y="1760156"/>
            <a:ext cx="5610414" cy="3112679"/>
          </a:xfrm>
          <a:prstGeom prst="rect">
            <a:avLst/>
          </a:prstGeom>
        </p:spPr>
      </p:pic>
    </p:spTree>
    <p:extLst>
      <p:ext uri="{BB962C8B-B14F-4D97-AF65-F5344CB8AC3E}">
        <p14:creationId xmlns:p14="http://schemas.microsoft.com/office/powerpoint/2010/main" val="3749349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86AB-7C5B-4A2F-9C66-71949FD38160}"/>
              </a:ext>
            </a:extLst>
          </p:cNvPr>
          <p:cNvSpPr>
            <a:spLocks noGrp="1"/>
          </p:cNvSpPr>
          <p:nvPr>
            <p:ph type="title"/>
          </p:nvPr>
        </p:nvSpPr>
        <p:spPr/>
        <p:txBody>
          <a:bodyPr/>
          <a:lstStyle/>
          <a:p>
            <a:r>
              <a:rPr lang="en-US"/>
              <a:t>Microscopy Metadata</a:t>
            </a:r>
          </a:p>
        </p:txBody>
      </p:sp>
      <p:sp>
        <p:nvSpPr>
          <p:cNvPr id="3" name="Content Placeholder 2">
            <a:extLst>
              <a:ext uri="{FF2B5EF4-FFF2-40B4-BE49-F238E27FC236}">
                <a16:creationId xmlns:a16="http://schemas.microsoft.com/office/drawing/2014/main" id="{E7E6CDF3-A50B-4346-AE1B-F5258F075AE6}"/>
              </a:ext>
            </a:extLst>
          </p:cNvPr>
          <p:cNvSpPr>
            <a:spLocks noGrp="1"/>
          </p:cNvSpPr>
          <p:nvPr>
            <p:ph idx="1"/>
          </p:nvPr>
        </p:nvSpPr>
        <p:spPr/>
        <p:txBody>
          <a:bodyPr>
            <a:normAutofit/>
          </a:bodyPr>
          <a:lstStyle/>
          <a:p>
            <a:r>
              <a:rPr lang="en-US" sz="1600"/>
              <a:t>Essentially all of the parameters in LFAnalyze</a:t>
            </a:r>
          </a:p>
          <a:p>
            <a:r>
              <a:rPr lang="en-US" sz="1600"/>
              <a:t>Plus ?</a:t>
            </a:r>
          </a:p>
          <a:p>
            <a:r>
              <a:rPr lang="en-US" sz="1600"/>
              <a:t>Which of them pre-exist, i.e. are used in the bioimage community?</a:t>
            </a:r>
          </a:p>
          <a:p>
            <a:r>
              <a:rPr lang="en-US" sz="1600"/>
              <a:t>Bio-Formats</a:t>
            </a:r>
          </a:p>
          <a:p>
            <a:r>
              <a:rPr lang="en-US" sz="1600"/>
              <a:t>Micromanager</a:t>
            </a:r>
          </a:p>
          <a:p>
            <a:r>
              <a:rPr lang="en-US" sz="1600"/>
              <a:t>OME</a:t>
            </a:r>
          </a:p>
          <a:p>
            <a:endParaRPr lang="en-US" sz="1600"/>
          </a:p>
        </p:txBody>
      </p:sp>
      <p:sp>
        <p:nvSpPr>
          <p:cNvPr id="4" name="Rectangle 1">
            <a:extLst>
              <a:ext uri="{FF2B5EF4-FFF2-40B4-BE49-F238E27FC236}">
                <a16:creationId xmlns:a16="http://schemas.microsoft.com/office/drawing/2014/main" id="{34935685-F61B-40E7-BE7E-5B4514573005}"/>
              </a:ext>
            </a:extLst>
          </p:cNvPr>
          <p:cNvSpPr>
            <a:spLocks noChangeArrowheads="1"/>
          </p:cNvSpPr>
          <p:nvPr/>
        </p:nvSpPr>
        <p:spPr bwMode="auto">
          <a:xfrm>
            <a:off x="6770715" y="1718574"/>
            <a:ext cx="5421285" cy="158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Arial Narrow" panose="020B0606020202030204" pitchFamily="34" charset="0"/>
              </a:rPr>
              <a:t>Metadata -- Ontology</a:t>
            </a:r>
            <a:r>
              <a:rPr kumimoji="0" lang="en-US" altLang="en-US" sz="2800" b="0" i="0" u="none" strike="noStrike" cap="none" normalizeH="0" baseline="0">
                <a:ln>
                  <a:noFill/>
                </a:ln>
                <a:solidFill>
                  <a:schemeClr val="tx1"/>
                </a:solidFill>
                <a:effectLst/>
                <a:latin typeface="Arial Narrow" panose="020B0606020202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Arial Narrow" panose="020B0606020202030204" pitchFamily="34" charset="0"/>
              </a:rPr>
              <a:t>Quality Assessment and Reproducibility for Instruments &amp; Images in Light Microscopy</a:t>
            </a:r>
            <a:r>
              <a:rPr kumimoji="0" lang="en-US" altLang="en-US" sz="1100" b="1" i="0" u="none" strike="noStrike" cap="none" normalizeH="0" baseline="0">
                <a:ln>
                  <a:noFill/>
                </a:ln>
                <a:solidFill>
                  <a:schemeClr val="tx1"/>
                </a:solidFill>
                <a:effectLst/>
                <a:latin typeface="Arial Narrow" panose="020B0606020202030204" pitchFamily="34" charset="0"/>
                <a:hlinkClick r:id="rId2"/>
              </a:rPr>
              <a:t>&gt;&gt;</a:t>
            </a:r>
            <a:endParaRPr kumimoji="0" lang="en-US" altLang="en-US" sz="2000" b="1" i="0" u="none" strike="noStrike" cap="none" normalizeH="0" baseline="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Arial Narrow" panose="020B0606020202030204" pitchFamily="34" charset="0"/>
              </a:rPr>
              <a:t>WG 7 – Metadata</a:t>
            </a:r>
            <a:r>
              <a:rPr kumimoji="0" lang="en-US" altLang="en-US" sz="1100" b="1" i="0" u="none" strike="noStrike" cap="none" normalizeH="0" baseline="0">
                <a:ln>
                  <a:noFill/>
                </a:ln>
                <a:solidFill>
                  <a:schemeClr val="tx1"/>
                </a:solidFill>
                <a:effectLst/>
                <a:latin typeface="Arial Narrow" panose="020B0606020202030204" pitchFamily="34" charset="0"/>
                <a:hlinkClick r:id="rId3"/>
              </a:rPr>
              <a:t>&gt;&gt;</a:t>
            </a:r>
            <a:endParaRPr kumimoji="0" lang="en-US" altLang="en-US" sz="1100" b="1" i="0" u="none" strike="noStrike" cap="none" normalizeH="0" baseline="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Narrow" panose="020B0606020202030204" pitchFamily="34" charset="0"/>
                <a:hlinkClick r:id="rId4"/>
              </a:rPr>
              <a:t>Caterina Strambio-De-Castillia</a:t>
            </a:r>
            <a:r>
              <a:rPr kumimoji="0" lang="en-US" altLang="en-US" sz="1100" b="1" i="0" u="none" strike="noStrike" cap="none" normalizeH="0" baseline="0">
                <a:ln>
                  <a:noFill/>
                </a:ln>
                <a:solidFill>
                  <a:schemeClr val="tx1"/>
                </a:solidFill>
                <a:effectLst/>
                <a:latin typeface="Arial Narrow" panose="020B0606020202030204" pitchFamily="34" charset="0"/>
              </a:rPr>
              <a:t> at UMass Med Ctr</a:t>
            </a:r>
            <a:endParaRPr kumimoji="0" lang="en-US" altLang="en-US" b="1" i="0" u="none" strike="noStrike" cap="none" normalizeH="0" baseline="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Narrow" panose="020B0606020202030204" pitchFamily="34" charset="0"/>
                <a:hlinkClick r:id="rId5"/>
              </a:rPr>
              <a:t>https://quarep.org/about/contact/</a:t>
            </a:r>
            <a:endParaRPr kumimoji="0" lang="en-US" altLang="en-US" b="1" i="0" u="none" strike="noStrike" cap="none" normalizeH="0" baseline="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Narrow" panose="020B0606020202030204" pitchFamily="34" charset="0"/>
                <a:hlinkClick r:id="rId6"/>
              </a:rPr>
              <a:t>EDAM Bioimaging Ontology | NCBO BioPortal</a:t>
            </a:r>
            <a:endParaRPr kumimoji="0" lang="en-US" altLang="en-US" b="1" i="0" u="none" strike="noStrike" cap="none" normalizeH="0" baseline="0">
              <a:ln>
                <a:noFill/>
              </a:ln>
              <a:solidFill>
                <a:schemeClr val="tx1"/>
              </a:solidFill>
              <a:effectLst/>
              <a:latin typeface="Arial Narrow" panose="020B0606020202030204" pitchFamily="34" charset="0"/>
            </a:endParaRPr>
          </a:p>
        </p:txBody>
      </p:sp>
      <p:pic>
        <p:nvPicPr>
          <p:cNvPr id="5" name="Picture 2" descr="QUAREP_logo_full_blue@1800px">
            <a:extLst>
              <a:ext uri="{FF2B5EF4-FFF2-40B4-BE49-F238E27FC236}">
                <a16:creationId xmlns:a16="http://schemas.microsoft.com/office/drawing/2014/main" id="{D19155BC-169E-4D45-B042-83438AE246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6777" y="1138803"/>
            <a:ext cx="2212860" cy="4425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3C9343FF-B51C-442A-B6A2-4104DE471D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381" y="4505756"/>
            <a:ext cx="3580469" cy="20018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770EBEF-92AE-402C-8501-39AB2FA21364}"/>
              </a:ext>
            </a:extLst>
          </p:cNvPr>
          <p:cNvSpPr txBox="1"/>
          <p:nvPr/>
        </p:nvSpPr>
        <p:spPr>
          <a:xfrm>
            <a:off x="4268292" y="6138232"/>
            <a:ext cx="7495963" cy="369332"/>
          </a:xfrm>
          <a:prstGeom prst="rect">
            <a:avLst/>
          </a:prstGeom>
          <a:noFill/>
        </p:spPr>
        <p:txBody>
          <a:bodyPr wrap="none" rtlCol="0">
            <a:spAutoFit/>
          </a:bodyPr>
          <a:lstStyle/>
          <a:p>
            <a:r>
              <a:rPr kumimoji="0" lang="en-US" altLang="en-US" sz="1800" b="1" i="0" u="none" strike="noStrike" cap="none" normalizeH="0" baseline="0">
                <a:ln>
                  <a:noFill/>
                </a:ln>
                <a:solidFill>
                  <a:schemeClr val="tx1"/>
                </a:solidFill>
                <a:effectLst/>
                <a:latin typeface="Arial Narrow" panose="020B0606020202030204" pitchFamily="34" charset="0"/>
                <a:hlinkClick r:id="rId9"/>
              </a:rPr>
              <a:t>Reporting and reproducibility in microscopy</a:t>
            </a:r>
            <a:r>
              <a:rPr kumimoji="0" lang="en-US" altLang="en-US" sz="1800" b="0" i="0" u="none" strike="noStrike" cap="none" normalizeH="0" baseline="0">
                <a:ln>
                  <a:noFill/>
                </a:ln>
                <a:solidFill>
                  <a:schemeClr val="tx1"/>
                </a:solidFill>
                <a:effectLst/>
                <a:latin typeface="Arial Narrow" panose="020B0606020202030204" pitchFamily="34" charset="0"/>
              </a:rPr>
              <a:t> Nature Methods, 03 DECEMBER 2021</a:t>
            </a:r>
            <a:endParaRPr lang="en-US"/>
          </a:p>
        </p:txBody>
      </p:sp>
    </p:spTree>
    <p:extLst>
      <p:ext uri="{BB962C8B-B14F-4D97-AF65-F5344CB8AC3E}">
        <p14:creationId xmlns:p14="http://schemas.microsoft.com/office/powerpoint/2010/main" val="246327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DBE0-F4D3-427B-BCCF-F7AF94263627}"/>
              </a:ext>
            </a:extLst>
          </p:cNvPr>
          <p:cNvSpPr>
            <a:spLocks noGrp="1"/>
          </p:cNvSpPr>
          <p:nvPr>
            <p:ph type="title"/>
          </p:nvPr>
        </p:nvSpPr>
        <p:spPr/>
        <p:txBody>
          <a:bodyPr/>
          <a:lstStyle/>
          <a:p>
            <a:r>
              <a:rPr lang="en-US"/>
              <a:t>OME extended</a:t>
            </a:r>
          </a:p>
        </p:txBody>
      </p:sp>
      <p:pic>
        <p:nvPicPr>
          <p:cNvPr id="5" name="Picture 4">
            <a:extLst>
              <a:ext uri="{FF2B5EF4-FFF2-40B4-BE49-F238E27FC236}">
                <a16:creationId xmlns:a16="http://schemas.microsoft.com/office/drawing/2014/main" id="{B39F831F-6532-4995-96CB-C113058BD68C}"/>
              </a:ext>
            </a:extLst>
          </p:cNvPr>
          <p:cNvPicPr>
            <a:picLocks noChangeAspect="1"/>
          </p:cNvPicPr>
          <p:nvPr/>
        </p:nvPicPr>
        <p:blipFill>
          <a:blip r:embed="rId2"/>
          <a:stretch>
            <a:fillRect/>
          </a:stretch>
        </p:blipFill>
        <p:spPr>
          <a:xfrm>
            <a:off x="6485286" y="73955"/>
            <a:ext cx="5607187" cy="4912752"/>
          </a:xfrm>
          <a:prstGeom prst="rect">
            <a:avLst/>
          </a:prstGeom>
        </p:spPr>
      </p:pic>
      <p:sp>
        <p:nvSpPr>
          <p:cNvPr id="6" name="TextBox 5">
            <a:extLst>
              <a:ext uri="{FF2B5EF4-FFF2-40B4-BE49-F238E27FC236}">
                <a16:creationId xmlns:a16="http://schemas.microsoft.com/office/drawing/2014/main" id="{6DD535C9-6E04-424A-AD40-268DC517E01A}"/>
              </a:ext>
            </a:extLst>
          </p:cNvPr>
          <p:cNvSpPr txBox="1"/>
          <p:nvPr/>
        </p:nvSpPr>
        <p:spPr>
          <a:xfrm>
            <a:off x="458724" y="1320501"/>
            <a:ext cx="4876800" cy="1200329"/>
          </a:xfrm>
          <a:prstGeom prst="rect">
            <a:avLst/>
          </a:prstGeom>
          <a:noFill/>
        </p:spPr>
        <p:txBody>
          <a:bodyPr wrap="square" rtlCol="0">
            <a:spAutoFit/>
          </a:bodyPr>
          <a:lstStyle/>
          <a:p>
            <a:r>
              <a:rPr lang="en-US"/>
              <a:t>Towards community-driven metadata standards for light microscopy:</a:t>
            </a:r>
            <a:br>
              <a:rPr lang="en-US"/>
            </a:br>
            <a:r>
              <a:rPr lang="en-US"/>
              <a:t>tiered specifcations extending the OME model</a:t>
            </a:r>
          </a:p>
        </p:txBody>
      </p:sp>
      <p:pic>
        <p:nvPicPr>
          <p:cNvPr id="7" name="Picture 6">
            <a:extLst>
              <a:ext uri="{FF2B5EF4-FFF2-40B4-BE49-F238E27FC236}">
                <a16:creationId xmlns:a16="http://schemas.microsoft.com/office/drawing/2014/main" id="{548C5A51-E80F-4454-8B6F-FDC8C8677265}"/>
              </a:ext>
            </a:extLst>
          </p:cNvPr>
          <p:cNvPicPr>
            <a:picLocks noChangeAspect="1"/>
          </p:cNvPicPr>
          <p:nvPr/>
        </p:nvPicPr>
        <p:blipFill>
          <a:blip r:embed="rId3"/>
          <a:stretch>
            <a:fillRect/>
          </a:stretch>
        </p:blipFill>
        <p:spPr>
          <a:xfrm>
            <a:off x="434147" y="3241672"/>
            <a:ext cx="5967163" cy="3538667"/>
          </a:xfrm>
          <a:prstGeom prst="rect">
            <a:avLst/>
          </a:prstGeom>
        </p:spPr>
      </p:pic>
    </p:spTree>
    <p:extLst>
      <p:ext uri="{BB962C8B-B14F-4D97-AF65-F5344CB8AC3E}">
        <p14:creationId xmlns:p14="http://schemas.microsoft.com/office/powerpoint/2010/main" val="86409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5C21-4216-4A8A-B3BA-54DAAB1D5E1F}"/>
              </a:ext>
            </a:extLst>
          </p:cNvPr>
          <p:cNvSpPr>
            <a:spLocks noGrp="1"/>
          </p:cNvSpPr>
          <p:nvPr>
            <p:ph type="title"/>
          </p:nvPr>
        </p:nvSpPr>
        <p:spPr/>
        <p:txBody>
          <a:bodyPr>
            <a:normAutofit/>
          </a:bodyPr>
          <a:lstStyle/>
          <a:p>
            <a:r>
              <a:rPr lang="en-US"/>
              <a:t>Design goals</a:t>
            </a:r>
          </a:p>
        </p:txBody>
      </p:sp>
      <p:sp>
        <p:nvSpPr>
          <p:cNvPr id="3" name="Content Placeholder 2">
            <a:extLst>
              <a:ext uri="{FF2B5EF4-FFF2-40B4-BE49-F238E27FC236}">
                <a16:creationId xmlns:a16="http://schemas.microsoft.com/office/drawing/2014/main" id="{28F039F7-9678-4F1B-8509-7AF02076A518}"/>
              </a:ext>
            </a:extLst>
          </p:cNvPr>
          <p:cNvSpPr>
            <a:spLocks noGrp="1"/>
          </p:cNvSpPr>
          <p:nvPr>
            <p:ph idx="1"/>
          </p:nvPr>
        </p:nvSpPr>
        <p:spPr/>
        <p:txBody>
          <a:bodyPr/>
          <a:lstStyle/>
          <a:p>
            <a:r>
              <a:rPr lang="en-US"/>
              <a:t>Modular</a:t>
            </a:r>
          </a:p>
          <a:p>
            <a:r>
              <a:rPr lang="en-US"/>
              <a:t>Extensible</a:t>
            </a:r>
          </a:p>
          <a:p>
            <a:pPr lvl="1"/>
            <a:r>
              <a:rPr lang="en-US"/>
              <a:t>Interfaces and implementations</a:t>
            </a:r>
          </a:p>
          <a:p>
            <a:pPr lvl="1"/>
            <a:r>
              <a:rPr lang="en-US"/>
              <a:t>APIs/SPIs... accessible from notebooks or </a:t>
            </a:r>
            <a:r>
              <a:rPr lang="en-US" err="1"/>
              <a:t>napari</a:t>
            </a:r>
            <a:endParaRPr lang="en-US"/>
          </a:p>
          <a:p>
            <a:r>
              <a:rPr lang="en-US"/>
              <a:t>Interoperable</a:t>
            </a:r>
          </a:p>
          <a:p>
            <a:pPr lvl="1"/>
            <a:r>
              <a:rPr lang="en-US"/>
              <a:t>Light Field Imaging (</a:t>
            </a:r>
            <a:r>
              <a:rPr lang="en-US" err="1"/>
              <a:t>napari</a:t>
            </a:r>
            <a:r>
              <a:rPr lang="en-US"/>
              <a:t> plugin)</a:t>
            </a:r>
          </a:p>
          <a:p>
            <a:pPr lvl="1"/>
            <a:r>
              <a:rPr lang="en-US"/>
              <a:t>adapters to ImageJ, ImgLib2, </a:t>
            </a:r>
            <a:r>
              <a:rPr lang="en-US" err="1"/>
              <a:t>Bioformats</a:t>
            </a:r>
            <a:r>
              <a:rPr lang="en-US"/>
              <a:t>, </a:t>
            </a:r>
          </a:p>
          <a:p>
            <a:endParaRPr lang="en-US"/>
          </a:p>
        </p:txBody>
      </p:sp>
    </p:spTree>
    <p:extLst>
      <p:ext uri="{BB962C8B-B14F-4D97-AF65-F5344CB8AC3E}">
        <p14:creationId xmlns:p14="http://schemas.microsoft.com/office/powerpoint/2010/main" val="3837560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D2DE-F4D6-48F0-B7A3-D199BE6C3C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5F6E83-8728-4604-8639-28CB5B2032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14202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202C48-5853-4F01-B77D-5465B6BA4407}"/>
              </a:ext>
            </a:extLst>
          </p:cNvPr>
          <p:cNvSpPr txBox="1"/>
          <p:nvPr/>
        </p:nvSpPr>
        <p:spPr>
          <a:xfrm>
            <a:off x="750014" y="1058239"/>
            <a:ext cx="3565132" cy="4524315"/>
          </a:xfrm>
          <a:prstGeom prst="rect">
            <a:avLst/>
          </a:prstGeom>
          <a:noFill/>
        </p:spPr>
        <p:txBody>
          <a:bodyPr wrap="square" rtlCol="0">
            <a:spAutoFit/>
          </a:bodyPr>
          <a:lstStyle/>
          <a:p>
            <a:r>
              <a:rPr lang="en-US" sz="1200"/>
              <a:t># Parse command line options</a:t>
            </a:r>
          </a:p>
          <a:p>
            <a:r>
              <a:rPr lang="en-US" sz="1200"/>
              <a:t> output-filename</a:t>
            </a:r>
          </a:p>
          <a:p>
            <a:r>
              <a:rPr lang="en-US" sz="1200"/>
              <a:t> synthetic</a:t>
            </a:r>
          </a:p>
          <a:p>
            <a:r>
              <a:rPr lang="en-US" sz="1200"/>
              <a:t> use-ray-optics</a:t>
            </a:r>
          </a:p>
          <a:p>
            <a:r>
              <a:rPr lang="en-US" sz="1200"/>
              <a:t> voxels-as-points</a:t>
            </a:r>
          </a:p>
          <a:p>
            <a:endParaRPr lang="en-US" sz="1200"/>
          </a:p>
          <a:p>
            <a:r>
              <a:rPr lang="en-US" sz="1200"/>
              <a:t># Calibration routine parameters</a:t>
            </a:r>
          </a:p>
          <a:p>
            <a:r>
              <a:rPr lang="en-US" sz="1200"/>
              <a:t> dark-frame</a:t>
            </a:r>
          </a:p>
          <a:p>
            <a:r>
              <a:rPr lang="en-US" sz="1200"/>
              <a:t> radiometry-frame</a:t>
            </a:r>
          </a:p>
          <a:p>
            <a:r>
              <a:rPr lang="en-US" sz="1200"/>
              <a:t> align-radiometry</a:t>
            </a:r>
          </a:p>
          <a:p>
            <a:endParaRPr lang="en-US" sz="1200"/>
          </a:p>
          <a:p>
            <a:r>
              <a:rPr lang="en-US" sz="1200"/>
              <a:t> # Optical parameters</a:t>
            </a:r>
          </a:p>
          <a:p>
            <a:r>
              <a:rPr lang="en-US" sz="1200"/>
              <a:t> pitch</a:t>
            </a:r>
          </a:p>
          <a:p>
            <a:r>
              <a:rPr lang="en-US" sz="1200"/>
              <a:t> pixel-size</a:t>
            </a:r>
          </a:p>
          <a:p>
            <a:r>
              <a:rPr lang="en-US" sz="1200"/>
              <a:t> focal-length</a:t>
            </a:r>
          </a:p>
          <a:p>
            <a:r>
              <a:rPr lang="en-US" sz="1200"/>
              <a:t> </a:t>
            </a:r>
            <a:r>
              <a:rPr lang="en-US" sz="1200" err="1"/>
              <a:t>ulens</a:t>
            </a:r>
            <a:r>
              <a:rPr lang="en-US" sz="1200"/>
              <a:t>-focal-distance</a:t>
            </a:r>
          </a:p>
          <a:p>
            <a:r>
              <a:rPr lang="en-US" sz="1200"/>
              <a:t> magnification</a:t>
            </a:r>
          </a:p>
          <a:p>
            <a:r>
              <a:rPr lang="en-US" sz="1200"/>
              <a:t> </a:t>
            </a:r>
            <a:r>
              <a:rPr lang="en-US" sz="1200" err="1"/>
              <a:t>na</a:t>
            </a:r>
            <a:endParaRPr lang="en-US" sz="1200"/>
          </a:p>
          <a:p>
            <a:r>
              <a:rPr lang="en-US" sz="1200"/>
              <a:t> </a:t>
            </a:r>
            <a:r>
              <a:rPr lang="en-US" sz="1200" err="1"/>
              <a:t>tubelens</a:t>
            </a:r>
            <a:r>
              <a:rPr lang="en-US" sz="1200"/>
              <a:t>-focal-length</a:t>
            </a:r>
          </a:p>
          <a:p>
            <a:r>
              <a:rPr lang="en-US" sz="1200"/>
              <a:t> wavelength</a:t>
            </a:r>
          </a:p>
          <a:p>
            <a:r>
              <a:rPr lang="en-US" sz="1200"/>
              <a:t> medium-index</a:t>
            </a:r>
          </a:p>
          <a:p>
            <a:r>
              <a:rPr lang="en-US" sz="1200"/>
              <a:t> </a:t>
            </a:r>
            <a:r>
              <a:rPr lang="en-US" sz="1200" err="1"/>
              <a:t>ulens</a:t>
            </a:r>
            <a:r>
              <a:rPr lang="en-US" sz="1200"/>
              <a:t>-fill-factor</a:t>
            </a:r>
          </a:p>
          <a:p>
            <a:r>
              <a:rPr lang="en-US" sz="1200"/>
              <a:t> pixel-fill-factor</a:t>
            </a:r>
          </a:p>
          <a:p>
            <a:r>
              <a:rPr lang="en-US" sz="1200"/>
              <a:t> </a:t>
            </a:r>
            <a:r>
              <a:rPr lang="en-US" sz="1200" err="1"/>
              <a:t>ulens</a:t>
            </a:r>
            <a:r>
              <a:rPr lang="en-US" sz="1200"/>
              <a:t>-profile</a:t>
            </a:r>
          </a:p>
        </p:txBody>
      </p:sp>
      <p:sp>
        <p:nvSpPr>
          <p:cNvPr id="6" name="TextBox 5">
            <a:extLst>
              <a:ext uri="{FF2B5EF4-FFF2-40B4-BE49-F238E27FC236}">
                <a16:creationId xmlns:a16="http://schemas.microsoft.com/office/drawing/2014/main" id="{2A68F569-AB4E-4D71-8148-12450FC4DBCC}"/>
              </a:ext>
            </a:extLst>
          </p:cNvPr>
          <p:cNvSpPr txBox="1"/>
          <p:nvPr/>
        </p:nvSpPr>
        <p:spPr>
          <a:xfrm>
            <a:off x="3477153" y="882631"/>
            <a:ext cx="2365158" cy="4545459"/>
          </a:xfrm>
          <a:prstGeom prst="rect">
            <a:avLst/>
          </a:prstGeom>
          <a:noFill/>
        </p:spPr>
        <p:txBody>
          <a:bodyPr wrap="square" rtlCol="0">
            <a:spAutoFit/>
          </a:bodyPr>
          <a:lstStyle/>
          <a:p>
            <a:endParaRPr lang="en-US" sz="1200"/>
          </a:p>
          <a:p>
            <a:r>
              <a:rPr lang="en-US" sz="1200"/>
              <a:t># Volume parameters</a:t>
            </a:r>
          </a:p>
          <a:p>
            <a:r>
              <a:rPr lang="en-US" sz="1200"/>
              <a:t> num-slices</a:t>
            </a:r>
          </a:p>
          <a:p>
            <a:r>
              <a:rPr lang="en-US" sz="1200"/>
              <a:t> um-per-slice</a:t>
            </a:r>
          </a:p>
          <a:p>
            <a:r>
              <a:rPr lang="en-US" sz="1200"/>
              <a:t> z-center</a:t>
            </a:r>
          </a:p>
          <a:p>
            <a:r>
              <a:rPr lang="en-US" sz="1200"/>
              <a:t> </a:t>
            </a:r>
            <a:r>
              <a:rPr lang="en-US" sz="1200" err="1"/>
              <a:t>supersample</a:t>
            </a:r>
            <a:endParaRPr lang="en-US" sz="1200"/>
          </a:p>
          <a:p>
            <a:endParaRPr lang="en-US" sz="1200"/>
          </a:p>
          <a:p>
            <a:r>
              <a:rPr lang="en-US" sz="1200"/>
              <a:t># Geometric calibration Options</a:t>
            </a:r>
          </a:p>
          <a:p>
            <a:r>
              <a:rPr lang="en-US" sz="1200"/>
              <a:t>affine-alignment</a:t>
            </a:r>
          </a:p>
          <a:p>
            <a:r>
              <a:rPr lang="en-US" sz="1200"/>
              <a:t>isometry-alignment</a:t>
            </a:r>
          </a:p>
          <a:p>
            <a:r>
              <a:rPr lang="en-US" sz="1200"/>
              <a:t>chief-ray</a:t>
            </a:r>
          </a:p>
          <a:p>
            <a:endParaRPr lang="en-US" sz="1200"/>
          </a:p>
          <a:p>
            <a:r>
              <a:rPr lang="en-US" sz="1200"/>
              <a:t># Synthetic parameters</a:t>
            </a:r>
          </a:p>
          <a:p>
            <a:r>
              <a:rPr lang="en-US" sz="1200"/>
              <a:t> ns</a:t>
            </a:r>
          </a:p>
          <a:p>
            <a:r>
              <a:rPr lang="en-US" sz="1200"/>
              <a:t> </a:t>
            </a:r>
            <a:r>
              <a:rPr lang="en-US" sz="1200" err="1"/>
              <a:t>nt</a:t>
            </a:r>
            <a:endParaRPr lang="en-US" sz="1200"/>
          </a:p>
          <a:p>
            <a:endParaRPr lang="en-US" sz="1200"/>
          </a:p>
          <a:p>
            <a:r>
              <a:rPr lang="en-US" sz="1200"/>
              <a:t># Other Options</a:t>
            </a:r>
          </a:p>
          <a:p>
            <a:r>
              <a:rPr lang="en-US" sz="1200"/>
              <a:t> crop-center-</a:t>
            </a:r>
            <a:r>
              <a:rPr lang="en-US" sz="1200" err="1"/>
              <a:t>lenslets</a:t>
            </a:r>
            <a:endParaRPr lang="en-US" sz="1200"/>
          </a:p>
          <a:p>
            <a:r>
              <a:rPr lang="en-US" sz="1200"/>
              <a:t> skip-alignment</a:t>
            </a:r>
          </a:p>
          <a:p>
            <a:r>
              <a:rPr lang="en-US" sz="1200"/>
              <a:t> skip-subpixel-alignment</a:t>
            </a:r>
          </a:p>
          <a:p>
            <a:r>
              <a:rPr lang="en-US" sz="1200"/>
              <a:t> num-threads</a:t>
            </a:r>
          </a:p>
          <a:p>
            <a:r>
              <a:rPr lang="en-US" sz="1200"/>
              <a:t> pinhole</a:t>
            </a:r>
          </a:p>
          <a:p>
            <a:r>
              <a:rPr lang="en-US" sz="1200"/>
              <a:t> </a:t>
            </a:r>
            <a:r>
              <a:rPr lang="en-US" sz="1200" err="1"/>
              <a:t>lenslet</a:t>
            </a:r>
            <a:endParaRPr lang="en-US" sz="1200"/>
          </a:p>
          <a:p>
            <a:r>
              <a:rPr lang="en-US" sz="1200"/>
              <a:t> debug</a:t>
            </a:r>
          </a:p>
        </p:txBody>
      </p:sp>
      <p:sp>
        <p:nvSpPr>
          <p:cNvPr id="7" name="TextBox 6">
            <a:extLst>
              <a:ext uri="{FF2B5EF4-FFF2-40B4-BE49-F238E27FC236}">
                <a16:creationId xmlns:a16="http://schemas.microsoft.com/office/drawing/2014/main" id="{8BB01580-CC02-48EE-AF56-F77EABA28B5B}"/>
              </a:ext>
            </a:extLst>
          </p:cNvPr>
          <p:cNvSpPr txBox="1"/>
          <p:nvPr/>
        </p:nvSpPr>
        <p:spPr>
          <a:xfrm>
            <a:off x="787686" y="688907"/>
            <a:ext cx="2383604" cy="369332"/>
          </a:xfrm>
          <a:prstGeom prst="rect">
            <a:avLst/>
          </a:prstGeom>
          <a:noFill/>
        </p:spPr>
        <p:txBody>
          <a:bodyPr wrap="square" rtlCol="0">
            <a:spAutoFit/>
          </a:bodyPr>
          <a:lstStyle/>
          <a:p>
            <a:r>
              <a:rPr lang="en-US" sz="1800" err="1"/>
              <a:t>LFcalibrate</a:t>
            </a:r>
            <a:endParaRPr lang="en-US"/>
          </a:p>
        </p:txBody>
      </p:sp>
      <p:sp>
        <p:nvSpPr>
          <p:cNvPr id="2" name="Rectangle 1">
            <a:extLst>
              <a:ext uri="{FF2B5EF4-FFF2-40B4-BE49-F238E27FC236}">
                <a16:creationId xmlns:a16="http://schemas.microsoft.com/office/drawing/2014/main" id="{068621C6-3FEB-42B0-B816-C6FB4F24D538}"/>
              </a:ext>
            </a:extLst>
          </p:cNvPr>
          <p:cNvSpPr/>
          <p:nvPr/>
        </p:nvSpPr>
        <p:spPr>
          <a:xfrm>
            <a:off x="562063" y="461394"/>
            <a:ext cx="5808257" cy="5338367"/>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557B9DF-0602-43D8-9C49-C8CCA574E467}"/>
              </a:ext>
            </a:extLst>
          </p:cNvPr>
          <p:cNvSpPr txBox="1"/>
          <p:nvPr/>
        </p:nvSpPr>
        <p:spPr>
          <a:xfrm>
            <a:off x="6714907" y="1058239"/>
            <a:ext cx="4056558" cy="4369851"/>
          </a:xfrm>
          <a:prstGeom prst="rect">
            <a:avLst/>
          </a:prstGeom>
          <a:noFill/>
        </p:spPr>
        <p:txBody>
          <a:bodyPr wrap="square" rtlCol="0">
            <a:normAutofit/>
          </a:bodyPr>
          <a:lstStyle/>
          <a:p>
            <a:r>
              <a:rPr lang="en-US" sz="1400">
                <a:solidFill>
                  <a:schemeClr val="accent1">
                    <a:lumMod val="75000"/>
                  </a:schemeClr>
                </a:solidFill>
              </a:rPr>
              <a:t>Lfcalibrate, example:</a:t>
            </a:r>
          </a:p>
          <a:p>
            <a:endParaRPr lang="en-US" sz="1400">
              <a:solidFill>
                <a:schemeClr val="accent1">
                  <a:lumMod val="75000"/>
                </a:schemeClr>
              </a:solidFill>
            </a:endParaRPr>
          </a:p>
          <a:p>
            <a:r>
              <a:rPr lang="en-US" sz="1400">
                <a:solidFill>
                  <a:schemeClr val="accent1">
                    <a:lumMod val="75000"/>
                  </a:schemeClr>
                </a:solidFill>
              </a:rPr>
              <a:t>python lfcalibrate.py </a:t>
            </a:r>
          </a:p>
          <a:p>
            <a:endParaRPr lang="en-US" sz="1400">
              <a:solidFill>
                <a:schemeClr val="accent1">
                  <a:lumMod val="75000"/>
                </a:schemeClr>
              </a:solidFill>
            </a:endParaRPr>
          </a:p>
          <a:p>
            <a:r>
              <a:rPr lang="en-US" sz="1400">
                <a:solidFill>
                  <a:schemeClr val="accent1">
                    <a:lumMod val="75000"/>
                  </a:schemeClr>
                </a:solidFill>
              </a:rPr>
              <a:t>--radiometry-frame &lt;raidometry.png&gt;</a:t>
            </a:r>
          </a:p>
          <a:p>
            <a:r>
              <a:rPr lang="en-US" sz="1400">
                <a:solidFill>
                  <a:schemeClr val="accent1">
                    <a:lumMod val="75000"/>
                  </a:schemeClr>
                </a:solidFill>
              </a:rPr>
              <a:t>--dark-frame &lt;dark_frame.tif &gt;</a:t>
            </a:r>
          </a:p>
          <a:p>
            <a:r>
              <a:rPr lang="en-US" sz="1400">
                <a:solidFill>
                  <a:schemeClr val="accent1">
                    <a:lumMod val="75000"/>
                  </a:schemeClr>
                </a:solidFill>
              </a:rPr>
              <a:t>--pixel-size 4.55</a:t>
            </a:r>
          </a:p>
          <a:p>
            <a:r>
              <a:rPr lang="en-US" sz="1400">
                <a:solidFill>
                  <a:schemeClr val="accent1">
                    <a:lumMod val="75000"/>
                  </a:schemeClr>
                </a:solidFill>
              </a:rPr>
              <a:t>--pitch 125</a:t>
            </a:r>
          </a:p>
          <a:p>
            <a:r>
              <a:rPr lang="en-US" sz="1400">
                <a:solidFill>
                  <a:schemeClr val="accent1">
                    <a:lumMod val="75000"/>
                  </a:schemeClr>
                </a:solidFill>
              </a:rPr>
              <a:t>--focal-length 2433 </a:t>
            </a:r>
          </a:p>
          <a:p>
            <a:r>
              <a:rPr lang="en-US" sz="1400">
                <a:solidFill>
                  <a:schemeClr val="accent1">
                    <a:lumMod val="75000"/>
                  </a:schemeClr>
                </a:solidFill>
              </a:rPr>
              <a:t>--magnification 20 </a:t>
            </a:r>
          </a:p>
          <a:p>
            <a:r>
              <a:rPr lang="en-US" sz="1400">
                <a:solidFill>
                  <a:schemeClr val="accent1">
                    <a:lumMod val="75000"/>
                  </a:schemeClr>
                </a:solidFill>
              </a:rPr>
              <a:t>--</a:t>
            </a:r>
            <a:r>
              <a:rPr lang="en-US" sz="1400" err="1">
                <a:solidFill>
                  <a:schemeClr val="accent1">
                    <a:lumMod val="75000"/>
                  </a:schemeClr>
                </a:solidFill>
              </a:rPr>
              <a:t>na</a:t>
            </a:r>
            <a:r>
              <a:rPr lang="en-US" sz="1400">
                <a:solidFill>
                  <a:schemeClr val="accent1">
                    <a:lumMod val="75000"/>
                  </a:schemeClr>
                </a:solidFill>
              </a:rPr>
              <a:t> 0.5 </a:t>
            </a:r>
          </a:p>
          <a:p>
            <a:r>
              <a:rPr lang="en-US" sz="1400">
                <a:solidFill>
                  <a:schemeClr val="accent1">
                    <a:lumMod val="75000"/>
                  </a:schemeClr>
                </a:solidFill>
              </a:rPr>
              <a:t>--</a:t>
            </a:r>
            <a:r>
              <a:rPr lang="en-US" sz="1400" err="1">
                <a:solidFill>
                  <a:schemeClr val="accent1">
                    <a:lumMod val="75000"/>
                  </a:schemeClr>
                </a:solidFill>
              </a:rPr>
              <a:t>tubelens</a:t>
            </a:r>
            <a:r>
              <a:rPr lang="en-US" sz="1400">
                <a:solidFill>
                  <a:schemeClr val="accent1">
                    <a:lumMod val="75000"/>
                  </a:schemeClr>
                </a:solidFill>
              </a:rPr>
              <a:t>-focal-length 180.0 </a:t>
            </a:r>
          </a:p>
          <a:p>
            <a:r>
              <a:rPr lang="en-US" sz="1400">
                <a:solidFill>
                  <a:schemeClr val="accent1">
                    <a:lumMod val="75000"/>
                  </a:schemeClr>
                </a:solidFill>
              </a:rPr>
              <a:t>--wavelength 510 </a:t>
            </a:r>
          </a:p>
          <a:p>
            <a:r>
              <a:rPr lang="en-US" sz="1400">
                <a:solidFill>
                  <a:schemeClr val="accent1">
                    <a:lumMod val="75000"/>
                  </a:schemeClr>
                </a:solidFill>
              </a:rPr>
              <a:t>--medium-index 1.33 </a:t>
            </a:r>
          </a:p>
          <a:p>
            <a:r>
              <a:rPr lang="en-US" sz="1400">
                <a:solidFill>
                  <a:schemeClr val="accent1">
                    <a:lumMod val="75000"/>
                  </a:schemeClr>
                </a:solidFill>
              </a:rPr>
              <a:t>--num-slices 5 </a:t>
            </a:r>
          </a:p>
          <a:p>
            <a:r>
              <a:rPr lang="en-US" sz="1400">
                <a:solidFill>
                  <a:schemeClr val="accent1">
                    <a:lumMod val="75000"/>
                  </a:schemeClr>
                </a:solidFill>
              </a:rPr>
              <a:t>--um-per-slice 5.0 </a:t>
            </a:r>
          </a:p>
          <a:p>
            <a:r>
              <a:rPr lang="en-US" sz="1400">
                <a:solidFill>
                  <a:schemeClr val="accent1">
                    <a:lumMod val="75000"/>
                  </a:schemeClr>
                </a:solidFill>
              </a:rPr>
              <a:t>--</a:t>
            </a:r>
            <a:r>
              <a:rPr lang="en-US" sz="1400" err="1">
                <a:solidFill>
                  <a:schemeClr val="accent1">
                    <a:lumMod val="75000"/>
                  </a:schemeClr>
                </a:solidFill>
              </a:rPr>
              <a:t>supersample</a:t>
            </a:r>
            <a:r>
              <a:rPr lang="en-US" sz="1400">
                <a:solidFill>
                  <a:schemeClr val="accent1">
                    <a:lumMod val="75000"/>
                  </a:schemeClr>
                </a:solidFill>
              </a:rPr>
              <a:t> 4 </a:t>
            </a:r>
          </a:p>
          <a:p>
            <a:r>
              <a:rPr lang="en-US" sz="1400">
                <a:solidFill>
                  <a:schemeClr val="accent1">
                    <a:lumMod val="75000"/>
                  </a:schemeClr>
                </a:solidFill>
              </a:rPr>
              <a:t>--num-threads 10 </a:t>
            </a:r>
          </a:p>
          <a:p>
            <a:r>
              <a:rPr lang="en-US" sz="1400">
                <a:solidFill>
                  <a:schemeClr val="accent1">
                    <a:lumMod val="75000"/>
                  </a:schemeClr>
                </a:solidFill>
              </a:rPr>
              <a:t>-o &lt;calibration</a:t>
            </a:r>
            <a:r>
              <a:rPr lang="en-US" sz="1400" err="1">
                <a:solidFill>
                  <a:schemeClr val="accent1">
                    <a:lumMod val="75000"/>
                  </a:schemeClr>
                </a:solidFill>
              </a:rPr>
              <a:t>.</a:t>
            </a:r>
            <a:r>
              <a:rPr lang="en-US" sz="1400">
                <a:solidFill>
                  <a:schemeClr val="accent1">
                    <a:lumMod val="75000"/>
                  </a:schemeClr>
                </a:solidFill>
              </a:rPr>
              <a:t>lfc&gt;</a:t>
            </a:r>
          </a:p>
        </p:txBody>
      </p:sp>
      <p:sp>
        <p:nvSpPr>
          <p:cNvPr id="3" name="TextBox 2">
            <a:extLst>
              <a:ext uri="{FF2B5EF4-FFF2-40B4-BE49-F238E27FC236}">
                <a16:creationId xmlns:a16="http://schemas.microsoft.com/office/drawing/2014/main" id="{03D2681E-C88C-42F8-BF27-031F567814A6}"/>
              </a:ext>
            </a:extLst>
          </p:cNvPr>
          <p:cNvSpPr txBox="1"/>
          <p:nvPr/>
        </p:nvSpPr>
        <p:spPr>
          <a:xfrm>
            <a:off x="7328534" y="5582554"/>
            <a:ext cx="4631845" cy="923330"/>
          </a:xfrm>
          <a:prstGeom prst="rect">
            <a:avLst/>
          </a:prstGeom>
          <a:noFill/>
        </p:spPr>
        <p:txBody>
          <a:bodyPr wrap="none" rtlCol="0">
            <a:spAutoFit/>
          </a:bodyPr>
          <a:lstStyle/>
          <a:p>
            <a:r>
              <a:rPr lang="en-US">
                <a:solidFill>
                  <a:schemeClr val="accent2">
                    <a:lumMod val="75000"/>
                  </a:schemeClr>
                </a:solidFill>
              </a:rPr>
              <a:t>Some values passed to LFDeconvole </a:t>
            </a:r>
          </a:p>
          <a:p>
            <a:r>
              <a:rPr lang="en-US">
                <a:solidFill>
                  <a:schemeClr val="accent2">
                    <a:lumMod val="75000"/>
                  </a:schemeClr>
                </a:solidFill>
              </a:rPr>
              <a:t>Via .</a:t>
            </a:r>
            <a:r>
              <a:rPr lang="en-US" b="0">
                <a:solidFill>
                  <a:srgbClr val="FFC600"/>
                </a:solidFill>
                <a:effectLst/>
                <a:latin typeface="Consolas" panose="020B0609020204030204" pitchFamily="49" charset="0"/>
              </a:rPr>
              <a:t> LightFieldCalibration</a:t>
            </a:r>
            <a:endParaRPr lang="en-US" b="0">
              <a:solidFill>
                <a:srgbClr val="FFFFFF"/>
              </a:solidFill>
              <a:effectLst/>
              <a:latin typeface="Consolas" panose="020B0609020204030204" pitchFamily="49" charset="0"/>
            </a:endParaRPr>
          </a:p>
          <a:p>
            <a:r>
              <a:rPr lang="en-US">
                <a:solidFill>
                  <a:schemeClr val="accent2">
                    <a:lumMod val="75000"/>
                  </a:schemeClr>
                </a:solidFill>
              </a:rPr>
              <a:t>In __init__??</a:t>
            </a:r>
          </a:p>
        </p:txBody>
      </p:sp>
    </p:spTree>
    <p:extLst>
      <p:ext uri="{BB962C8B-B14F-4D97-AF65-F5344CB8AC3E}">
        <p14:creationId xmlns:p14="http://schemas.microsoft.com/office/powerpoint/2010/main" val="2750870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B449-0F9F-48AA-81F2-8E4664C2AC88}"/>
              </a:ext>
            </a:extLst>
          </p:cNvPr>
          <p:cNvSpPr>
            <a:spLocks noGrp="1"/>
          </p:cNvSpPr>
          <p:nvPr>
            <p:ph type="title"/>
          </p:nvPr>
        </p:nvSpPr>
        <p:spPr/>
        <p:txBody>
          <a:bodyPr/>
          <a:lstStyle/>
          <a:p>
            <a:r>
              <a:rPr lang="en-US"/>
              <a:t>LFCalibration Report output</a:t>
            </a:r>
          </a:p>
        </p:txBody>
      </p:sp>
      <p:sp>
        <p:nvSpPr>
          <p:cNvPr id="4" name="TextBox 3">
            <a:extLst>
              <a:ext uri="{FF2B5EF4-FFF2-40B4-BE49-F238E27FC236}">
                <a16:creationId xmlns:a16="http://schemas.microsoft.com/office/drawing/2014/main" id="{7A0C71E7-1452-4B41-97E6-AF2C7ADABED1}"/>
              </a:ext>
            </a:extLst>
          </p:cNvPr>
          <p:cNvSpPr txBox="1"/>
          <p:nvPr/>
        </p:nvSpPr>
        <p:spPr>
          <a:xfrm>
            <a:off x="5712650" y="320837"/>
            <a:ext cx="5657787" cy="6216326"/>
          </a:xfrm>
          <a:prstGeom prst="rect">
            <a:avLst/>
          </a:prstGeom>
          <a:noFill/>
          <a:ln>
            <a:solidFill>
              <a:schemeClr val="bg1">
                <a:lumMod val="85000"/>
              </a:schemeClr>
            </a:solidFill>
          </a:ln>
        </p:spPr>
        <p:txBody>
          <a:bodyPr wrap="square" rtlCol="0">
            <a:normAutofit fontScale="85000" lnSpcReduction="20000"/>
          </a:bodyPr>
          <a:lstStyle/>
          <a:p>
            <a:endParaRPr lang="en-US" sz="1400">
              <a:solidFill>
                <a:schemeClr val="accent1">
                  <a:lumMod val="75000"/>
                </a:schemeClr>
              </a:solidFill>
            </a:endParaRPr>
          </a:p>
          <a:p>
            <a:r>
              <a:rPr lang="en-US" sz="1400">
                <a:solidFill>
                  <a:schemeClr val="accent1">
                    <a:lumMod val="75000"/>
                  </a:schemeClr>
                </a:solidFill>
              </a:rPr>
              <a:t>LF Calibration Report</a:t>
            </a:r>
          </a:p>
          <a:p>
            <a:endParaRPr lang="en-US" sz="1400">
              <a:solidFill>
                <a:schemeClr val="accent1">
                  <a:lumMod val="75000"/>
                </a:schemeClr>
              </a:solidFill>
            </a:endParaRPr>
          </a:p>
          <a:p>
            <a:r>
              <a:rPr lang="en-US" sz="1400">
                <a:solidFill>
                  <a:schemeClr val="accent1">
                    <a:lumMod val="75000"/>
                  </a:schemeClr>
                </a:solidFill>
              </a:rPr>
              <a:t>ulens_focal_length (um)  </a:t>
            </a:r>
          </a:p>
          <a:p>
            <a:r>
              <a:rPr lang="en-US" sz="1400">
                <a:solidFill>
                  <a:schemeClr val="accent1">
                    <a:lumMod val="75000"/>
                  </a:schemeClr>
                </a:solidFill>
              </a:rPr>
              <a:t>ulens_focal_distance (um)</a:t>
            </a:r>
          </a:p>
          <a:p>
            <a:r>
              <a:rPr lang="en-US" sz="1400">
                <a:solidFill>
                  <a:schemeClr val="accent1">
                    <a:lumMod val="75000"/>
                  </a:schemeClr>
                </a:solidFill>
              </a:rPr>
              <a:t>ulens_pitch  (um)        </a:t>
            </a:r>
          </a:p>
          <a:p>
            <a:r>
              <a:rPr lang="en-US" sz="1400">
                <a:solidFill>
                  <a:schemeClr val="accent1">
                    <a:lumMod val="75000"/>
                  </a:schemeClr>
                </a:solidFill>
              </a:rPr>
              <a:t>ulens_profile            </a:t>
            </a:r>
          </a:p>
          <a:p>
            <a:r>
              <a:rPr lang="en-US" sz="1400">
                <a:solidFill>
                  <a:schemeClr val="accent1">
                    <a:lumMod val="75000"/>
                  </a:schemeClr>
                </a:solidFill>
              </a:rPr>
              <a:t>pixel_size   (um)        </a:t>
            </a:r>
          </a:p>
          <a:p>
            <a:r>
              <a:rPr lang="en-US" sz="1400">
                <a:solidFill>
                  <a:schemeClr val="accent1">
                    <a:lumMod val="75000"/>
                  </a:schemeClr>
                </a:solidFill>
              </a:rPr>
              <a:t>objective_magnification  </a:t>
            </a:r>
          </a:p>
          <a:p>
            <a:r>
              <a:rPr lang="en-US" sz="1400">
                <a:solidFill>
                  <a:schemeClr val="accent1">
                    <a:lumMod val="75000"/>
                  </a:schemeClr>
                </a:solidFill>
              </a:rPr>
              <a:t>objective_na             </a:t>
            </a:r>
          </a:p>
          <a:p>
            <a:r>
              <a:rPr lang="en-US" sz="1400">
                <a:solidFill>
                  <a:schemeClr val="accent1">
                    <a:lumMod val="75000"/>
                  </a:schemeClr>
                </a:solidFill>
              </a:rPr>
              <a:t>medium_index             </a:t>
            </a:r>
          </a:p>
          <a:p>
            <a:r>
              <a:rPr lang="en-US" sz="1400">
                <a:solidFill>
                  <a:schemeClr val="accent1">
                    <a:lumMod val="75000"/>
                  </a:schemeClr>
                </a:solidFill>
              </a:rPr>
              <a:t>tubelens_focal_length    </a:t>
            </a:r>
          </a:p>
          <a:p>
            <a:endParaRPr lang="en-US" sz="1400">
              <a:solidFill>
                <a:schemeClr val="accent1">
                  <a:lumMod val="75000"/>
                </a:schemeClr>
              </a:solidFill>
            </a:endParaRPr>
          </a:p>
          <a:p>
            <a:r>
              <a:rPr lang="en-US" sz="1400">
                <a:solidFill>
                  <a:schemeClr val="accent1">
                    <a:lumMod val="75000"/>
                  </a:schemeClr>
                </a:solidFill>
              </a:rPr>
              <a:t>ulens_fill_factor        </a:t>
            </a:r>
          </a:p>
          <a:p>
            <a:r>
              <a:rPr lang="en-US" sz="1400">
                <a:solidFill>
                  <a:schemeClr val="accent1">
                    <a:lumMod val="75000"/>
                  </a:schemeClr>
                </a:solidFill>
              </a:rPr>
              <a:t>pixel_fill_factor        </a:t>
            </a:r>
          </a:p>
          <a:p>
            <a:r>
              <a:rPr lang="en-US" sz="1400">
                <a:solidFill>
                  <a:schemeClr val="accent1">
                    <a:lumMod val="75000"/>
                  </a:schemeClr>
                </a:solidFill>
              </a:rPr>
              <a:t>(nu,nv,ns,nt)            </a:t>
            </a:r>
          </a:p>
          <a:p>
            <a:endParaRPr lang="en-US" sz="1400">
              <a:solidFill>
                <a:schemeClr val="accent1">
                  <a:lumMod val="75000"/>
                </a:schemeClr>
              </a:solidFill>
            </a:endParaRPr>
          </a:p>
          <a:p>
            <a:r>
              <a:rPr lang="en-US" sz="1400">
                <a:solidFill>
                  <a:schemeClr val="accent1">
                    <a:lumMod val="75000"/>
                  </a:schemeClr>
                </a:solidFill>
              </a:rPr>
              <a:t>Geometry calibrated    </a:t>
            </a:r>
          </a:p>
          <a:p>
            <a:endParaRPr lang="en-US" sz="1400">
              <a:solidFill>
                <a:schemeClr val="accent1">
                  <a:lumMod val="75000"/>
                </a:schemeClr>
              </a:solidFill>
            </a:endParaRPr>
          </a:p>
          <a:p>
            <a:r>
              <a:rPr lang="en-US" sz="1400">
                <a:solidFill>
                  <a:schemeClr val="accent1">
                    <a:lumMod val="75000"/>
                  </a:schemeClr>
                </a:solidFill>
              </a:rPr>
              <a:t>	Geometric calibration coefficients</a:t>
            </a:r>
          </a:p>
          <a:p>
            <a:r>
              <a:rPr lang="en-US" sz="1400">
                <a:solidFill>
                  <a:schemeClr val="accent1">
                    <a:lumMod val="75000"/>
                  </a:schemeClr>
                </a:solidFill>
              </a:rPr>
              <a:t>	forward: </a:t>
            </a:r>
          </a:p>
          <a:p>
            <a:r>
              <a:rPr lang="en-US" sz="1400">
                <a:solidFill>
                  <a:schemeClr val="accent1">
                    <a:lumMod val="75000"/>
                  </a:schemeClr>
                </a:solidFill>
              </a:rPr>
              <a:t>	reverse: </a:t>
            </a:r>
          </a:p>
          <a:p>
            <a:endParaRPr lang="en-US" sz="1400">
              <a:solidFill>
                <a:schemeClr val="accent1">
                  <a:lumMod val="75000"/>
                </a:schemeClr>
              </a:solidFill>
            </a:endParaRPr>
          </a:p>
          <a:p>
            <a:r>
              <a:rPr lang="en-US" sz="1400">
                <a:solidFill>
                  <a:schemeClr val="accent1">
                    <a:lumMod val="75000"/>
                  </a:schemeClr>
                </a:solidFill>
              </a:rPr>
              <a:t>	Geometric calibration for radiometry image, coefficients</a:t>
            </a:r>
          </a:p>
          <a:p>
            <a:r>
              <a:rPr lang="en-US" sz="1400">
                <a:solidFill>
                  <a:schemeClr val="accent1">
                    <a:lumMod val="75000"/>
                  </a:schemeClr>
                </a:solidFill>
              </a:rPr>
              <a:t>	forward: </a:t>
            </a:r>
          </a:p>
          <a:p>
            <a:r>
              <a:rPr lang="en-US" sz="1400">
                <a:solidFill>
                  <a:schemeClr val="accent1">
                    <a:lumMod val="75000"/>
                  </a:schemeClr>
                </a:solidFill>
              </a:rPr>
              <a:t>	reverse: </a:t>
            </a:r>
          </a:p>
          <a:p>
            <a:endParaRPr lang="en-US" sz="1400">
              <a:solidFill>
                <a:schemeClr val="accent1">
                  <a:lumMod val="75000"/>
                </a:schemeClr>
              </a:solidFill>
            </a:endParaRPr>
          </a:p>
          <a:p>
            <a:r>
              <a:rPr lang="en-US" sz="1400">
                <a:solidFill>
                  <a:schemeClr val="accent1">
                    <a:lumMod val="75000"/>
                  </a:schemeClr>
                </a:solidFill>
              </a:rPr>
              <a:t>Radiometry calibrated: </a:t>
            </a:r>
          </a:p>
          <a:p>
            <a:r>
              <a:rPr lang="en-US" sz="1400">
                <a:solidFill>
                  <a:schemeClr val="accent1">
                    <a:lumMod val="75000"/>
                  </a:schemeClr>
                </a:solidFill>
              </a:rPr>
              <a:t>Min, Max, Mean </a:t>
            </a:r>
          </a:p>
          <a:p>
            <a:r>
              <a:rPr lang="en-US" sz="1400">
                <a:solidFill>
                  <a:schemeClr val="accent1">
                    <a:lumMod val="75000"/>
                  </a:schemeClr>
                </a:solidFill>
              </a:rPr>
              <a:t>Darkframe: T/F</a:t>
            </a:r>
          </a:p>
          <a:p>
            <a:endParaRPr lang="en-US" sz="1400">
              <a:solidFill>
                <a:schemeClr val="accent1">
                  <a:lumMod val="75000"/>
                </a:schemeClr>
              </a:solidFill>
            </a:endParaRPr>
          </a:p>
          <a:p>
            <a:r>
              <a:rPr lang="en-US" sz="1400">
                <a:solidFill>
                  <a:schemeClr val="accent1">
                    <a:lumMod val="75000"/>
                  </a:schemeClr>
                </a:solidFill>
              </a:rPr>
              <a:t>Rayspread DB generated: T/F</a:t>
            </a:r>
          </a:p>
          <a:p>
            <a:endParaRPr lang="en-US" sz="1400">
              <a:solidFill>
                <a:schemeClr val="accent1">
                  <a:lumMod val="75000"/>
                </a:schemeClr>
              </a:solidFill>
            </a:endParaRPr>
          </a:p>
          <a:p>
            <a:r>
              <a:rPr lang="en-US" sz="1400">
                <a:solidFill>
                  <a:schemeClr val="accent1">
                    <a:lumMod val="75000"/>
                  </a:schemeClr>
                </a:solidFill>
              </a:rPr>
              <a:t>number of z slices   </a:t>
            </a:r>
          </a:p>
          <a:p>
            <a:r>
              <a:rPr lang="en-US" sz="1400">
                <a:solidFill>
                  <a:schemeClr val="accent1">
                    <a:lumMod val="75000"/>
                  </a:schemeClr>
                </a:solidFill>
              </a:rPr>
              <a:t>spacing per z slices </a:t>
            </a:r>
          </a:p>
          <a:p>
            <a:r>
              <a:rPr lang="en-US" sz="1400">
                <a:solidFill>
                  <a:schemeClr val="accent1">
                    <a:lumMod val="75000"/>
                  </a:schemeClr>
                </a:solidFill>
              </a:rPr>
              <a:t>z center             </a:t>
            </a:r>
          </a:p>
          <a:p>
            <a:endParaRPr lang="en-US" sz="1400">
              <a:solidFill>
                <a:schemeClr val="accent1">
                  <a:lumMod val="75000"/>
                </a:schemeClr>
              </a:solidFill>
            </a:endParaRPr>
          </a:p>
          <a:p>
            <a:r>
              <a:rPr lang="en-US" sz="1400">
                <a:solidFill>
                  <a:schemeClr val="accent1">
                    <a:lumMod val="75000"/>
                  </a:schemeClr>
                </a:solidFill>
              </a:rPr>
              <a:t>rayspreads in the database: #</a:t>
            </a:r>
          </a:p>
          <a:p>
            <a:endParaRPr lang="en-US" sz="1400">
              <a:solidFill>
                <a:schemeClr val="accent1">
                  <a:lumMod val="75000"/>
                </a:schemeClr>
              </a:solidFill>
            </a:endParaRPr>
          </a:p>
          <a:p>
            <a:r>
              <a:rPr lang="en-US" sz="1400">
                <a:solidFill>
                  <a:schemeClr val="accent1">
                    <a:lumMod val="75000"/>
                  </a:schemeClr>
                </a:solidFill>
              </a:rPr>
              <a:t>light field psfs in the database: #</a:t>
            </a:r>
          </a:p>
        </p:txBody>
      </p:sp>
    </p:spTree>
    <p:extLst>
      <p:ext uri="{BB962C8B-B14F-4D97-AF65-F5344CB8AC3E}">
        <p14:creationId xmlns:p14="http://schemas.microsoft.com/office/powerpoint/2010/main" val="3432052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FD4C09-2DC0-413A-B6D4-05573D341AA6}"/>
              </a:ext>
            </a:extLst>
          </p:cNvPr>
          <p:cNvSpPr txBox="1"/>
          <p:nvPr/>
        </p:nvSpPr>
        <p:spPr>
          <a:xfrm>
            <a:off x="626668" y="295440"/>
            <a:ext cx="5257800" cy="6562560"/>
          </a:xfrm>
          <a:prstGeom prst="rect">
            <a:avLst/>
          </a:prstGeom>
          <a:noFill/>
          <a:ln>
            <a:solidFill>
              <a:schemeClr val="bg1">
                <a:lumMod val="85000"/>
              </a:schemeClr>
            </a:solidFill>
          </a:ln>
        </p:spPr>
        <p:txBody>
          <a:bodyPr wrap="square" rtlCol="0">
            <a:normAutofit fontScale="62500" lnSpcReduction="20000"/>
          </a:bodyPr>
          <a:lstStyle/>
          <a:p>
            <a:r>
              <a:rPr lang="en-US" sz="1400" b="1">
                <a:solidFill>
                  <a:schemeClr val="accent1">
                    <a:lumMod val="75000"/>
                  </a:schemeClr>
                </a:solidFill>
              </a:rPr>
              <a:t>Calibration information is stored in an hdf5 file using attributes.</a:t>
            </a:r>
          </a:p>
          <a:p>
            <a:endParaRPr lang="en-US" sz="1400">
              <a:solidFill>
                <a:schemeClr val="accent1">
                  <a:lumMod val="75000"/>
                </a:schemeClr>
              </a:solidFill>
            </a:endParaRPr>
          </a:p>
          <a:p>
            <a:r>
              <a:rPr lang="en-US" sz="1400">
                <a:solidFill>
                  <a:schemeClr val="accent1">
                    <a:lumMod val="75000"/>
                  </a:schemeClr>
                </a:solidFill>
              </a:rPr>
              <a:t>        calibration_file.attrs['timestamp'] = str(datetime.datetime.now())</a:t>
            </a:r>
          </a:p>
          <a:p>
            <a:r>
              <a:rPr lang="en-US" sz="1400">
                <a:solidFill>
                  <a:schemeClr val="accent1">
                    <a:lumMod val="75000"/>
                  </a:schemeClr>
                </a:solidFill>
              </a:rPr>
              <a:t>        calibration_file.attrs['comments'] = ''    # Empty for now...</a:t>
            </a:r>
          </a:p>
          <a:p>
            <a:r>
              <a:rPr lang="en-US" sz="1400">
                <a:solidFill>
                  <a:schemeClr val="accent1">
                    <a:lumMod val="75000"/>
                  </a:schemeClr>
                </a:solidFill>
              </a:rPr>
              <a:t>        </a:t>
            </a:r>
          </a:p>
          <a:p>
            <a:r>
              <a:rPr lang="en-US" sz="1400">
                <a:solidFill>
                  <a:schemeClr val="accent1">
                    <a:lumMod val="75000"/>
                  </a:schemeClr>
                </a:solidFill>
              </a:rPr>
              <a:t>        # Optics</a:t>
            </a:r>
          </a:p>
          <a:p>
            <a:r>
              <a:rPr lang="en-US" sz="1400">
                <a:solidFill>
                  <a:schemeClr val="accent1">
                    <a:lumMod val="75000"/>
                  </a:schemeClr>
                </a:solidFill>
              </a:rPr>
              <a:t>        optics_group = calibration_file.create_group('optics')</a:t>
            </a:r>
          </a:p>
          <a:p>
            <a:r>
              <a:rPr lang="en-US" sz="1400">
                <a:solidFill>
                  <a:schemeClr val="accent1">
                    <a:lumMod val="75000"/>
                  </a:schemeClr>
                </a:solidFill>
              </a:rPr>
              <a:t>        optics_group.attrs['ulens_focal_length'] = self.ulens_focal_length</a:t>
            </a:r>
          </a:p>
          <a:p>
            <a:r>
              <a:rPr lang="en-US" sz="1400">
                <a:solidFill>
                  <a:schemeClr val="accent1">
                    <a:lumMod val="75000"/>
                  </a:schemeClr>
                </a:solidFill>
              </a:rPr>
              <a:t>        optics_group.attrs['ulens_focal_distance'] = self.ulens_focal_distance</a:t>
            </a:r>
          </a:p>
          <a:p>
            <a:r>
              <a:rPr lang="en-US" sz="1400">
                <a:solidFill>
                  <a:schemeClr val="accent1">
                    <a:lumMod val="75000"/>
                  </a:schemeClr>
                </a:solidFill>
              </a:rPr>
              <a:t>        optics_group.attrs['ulens_pitch'] = self.ulens_pitch</a:t>
            </a:r>
          </a:p>
          <a:p>
            <a:r>
              <a:rPr lang="en-US" sz="1400">
                <a:solidFill>
                  <a:schemeClr val="accent1">
                    <a:lumMod val="75000"/>
                  </a:schemeClr>
                </a:solidFill>
              </a:rPr>
              <a:t>        optics_group.attrs['pixel_size'] = self.pixel_size</a:t>
            </a:r>
          </a:p>
          <a:p>
            <a:r>
              <a:rPr lang="en-US" sz="1400">
                <a:solidFill>
                  <a:schemeClr val="accent1">
                    <a:lumMod val="75000"/>
                  </a:schemeClr>
                </a:solidFill>
              </a:rPr>
              <a:t>        optics_group.attrs['objective_magnification'] = self.objective_magnification</a:t>
            </a:r>
          </a:p>
          <a:p>
            <a:r>
              <a:rPr lang="en-US" sz="1400">
                <a:solidFill>
                  <a:schemeClr val="accent1">
                    <a:lumMod val="75000"/>
                  </a:schemeClr>
                </a:solidFill>
              </a:rPr>
              <a:t>        optics_group.attrs['objective_na'] = self.objective_na</a:t>
            </a:r>
          </a:p>
          <a:p>
            <a:r>
              <a:rPr lang="en-US" sz="1400">
                <a:solidFill>
                  <a:schemeClr val="accent1">
                    <a:lumMod val="75000"/>
                  </a:schemeClr>
                </a:solidFill>
              </a:rPr>
              <a:t>        optics_group.attrs['medium_index'] = self.medium_index</a:t>
            </a:r>
          </a:p>
          <a:p>
            <a:r>
              <a:rPr lang="en-US" sz="1400">
                <a:solidFill>
                  <a:schemeClr val="accent1">
                    <a:lumMod val="75000"/>
                  </a:schemeClr>
                </a:solidFill>
              </a:rPr>
              <a:t>        optics_group.attrs['tubelens_focal_length'] = self.tubelens_focal_length</a:t>
            </a:r>
          </a:p>
          <a:p>
            <a:r>
              <a:rPr lang="en-US" sz="1400">
                <a:solidFill>
                  <a:schemeClr val="accent1">
                    <a:lumMod val="75000"/>
                  </a:schemeClr>
                </a:solidFill>
              </a:rPr>
              <a:t>        optics_group.attrs['ulens_fill_factor'] = self.ulens_fill_factor</a:t>
            </a:r>
          </a:p>
          <a:p>
            <a:r>
              <a:rPr lang="en-US" sz="1400">
                <a:solidFill>
                  <a:schemeClr val="accent1">
                    <a:lumMod val="75000"/>
                  </a:schemeClr>
                </a:solidFill>
              </a:rPr>
              <a:t>        optics_group.attrs['pixel_fill_factor'] = self.pixel_fill_factor</a:t>
            </a:r>
          </a:p>
          <a:p>
            <a:r>
              <a:rPr lang="en-US" sz="1400">
                <a:solidFill>
                  <a:schemeClr val="accent1">
                    <a:lumMod val="75000"/>
                  </a:schemeClr>
                </a:solidFill>
              </a:rPr>
              <a:t>        optics_group.attrs['center_wavelength'] = self.center_wavelength</a:t>
            </a:r>
          </a:p>
          <a:p>
            <a:r>
              <a:rPr lang="en-US" sz="1400">
                <a:solidFill>
                  <a:schemeClr val="accent1">
                    <a:lumMod val="75000"/>
                  </a:schemeClr>
                </a:solidFill>
              </a:rPr>
              <a:t>        optics_group.attrs['ulens_profile'] = self.ulens_profile</a:t>
            </a:r>
          </a:p>
          <a:p>
            <a:r>
              <a:rPr lang="en-US" sz="1400">
                <a:solidFill>
                  <a:schemeClr val="accent1">
                    <a:lumMod val="75000"/>
                  </a:schemeClr>
                </a:solidFill>
              </a:rPr>
              <a:t>        </a:t>
            </a:r>
          </a:p>
          <a:p>
            <a:r>
              <a:rPr lang="en-US" sz="1400">
                <a:solidFill>
                  <a:schemeClr val="accent1">
                    <a:lumMod val="75000"/>
                  </a:schemeClr>
                </a:solidFill>
              </a:rPr>
              <a:t>        # Geometric Calibration</a:t>
            </a:r>
          </a:p>
          <a:p>
            <a:r>
              <a:rPr lang="en-US" sz="1400">
                <a:solidFill>
                  <a:schemeClr val="accent1">
                    <a:lumMod val="75000"/>
                  </a:schemeClr>
                </a:solidFill>
              </a:rPr>
              <a:t>        if self.geometry_is_calibrated:</a:t>
            </a:r>
          </a:p>
          <a:p>
            <a:r>
              <a:rPr lang="en-US" sz="1400">
                <a:solidFill>
                  <a:schemeClr val="accent1">
                    <a:lumMod val="75000"/>
                  </a:schemeClr>
                </a:solidFill>
              </a:rPr>
              <a:t>            geometry_group = calibration_file.create_group('geometry')</a:t>
            </a:r>
          </a:p>
          <a:p>
            <a:r>
              <a:rPr lang="en-US" sz="1400">
                <a:solidFill>
                  <a:schemeClr val="accent1">
                    <a:lumMod val="75000"/>
                  </a:schemeClr>
                </a:solidFill>
              </a:rPr>
              <a:t>            geometry_group.attrs['calibration_image_filename'] = self.calibration_image_filename</a:t>
            </a:r>
          </a:p>
          <a:p>
            <a:r>
              <a:rPr lang="en-US" sz="1400">
                <a:solidFill>
                  <a:schemeClr val="accent1">
                    <a:lumMod val="75000"/>
                  </a:schemeClr>
                </a:solidFill>
              </a:rPr>
              <a:t>            geometry_group.attrs['skip_alignment'] = self.skip_alignment</a:t>
            </a:r>
          </a:p>
          <a:p>
            <a:r>
              <a:rPr lang="en-US" sz="1400">
                <a:solidFill>
                  <a:schemeClr val="accent1">
                    <a:lumMod val="75000"/>
                  </a:schemeClr>
                </a:solidFill>
              </a:rPr>
              <a:t>            geometry_group.attrs['alignment_method'] = self.alignment_method</a:t>
            </a:r>
          </a:p>
          <a:p>
            <a:r>
              <a:rPr lang="en-US" sz="1400">
                <a:solidFill>
                  <a:schemeClr val="accent1">
                    <a:lumMod val="75000"/>
                  </a:schemeClr>
                </a:solidFill>
              </a:rPr>
              <a:t>            geometry_group.attrs['nu'] = self.nu</a:t>
            </a:r>
          </a:p>
          <a:p>
            <a:r>
              <a:rPr lang="en-US" sz="1400">
                <a:solidFill>
                  <a:schemeClr val="accent1">
                    <a:lumMod val="75000"/>
                  </a:schemeClr>
                </a:solidFill>
              </a:rPr>
              <a:t>            geometry_group.attrs['nv'] = self.nv</a:t>
            </a:r>
          </a:p>
          <a:p>
            <a:r>
              <a:rPr lang="en-US" sz="1400">
                <a:solidFill>
                  <a:schemeClr val="accent1">
                    <a:lumMod val="75000"/>
                  </a:schemeClr>
                </a:solidFill>
              </a:rPr>
              <a:t>            geometry_group.attrs['ns'] = self.ns</a:t>
            </a:r>
          </a:p>
          <a:p>
            <a:r>
              <a:rPr lang="en-US" sz="1400">
                <a:solidFill>
                  <a:schemeClr val="accent1">
                    <a:lumMod val="75000"/>
                  </a:schemeClr>
                </a:solidFill>
              </a:rPr>
              <a:t>            geometry_group.attrs['nt'] = self.nt</a:t>
            </a:r>
          </a:p>
          <a:p>
            <a:r>
              <a:rPr lang="en-US" sz="1400">
                <a:solidFill>
                  <a:schemeClr val="accent1">
                    <a:lumMod val="75000"/>
                  </a:schemeClr>
                </a:solidFill>
              </a:rPr>
              <a:t>            </a:t>
            </a:r>
          </a:p>
          <a:p>
            <a:r>
              <a:rPr lang="en-US" sz="1400">
                <a:solidFill>
                  <a:schemeClr val="accent1">
                    <a:lumMod val="75000"/>
                  </a:schemeClr>
                </a:solidFill>
              </a:rPr>
              <a:t>            # image warp models - the coefficient matrix.</a:t>
            </a:r>
          </a:p>
          <a:p>
            <a:r>
              <a:rPr lang="en-US" sz="1400">
                <a:solidFill>
                  <a:schemeClr val="accent1">
                    <a:lumMod val="75000"/>
                  </a:schemeClr>
                </a:solidFill>
              </a:rPr>
              <a:t>            if not self.skip_alignment:</a:t>
            </a:r>
          </a:p>
          <a:p>
            <a:r>
              <a:rPr lang="en-US" sz="1400">
                <a:solidFill>
                  <a:schemeClr val="accent1">
                    <a:lumMod val="75000"/>
                  </a:schemeClr>
                </a:solidFill>
              </a:rPr>
              <a:t>                geometry_group.create_dataset('forwardCoefficients', data = self.geometric_calibration_model.forwardCoefficients)</a:t>
            </a:r>
          </a:p>
          <a:p>
            <a:r>
              <a:rPr lang="en-US" sz="1400">
                <a:solidFill>
                  <a:schemeClr val="accent1">
                    <a:lumMod val="75000"/>
                  </a:schemeClr>
                </a:solidFill>
              </a:rPr>
              <a:t>                geometry_group.create_dataset('reverseCoefficients', data = self.geometric_calibration_model.reverseCoefficients)</a:t>
            </a:r>
          </a:p>
          <a:p>
            <a:endParaRPr lang="en-US" sz="1400">
              <a:solidFill>
                <a:schemeClr val="accent1">
                  <a:lumMod val="75000"/>
                </a:schemeClr>
              </a:solidFill>
            </a:endParaRPr>
          </a:p>
          <a:p>
            <a:r>
              <a:rPr lang="en-US" sz="1400">
                <a:solidFill>
                  <a:schemeClr val="accent1">
                    <a:lumMod val="75000"/>
                  </a:schemeClr>
                </a:solidFill>
              </a:rPr>
              <a:t>                # If a radiometry image was supplied, it will have its</a:t>
            </a:r>
          </a:p>
          <a:p>
            <a:r>
              <a:rPr lang="en-US" sz="1400">
                <a:solidFill>
                  <a:schemeClr val="accent1">
                    <a:lumMod val="75000"/>
                  </a:schemeClr>
                </a:solidFill>
              </a:rPr>
              <a:t>                # own geometry calibration.  Otherwise is shares the</a:t>
            </a:r>
          </a:p>
          <a:p>
            <a:r>
              <a:rPr lang="en-US" sz="1400">
                <a:solidFill>
                  <a:schemeClr val="accent1">
                    <a:lumMod val="75000"/>
                  </a:schemeClr>
                </a:solidFill>
              </a:rPr>
              <a:t>                # default geometric calibration.</a:t>
            </a:r>
          </a:p>
          <a:p>
            <a:r>
              <a:rPr lang="en-US" sz="1400">
                <a:solidFill>
                  <a:schemeClr val="accent1">
                    <a:lumMod val="75000"/>
                  </a:schemeClr>
                </a:solidFill>
              </a:rPr>
              <a:t>                if self.radiometric_calibration_model is not None:</a:t>
            </a:r>
          </a:p>
          <a:p>
            <a:r>
              <a:rPr lang="en-US" sz="1400">
                <a:solidFill>
                  <a:schemeClr val="accent1">
                    <a:lumMod val="75000"/>
                  </a:schemeClr>
                </a:solidFill>
              </a:rPr>
              <a:t>                    geometry_group.create_dataset('radiometryForwardCoefficients',</a:t>
            </a:r>
          </a:p>
          <a:p>
            <a:r>
              <a:rPr lang="en-US" sz="1400">
                <a:solidFill>
                  <a:schemeClr val="accent1">
                    <a:lumMod val="75000"/>
                  </a:schemeClr>
                </a:solidFill>
              </a:rPr>
              <a:t>                                                  data = self.radiometric_calibration_model.forwardCoefficients)</a:t>
            </a:r>
          </a:p>
          <a:p>
            <a:r>
              <a:rPr lang="en-US" sz="1400">
                <a:solidFill>
                  <a:schemeClr val="accent1">
                    <a:lumMod val="75000"/>
                  </a:schemeClr>
                </a:solidFill>
              </a:rPr>
              <a:t>                    geometry_group.create_dataset('radiometryReverseCoefficients',</a:t>
            </a:r>
          </a:p>
          <a:p>
            <a:r>
              <a:rPr lang="en-US" sz="1400">
                <a:solidFill>
                  <a:schemeClr val="accent1">
                    <a:lumMod val="75000"/>
                  </a:schemeClr>
                </a:solidFill>
              </a:rPr>
              <a:t>                                                  data = self.radiometric_calibration_model.reverseCoefficients)</a:t>
            </a:r>
          </a:p>
          <a:p>
            <a:r>
              <a:rPr lang="en-US" sz="1400">
                <a:solidFill>
                  <a:schemeClr val="accent1">
                    <a:lumMod val="75000"/>
                  </a:schemeClr>
                </a:solidFill>
              </a:rPr>
              <a:t>                else:</a:t>
            </a:r>
          </a:p>
          <a:p>
            <a:r>
              <a:rPr lang="en-US" sz="1400">
                <a:solidFill>
                  <a:schemeClr val="accent1">
                    <a:lumMod val="75000"/>
                  </a:schemeClr>
                </a:solidFill>
              </a:rPr>
              <a:t>                    geometry_group.create_dataset('radiometryForwardCoefficients',</a:t>
            </a:r>
          </a:p>
          <a:p>
            <a:r>
              <a:rPr lang="en-US" sz="1400">
                <a:solidFill>
                  <a:schemeClr val="accent1">
                    <a:lumMod val="75000"/>
                  </a:schemeClr>
                </a:solidFill>
              </a:rPr>
              <a:t>                                                  data = self.geometric_calibration_model.forwardCoefficients)</a:t>
            </a:r>
          </a:p>
          <a:p>
            <a:r>
              <a:rPr lang="en-US" sz="1400">
                <a:solidFill>
                  <a:schemeClr val="accent1">
                    <a:lumMod val="75000"/>
                  </a:schemeClr>
                </a:solidFill>
              </a:rPr>
              <a:t>                    geometry_group.create_dataset('radiometryReverseCoefficients',</a:t>
            </a:r>
          </a:p>
          <a:p>
            <a:r>
              <a:rPr lang="en-US" sz="1400">
                <a:solidFill>
                  <a:schemeClr val="accent1">
                    <a:lumMod val="75000"/>
                  </a:schemeClr>
                </a:solidFill>
              </a:rPr>
              <a:t>                                                  data = self.geometric_calibration_model.reverseCoefficients)</a:t>
            </a:r>
          </a:p>
          <a:p>
            <a:r>
              <a:rPr lang="en-US" sz="1400">
                <a:solidFill>
                  <a:schemeClr val="accent1">
                    <a:lumMod val="75000"/>
                  </a:schemeClr>
                </a:solidFill>
              </a:rPr>
              <a:t>            </a:t>
            </a:r>
          </a:p>
        </p:txBody>
      </p:sp>
      <p:sp>
        <p:nvSpPr>
          <p:cNvPr id="7" name="TextBox 6">
            <a:extLst>
              <a:ext uri="{FF2B5EF4-FFF2-40B4-BE49-F238E27FC236}">
                <a16:creationId xmlns:a16="http://schemas.microsoft.com/office/drawing/2014/main" id="{0ABC3FC4-22FC-4AF5-B30B-B59D52388648}"/>
              </a:ext>
            </a:extLst>
          </p:cNvPr>
          <p:cNvSpPr txBox="1"/>
          <p:nvPr/>
        </p:nvSpPr>
        <p:spPr>
          <a:xfrm>
            <a:off x="6016752" y="791570"/>
            <a:ext cx="5752167" cy="5850685"/>
          </a:xfrm>
          <a:prstGeom prst="rect">
            <a:avLst/>
          </a:prstGeom>
          <a:noFill/>
          <a:ln>
            <a:solidFill>
              <a:schemeClr val="bg1">
                <a:lumMod val="85000"/>
              </a:schemeClr>
            </a:solidFill>
          </a:ln>
        </p:spPr>
        <p:txBody>
          <a:bodyPr wrap="square" rtlCol="0">
            <a:normAutofit fontScale="70000" lnSpcReduction="20000"/>
          </a:bodyPr>
          <a:lstStyle/>
          <a:p>
            <a:r>
              <a:rPr lang="en-US" sz="1400">
                <a:solidFill>
                  <a:schemeClr val="accent1">
                    <a:lumMod val="75000"/>
                  </a:schemeClr>
                </a:solidFill>
              </a:rPr>
              <a:t>            </a:t>
            </a:r>
          </a:p>
          <a:p>
            <a:r>
              <a:rPr lang="en-US" sz="1400">
                <a:solidFill>
                  <a:schemeClr val="accent1">
                    <a:lumMod val="75000"/>
                  </a:schemeClr>
                </a:solidFill>
              </a:rPr>
              <a:t>        if self.radiometry_is_calibrated:</a:t>
            </a:r>
          </a:p>
          <a:p>
            <a:r>
              <a:rPr lang="en-US" sz="1400">
                <a:solidFill>
                  <a:schemeClr val="accent1">
                    <a:lumMod val="75000"/>
                  </a:schemeClr>
                </a:solidFill>
              </a:rPr>
              <a:t>            radiometry_group = calibration_file.create_group('radiometry')</a:t>
            </a:r>
          </a:p>
          <a:p>
            <a:r>
              <a:rPr lang="en-US" sz="1400">
                <a:solidFill>
                  <a:schemeClr val="accent1">
                    <a:lumMod val="75000"/>
                  </a:schemeClr>
                </a:solidFill>
              </a:rPr>
              <a:t>            radiometry_group.create_dataset('radiometry', data = self.radiometry)</a:t>
            </a:r>
          </a:p>
          <a:p>
            <a:r>
              <a:rPr lang="en-US" sz="1400">
                <a:solidFill>
                  <a:schemeClr val="accent1">
                    <a:lumMod val="75000"/>
                  </a:schemeClr>
                </a:solidFill>
              </a:rPr>
              <a:t>            radiometry_group.create_dataset('radiometric_correction', data = self.radiometric_correction)</a:t>
            </a:r>
          </a:p>
          <a:p>
            <a:r>
              <a:rPr lang="en-US" sz="1400">
                <a:solidFill>
                  <a:schemeClr val="accent1">
                    <a:lumMod val="75000"/>
                  </a:schemeClr>
                </a:solidFill>
              </a:rPr>
              <a:t>            radiometry_group.create_dataset('rectified_radiometry', data = self.rectified_radiometry)</a:t>
            </a:r>
          </a:p>
          <a:p>
            <a:r>
              <a:rPr lang="en-US" sz="1400">
                <a:solidFill>
                  <a:schemeClr val="accent1">
                    <a:lumMod val="75000"/>
                  </a:schemeClr>
                </a:solidFill>
              </a:rPr>
              <a:t>            radiometry_group.attrs['has_dark_frame'] = self.has_dark_frame</a:t>
            </a:r>
          </a:p>
          <a:p>
            <a:r>
              <a:rPr lang="en-US" sz="1400">
                <a:solidFill>
                  <a:schemeClr val="accent1">
                    <a:lumMod val="75000"/>
                  </a:schemeClr>
                </a:solidFill>
              </a:rPr>
              <a:t>            if self.has_dark_frame:</a:t>
            </a:r>
          </a:p>
          <a:p>
            <a:r>
              <a:rPr lang="en-US" sz="1400">
                <a:solidFill>
                  <a:schemeClr val="accent1">
                    <a:lumMod val="75000"/>
                  </a:schemeClr>
                </a:solidFill>
              </a:rPr>
              <a:t>                radiometry_group.attrs['dark_frame_filename'] = self.dark_frame_filename</a:t>
            </a:r>
          </a:p>
          <a:p>
            <a:r>
              <a:rPr lang="en-US" sz="1400">
                <a:solidFill>
                  <a:schemeClr val="accent1">
                    <a:lumMod val="75000"/>
                  </a:schemeClr>
                </a:solidFill>
              </a:rPr>
              <a:t>                radiometry_group.create_dataset('dark_frame', data = self.dark_frame, compression = 'gzip')</a:t>
            </a:r>
          </a:p>
          <a:p>
            <a:endParaRPr lang="en-US" sz="1400">
              <a:solidFill>
                <a:schemeClr val="accent1">
                  <a:lumMod val="75000"/>
                </a:schemeClr>
              </a:solidFill>
            </a:endParaRPr>
          </a:p>
          <a:p>
            <a:r>
              <a:rPr lang="en-US" sz="1400">
                <a:solidFill>
                  <a:schemeClr val="accent1">
                    <a:lumMod val="75000"/>
                  </a:schemeClr>
                </a:solidFill>
              </a:rPr>
              <a:t>        </a:t>
            </a:r>
          </a:p>
          <a:p>
            <a:r>
              <a:rPr lang="en-US" sz="1400">
                <a:solidFill>
                  <a:schemeClr val="accent1">
                    <a:lumMod val="75000"/>
                  </a:schemeClr>
                </a:solidFill>
              </a:rPr>
              <a:t>        # Rayspreads</a:t>
            </a:r>
          </a:p>
          <a:p>
            <a:r>
              <a:rPr lang="en-US" sz="1400">
                <a:solidFill>
                  <a:schemeClr val="accent1">
                    <a:lumMod val="75000"/>
                  </a:schemeClr>
                </a:solidFill>
              </a:rPr>
              <a:t>        if self.rayspread_db_generated:</a:t>
            </a:r>
          </a:p>
          <a:p>
            <a:r>
              <a:rPr lang="en-US" sz="1400">
                <a:solidFill>
                  <a:schemeClr val="accent1">
                    <a:lumMod val="75000"/>
                  </a:schemeClr>
                </a:solidFill>
              </a:rPr>
              <a:t>            print('Rayspread db generated')</a:t>
            </a:r>
          </a:p>
          <a:p>
            <a:r>
              <a:rPr lang="en-US" sz="1400">
                <a:solidFill>
                  <a:schemeClr val="accent1">
                    <a:lumMod val="75000"/>
                  </a:schemeClr>
                </a:solidFill>
              </a:rPr>
              <a:t>            rayspread_group = calibration_file.create_group('rayspread')</a:t>
            </a:r>
          </a:p>
          <a:p>
            <a:r>
              <a:rPr lang="en-US" sz="1400">
                <a:solidFill>
                  <a:schemeClr val="accent1">
                    <a:lumMod val="75000"/>
                  </a:schemeClr>
                </a:solidFill>
              </a:rPr>
              <a:t>            psf_group = calibration_file.create_group('psf')</a:t>
            </a:r>
          </a:p>
          <a:p>
            <a:r>
              <a:rPr lang="en-US" sz="1400">
                <a:solidFill>
                  <a:schemeClr val="accent1">
                    <a:lumMod val="75000"/>
                  </a:schemeClr>
                </a:solidFill>
              </a:rPr>
              <a:t>            </a:t>
            </a:r>
          </a:p>
          <a:p>
            <a:r>
              <a:rPr lang="en-US" sz="1400">
                <a:solidFill>
                  <a:schemeClr val="accent1">
                    <a:lumMod val="75000"/>
                  </a:schemeClr>
                </a:solidFill>
              </a:rPr>
              <a:t>            # saving out the volume calibration data too</a:t>
            </a:r>
          </a:p>
          <a:p>
            <a:r>
              <a:rPr lang="en-US" sz="1400">
                <a:solidFill>
                  <a:schemeClr val="accent1">
                    <a:lumMod val="75000"/>
                  </a:schemeClr>
                </a:solidFill>
              </a:rPr>
              <a:t>            rayspread_group.attrs['num_z_slices']   = self.num_z_slices</a:t>
            </a:r>
          </a:p>
          <a:p>
            <a:r>
              <a:rPr lang="en-US" sz="1400">
                <a:solidFill>
                  <a:schemeClr val="accent1">
                    <a:lumMod val="75000"/>
                  </a:schemeClr>
                </a:solidFill>
              </a:rPr>
              <a:t>            rayspread_group.attrs['um_per_z_slice'] = self.um_per_z_slice</a:t>
            </a:r>
          </a:p>
          <a:p>
            <a:r>
              <a:rPr lang="en-US" sz="1400">
                <a:solidFill>
                  <a:schemeClr val="accent1">
                    <a:lumMod val="75000"/>
                  </a:schemeClr>
                </a:solidFill>
              </a:rPr>
              <a:t>            rayspread_group.attrs['z_center']       = self.z_center</a:t>
            </a:r>
          </a:p>
          <a:p>
            <a:endParaRPr lang="en-US" sz="1400">
              <a:solidFill>
                <a:schemeClr val="accent1">
                  <a:lumMod val="75000"/>
                </a:schemeClr>
              </a:solidFill>
            </a:endParaRPr>
          </a:p>
          <a:p>
            <a:r>
              <a:rPr lang="en-US" sz="1400">
                <a:solidFill>
                  <a:schemeClr val="accent1">
                    <a:lumMod val="75000"/>
                  </a:schemeClr>
                </a:solidFill>
              </a:rPr>
              <a:t>            # TODO: Pickling the rayspread_db is definitely the</a:t>
            </a:r>
          </a:p>
          <a:p>
            <a:r>
              <a:rPr lang="en-US" sz="1400">
                <a:solidFill>
                  <a:schemeClr val="accent1">
                    <a:lumMod val="75000"/>
                  </a:schemeClr>
                </a:solidFill>
              </a:rPr>
              <a:t>            # fastest way to save and load it for now, but it's</a:t>
            </a:r>
          </a:p>
          <a:p>
            <a:r>
              <a:rPr lang="en-US" sz="1400">
                <a:solidFill>
                  <a:schemeClr val="accent1">
                    <a:lumMod val="75000"/>
                  </a:schemeClr>
                </a:solidFill>
              </a:rPr>
              <a:t>            # brittle and opaque, and won't be backwards compatible if</a:t>
            </a:r>
          </a:p>
          <a:p>
            <a:r>
              <a:rPr lang="en-US" sz="1400">
                <a:solidFill>
                  <a:schemeClr val="accent1">
                    <a:lumMod val="75000"/>
                  </a:schemeClr>
                </a:solidFill>
              </a:rPr>
              <a:t>            # we ever change the rayspread_db class.</a:t>
            </a:r>
          </a:p>
          <a:p>
            <a:r>
              <a:rPr lang="en-US" sz="1400">
                <a:solidFill>
                  <a:schemeClr val="accent1">
                    <a:lumMod val="75000"/>
                  </a:schemeClr>
                </a:solidFill>
              </a:rPr>
              <a:t>            import pickle</a:t>
            </a:r>
          </a:p>
          <a:p>
            <a:r>
              <a:rPr lang="en-US" sz="1400">
                <a:solidFill>
                  <a:schemeClr val="accent1">
                    <a:lumMod val="75000"/>
                  </a:schemeClr>
                </a:solidFill>
              </a:rPr>
              <a:t>            if self.rayspread_db is not None:</a:t>
            </a:r>
          </a:p>
          <a:p>
            <a:r>
              <a:rPr lang="en-US" sz="1400">
                <a:solidFill>
                  <a:schemeClr val="accent1">
                    <a:lumMod val="75000"/>
                  </a:schemeClr>
                </a:solidFill>
              </a:rPr>
              <a:t>                rayspread_group.create_dataset('rayspread_db',</a:t>
            </a:r>
          </a:p>
          <a:p>
            <a:r>
              <a:rPr lang="en-US" sz="1400">
                <a:solidFill>
                  <a:schemeClr val="accent1">
                    <a:lumMod val="75000"/>
                  </a:schemeClr>
                </a:solidFill>
              </a:rPr>
              <a:t>                                               data = np.fromstring(pickle.dumps(self.rayspread_db),</a:t>
            </a:r>
          </a:p>
          <a:p>
            <a:r>
              <a:rPr lang="en-US" sz="1400">
                <a:solidFill>
                  <a:schemeClr val="accent1">
                    <a:lumMod val="75000"/>
                  </a:schemeClr>
                </a:solidFill>
              </a:rPr>
              <a:t>                                                                    dtype='uint8'),</a:t>
            </a:r>
          </a:p>
          <a:p>
            <a:r>
              <a:rPr lang="en-US" sz="1400">
                <a:solidFill>
                  <a:schemeClr val="accent1">
                    <a:lumMod val="75000"/>
                  </a:schemeClr>
                </a:solidFill>
              </a:rPr>
              <a:t>                                               compression = 'gzip')</a:t>
            </a:r>
          </a:p>
          <a:p>
            <a:endParaRPr lang="en-US" sz="1400">
              <a:solidFill>
                <a:schemeClr val="accent1">
                  <a:lumMod val="75000"/>
                </a:schemeClr>
              </a:solidFill>
            </a:endParaRPr>
          </a:p>
          <a:p>
            <a:r>
              <a:rPr lang="en-US" sz="1400">
                <a:solidFill>
                  <a:schemeClr val="accent1">
                    <a:lumMod val="75000"/>
                  </a:schemeClr>
                </a:solidFill>
              </a:rPr>
              <a:t>            if self.psf_db is not None:</a:t>
            </a:r>
          </a:p>
          <a:p>
            <a:r>
              <a:rPr lang="en-US" sz="1400">
                <a:solidFill>
                  <a:schemeClr val="accent1">
                    <a:lumMod val="75000"/>
                  </a:schemeClr>
                </a:solidFill>
              </a:rPr>
              <a:t>                psf_group.create_dataset('psf_db',</a:t>
            </a:r>
          </a:p>
          <a:p>
            <a:r>
              <a:rPr lang="en-US" sz="1400">
                <a:solidFill>
                  <a:schemeClr val="accent1">
                    <a:lumMod val="75000"/>
                  </a:schemeClr>
                </a:solidFill>
              </a:rPr>
              <a:t>                                         data = np.fromstring(pickle.dumps(self.psf_db), dtype='uint8'),</a:t>
            </a:r>
          </a:p>
          <a:p>
            <a:r>
              <a:rPr lang="en-US" sz="1400">
                <a:solidFill>
                  <a:schemeClr val="accent1">
                    <a:lumMod val="75000"/>
                  </a:schemeClr>
                </a:solidFill>
              </a:rPr>
              <a:t>                                         compression = 'gzip')</a:t>
            </a:r>
          </a:p>
          <a:p>
            <a:r>
              <a:rPr lang="en-US" sz="1400">
                <a:solidFill>
                  <a:schemeClr val="accent1">
                    <a:lumMod val="75000"/>
                  </a:schemeClr>
                </a:solidFill>
              </a:rPr>
              <a:t>        </a:t>
            </a:r>
          </a:p>
          <a:p>
            <a:r>
              <a:rPr lang="en-US" sz="1400">
                <a:solidFill>
                  <a:schemeClr val="accent1">
                    <a:lumMod val="75000"/>
                  </a:schemeClr>
                </a:solidFill>
              </a:rPr>
              <a:t>        calibration_file.close()</a:t>
            </a:r>
          </a:p>
        </p:txBody>
      </p:sp>
    </p:spTree>
    <p:extLst>
      <p:ext uri="{BB962C8B-B14F-4D97-AF65-F5344CB8AC3E}">
        <p14:creationId xmlns:p14="http://schemas.microsoft.com/office/powerpoint/2010/main" val="231114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2C2D-8F99-4D3E-B16F-2E17252EBDC5}"/>
              </a:ext>
            </a:extLst>
          </p:cNvPr>
          <p:cNvSpPr>
            <a:spLocks noGrp="1"/>
          </p:cNvSpPr>
          <p:nvPr>
            <p:ph type="title"/>
          </p:nvPr>
        </p:nvSpPr>
        <p:spPr>
          <a:xfrm>
            <a:off x="264042" y="233584"/>
            <a:ext cx="5257800" cy="698904"/>
          </a:xfrm>
        </p:spPr>
        <p:txBody>
          <a:bodyPr/>
          <a:lstStyle/>
          <a:p>
            <a:r>
              <a:rPr lang="en-US"/>
              <a:t>Calibration File Structure</a:t>
            </a:r>
          </a:p>
        </p:txBody>
      </p:sp>
      <p:sp>
        <p:nvSpPr>
          <p:cNvPr id="4" name="TextBox 3">
            <a:extLst>
              <a:ext uri="{FF2B5EF4-FFF2-40B4-BE49-F238E27FC236}">
                <a16:creationId xmlns:a16="http://schemas.microsoft.com/office/drawing/2014/main" id="{749663DF-0526-473E-98DB-106B9A0C63A7}"/>
              </a:ext>
            </a:extLst>
          </p:cNvPr>
          <p:cNvSpPr txBox="1"/>
          <p:nvPr/>
        </p:nvSpPr>
        <p:spPr>
          <a:xfrm>
            <a:off x="5439578" y="583036"/>
            <a:ext cx="6264478" cy="5909838"/>
          </a:xfrm>
          <a:prstGeom prst="rect">
            <a:avLst/>
          </a:prstGeom>
          <a:noFill/>
        </p:spPr>
        <p:txBody>
          <a:bodyPr wrap="square" rtlCol="0">
            <a:normAutofit lnSpcReduction="10000"/>
          </a:bodyPr>
          <a:lstStyle/>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Optical parameters: </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/timestamp</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/calibration_image_filename</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/dark_frame_filename</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/comments</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/optics/magnification                 [float - units: none]</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focal_length                  [float - units: none]</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na                            [float - units: none]</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medium-index                  [float - units: none]</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sample-index                  [float - units: none]</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array-pitch                   [float - units: um]</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Geometric Calibration</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/geometric/geometric_calibration_type    [string]</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forward (or None)             [3x2 numpy array]</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backward (or None)            [3x2 numpy array]</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calibrated_nu                 [int]</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calibrated_nv                 [int]</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calibrated_ns                 [int]</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calibrated_nt                 [int]</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Radiometric Calibration</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/radiometry/radiometric_calibration_type  [string]</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aperture (or None)            [hex string -- serialized using numpy's tostring() and fromstring()]</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Rayspread Database</a:t>
            </a:r>
          </a:p>
          <a:p>
            <a:pPr marL="0" marR="0" defTabSz="274320">
              <a:spcBef>
                <a:spcPts val="0"/>
              </a:spcBef>
              <a:spcAft>
                <a:spcPts val="800"/>
              </a:spcAft>
            </a:pPr>
            <a:r>
              <a:rPr lang="en-US" sz="1050" b="1">
                <a:effectLst/>
                <a:latin typeface="Calibri" panose="020F0502020204030204" pitchFamily="34" charset="0"/>
                <a:ea typeface="Calibri" panose="020F0502020204030204" pitchFamily="34" charset="0"/>
                <a:cs typeface="Times New Roman" panose="02020603050405020304" pitchFamily="18" charset="0"/>
              </a:rPr>
              <a:t>	/rayspread/rayspread_db               [stored as pickled python object]</a:t>
            </a:r>
            <a:endParaRPr lang="en-US" sz="1050" b="1"/>
          </a:p>
        </p:txBody>
      </p:sp>
      <p:sp>
        <p:nvSpPr>
          <p:cNvPr id="3" name="TextBox 2">
            <a:extLst>
              <a:ext uri="{FF2B5EF4-FFF2-40B4-BE49-F238E27FC236}">
                <a16:creationId xmlns:a16="http://schemas.microsoft.com/office/drawing/2014/main" id="{EEB8F281-016A-4C1B-B46C-483A21B2258F}"/>
              </a:ext>
            </a:extLst>
          </p:cNvPr>
          <p:cNvSpPr txBox="1"/>
          <p:nvPr/>
        </p:nvSpPr>
        <p:spPr>
          <a:xfrm>
            <a:off x="1508760" y="2313432"/>
            <a:ext cx="2245038" cy="369332"/>
          </a:xfrm>
          <a:prstGeom prst="rect">
            <a:avLst/>
          </a:prstGeom>
          <a:noFill/>
        </p:spPr>
        <p:txBody>
          <a:bodyPr wrap="none" rtlCol="0">
            <a:spAutoFit/>
          </a:bodyPr>
          <a:lstStyle/>
          <a:p>
            <a:r>
              <a:rPr lang="en-US"/>
              <a:t>Perhaps not correct….</a:t>
            </a:r>
          </a:p>
        </p:txBody>
      </p:sp>
    </p:spTree>
    <p:extLst>
      <p:ext uri="{BB962C8B-B14F-4D97-AF65-F5344CB8AC3E}">
        <p14:creationId xmlns:p14="http://schemas.microsoft.com/office/powerpoint/2010/main" val="2581410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6C359A-A767-40C2-AAC1-D06DADAFAE92}"/>
              </a:ext>
            </a:extLst>
          </p:cNvPr>
          <p:cNvSpPr txBox="1"/>
          <p:nvPr/>
        </p:nvSpPr>
        <p:spPr>
          <a:xfrm>
            <a:off x="1508688" y="1548181"/>
            <a:ext cx="1761957" cy="830997"/>
          </a:xfrm>
          <a:prstGeom prst="rect">
            <a:avLst/>
          </a:prstGeom>
          <a:noFill/>
        </p:spPr>
        <p:txBody>
          <a:bodyPr wrap="none" rtlCol="0">
            <a:spAutoFit/>
          </a:bodyPr>
          <a:lstStyle/>
          <a:p>
            <a:r>
              <a:rPr lang="en-US" sz="1200"/>
              <a:t> output-pixels-per-</a:t>
            </a:r>
            <a:r>
              <a:rPr lang="en-US" sz="1200" err="1"/>
              <a:t>lenslet</a:t>
            </a:r>
            <a:endParaRPr lang="en-US" sz="1200"/>
          </a:p>
          <a:p>
            <a:r>
              <a:rPr lang="en-US" sz="1200"/>
              <a:t> output-file</a:t>
            </a:r>
          </a:p>
          <a:p>
            <a:r>
              <a:rPr lang="en-US" sz="1200"/>
              <a:t> calibration-file</a:t>
            </a:r>
          </a:p>
          <a:p>
            <a:r>
              <a:rPr lang="en-US" sz="1200"/>
              <a:t> </a:t>
            </a:r>
            <a:r>
              <a:rPr lang="en-US" sz="1200" err="1"/>
              <a:t>subaperture</a:t>
            </a:r>
            <a:endParaRPr lang="en-US" sz="1200"/>
          </a:p>
        </p:txBody>
      </p:sp>
      <p:sp>
        <p:nvSpPr>
          <p:cNvPr id="5" name="TextBox 4">
            <a:extLst>
              <a:ext uri="{FF2B5EF4-FFF2-40B4-BE49-F238E27FC236}">
                <a16:creationId xmlns:a16="http://schemas.microsoft.com/office/drawing/2014/main" id="{8BE38EE3-52C9-42F3-87C2-F6B304812576}"/>
              </a:ext>
            </a:extLst>
          </p:cNvPr>
          <p:cNvSpPr txBox="1"/>
          <p:nvPr/>
        </p:nvSpPr>
        <p:spPr>
          <a:xfrm>
            <a:off x="1508688" y="1096119"/>
            <a:ext cx="824585" cy="369332"/>
          </a:xfrm>
          <a:prstGeom prst="rect">
            <a:avLst/>
          </a:prstGeom>
          <a:noFill/>
        </p:spPr>
        <p:txBody>
          <a:bodyPr wrap="none" rtlCol="0">
            <a:spAutoFit/>
          </a:bodyPr>
          <a:lstStyle/>
          <a:p>
            <a:r>
              <a:rPr lang="en-US"/>
              <a:t>Rectify</a:t>
            </a:r>
          </a:p>
        </p:txBody>
      </p:sp>
      <p:sp>
        <p:nvSpPr>
          <p:cNvPr id="6" name="Rectangle 5">
            <a:extLst>
              <a:ext uri="{FF2B5EF4-FFF2-40B4-BE49-F238E27FC236}">
                <a16:creationId xmlns:a16="http://schemas.microsoft.com/office/drawing/2014/main" id="{EF22A1C2-1A9C-48C8-BC46-38D84C4266C5}"/>
              </a:ext>
            </a:extLst>
          </p:cNvPr>
          <p:cNvSpPr/>
          <p:nvPr/>
        </p:nvSpPr>
        <p:spPr>
          <a:xfrm>
            <a:off x="1218842" y="902512"/>
            <a:ext cx="2545288" cy="164398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389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B18219-69E2-47FB-840D-3A6162C7CF80}"/>
              </a:ext>
            </a:extLst>
          </p:cNvPr>
          <p:cNvSpPr txBox="1"/>
          <p:nvPr/>
        </p:nvSpPr>
        <p:spPr>
          <a:xfrm>
            <a:off x="2488462" y="712278"/>
            <a:ext cx="5228739" cy="2308324"/>
          </a:xfrm>
          <a:prstGeom prst="rect">
            <a:avLst/>
          </a:prstGeom>
          <a:noFill/>
        </p:spPr>
        <p:txBody>
          <a:bodyPr wrap="none" rtlCol="0">
            <a:spAutoFit/>
          </a:bodyPr>
          <a:lstStyle/>
          <a:p>
            <a:r>
              <a:rPr lang="en-US" sz="1200"/>
              <a:t># Algorithm selection</a:t>
            </a:r>
          </a:p>
          <a:p>
            <a:r>
              <a:rPr lang="en-US" sz="1200"/>
              <a:t>    solver</a:t>
            </a:r>
          </a:p>
          <a:p>
            <a:r>
              <a:rPr lang="en-US" sz="1200"/>
              <a:t>        Approximate Message Passing (with optional multiscale denoising ('amp')</a:t>
            </a:r>
          </a:p>
          <a:p>
            <a:r>
              <a:rPr lang="en-US" sz="1200"/>
              <a:t>        Alternating Direction Method of Multipliers with Huber loss ('</a:t>
            </a:r>
            <a:r>
              <a:rPr lang="en-US" sz="1200" err="1"/>
              <a:t>admm_huber</a:t>
            </a:r>
            <a:r>
              <a:rPr lang="en-US" sz="1200"/>
              <a:t>')</a:t>
            </a:r>
          </a:p>
          <a:p>
            <a:r>
              <a:rPr lang="en-US" sz="1200"/>
              <a:t>        Alternating Direction Method of Multipliers with TV penalty ('</a:t>
            </a:r>
            <a:r>
              <a:rPr lang="en-US" sz="1200" err="1"/>
              <a:t>admm_tv</a:t>
            </a:r>
            <a:r>
              <a:rPr lang="en-US" sz="1200"/>
              <a:t>)</a:t>
            </a:r>
          </a:p>
          <a:p>
            <a:r>
              <a:rPr lang="en-US" sz="1200"/>
              <a:t>        Conjugate Gradient ('cg')</a:t>
            </a:r>
          </a:p>
          <a:p>
            <a:r>
              <a:rPr lang="en-US" sz="1200"/>
              <a:t>        Direct method with Cholesky factorization ('direct')</a:t>
            </a:r>
          </a:p>
          <a:p>
            <a:r>
              <a:rPr lang="en-US" sz="1200"/>
              <a:t>        Least Squares QR ('</a:t>
            </a:r>
            <a:r>
              <a:rPr lang="en-US" sz="1200" err="1"/>
              <a:t>lsqr</a:t>
            </a:r>
            <a:r>
              <a:rPr lang="en-US" sz="1200"/>
              <a:t>')</a:t>
            </a:r>
          </a:p>
          <a:p>
            <a:r>
              <a:rPr lang="en-US" sz="1200"/>
              <a:t>        K-space deconvolution ('</a:t>
            </a:r>
            <a:r>
              <a:rPr lang="en-US" sz="1200" err="1"/>
              <a:t>kspace</a:t>
            </a:r>
            <a:r>
              <a:rPr lang="en-US" sz="1200"/>
              <a:t>')</a:t>
            </a:r>
          </a:p>
          <a:p>
            <a:r>
              <a:rPr lang="en-US" sz="1200"/>
              <a:t>        Simultaneous Iterative Reconstruction Technique ('</a:t>
            </a:r>
            <a:r>
              <a:rPr lang="en-US" sz="1200" err="1"/>
              <a:t>sirt</a:t>
            </a:r>
            <a:r>
              <a:rPr lang="en-US" sz="1200"/>
              <a:t>')</a:t>
            </a:r>
          </a:p>
          <a:p>
            <a:r>
              <a:rPr lang="en-US" sz="1200"/>
              <a:t>        MRNSD ('</a:t>
            </a:r>
            <a:r>
              <a:rPr lang="en-US" sz="1200" err="1"/>
              <a:t>mrnsd</a:t>
            </a:r>
            <a:r>
              <a:rPr lang="en-US" sz="1200"/>
              <a:t>')</a:t>
            </a:r>
          </a:p>
          <a:p>
            <a:r>
              <a:rPr lang="en-US" sz="1200"/>
              <a:t>        and Richardson-Lucy ('</a:t>
            </a:r>
            <a:r>
              <a:rPr lang="en-US" sz="1200" err="1"/>
              <a:t>rl</a:t>
            </a:r>
            <a:r>
              <a:rPr lang="en-US" sz="1200"/>
              <a:t>'). Default is currently '</a:t>
            </a:r>
            <a:r>
              <a:rPr lang="en-US" sz="1200" err="1"/>
              <a:t>sirt</a:t>
            </a:r>
            <a:r>
              <a:rPr lang="en-US" sz="1200"/>
              <a:t>'.)</a:t>
            </a:r>
          </a:p>
        </p:txBody>
      </p:sp>
      <p:sp>
        <p:nvSpPr>
          <p:cNvPr id="6" name="TextBox 5">
            <a:extLst>
              <a:ext uri="{FF2B5EF4-FFF2-40B4-BE49-F238E27FC236}">
                <a16:creationId xmlns:a16="http://schemas.microsoft.com/office/drawing/2014/main" id="{90E6BAF1-5E66-480A-A191-B52DD4A001EC}"/>
              </a:ext>
            </a:extLst>
          </p:cNvPr>
          <p:cNvSpPr txBox="1"/>
          <p:nvPr/>
        </p:nvSpPr>
        <p:spPr>
          <a:xfrm>
            <a:off x="595901" y="1005762"/>
            <a:ext cx="1119794" cy="1015663"/>
          </a:xfrm>
          <a:prstGeom prst="rect">
            <a:avLst/>
          </a:prstGeom>
          <a:noFill/>
        </p:spPr>
        <p:txBody>
          <a:bodyPr wrap="none" rtlCol="0">
            <a:spAutoFit/>
          </a:bodyPr>
          <a:lstStyle/>
          <a:p>
            <a:r>
              <a:rPr lang="en-US" sz="1200"/>
              <a:t> </a:t>
            </a:r>
            <a:r>
              <a:rPr lang="en-US" sz="1200" err="1"/>
              <a:t>input_file</a:t>
            </a:r>
            <a:endParaRPr lang="en-US" sz="1200"/>
          </a:p>
          <a:p>
            <a:r>
              <a:rPr lang="en-US" sz="1200"/>
              <a:t> output-file</a:t>
            </a:r>
          </a:p>
          <a:p>
            <a:r>
              <a:rPr lang="en-US" sz="1200"/>
              <a:t> calibration-file</a:t>
            </a:r>
          </a:p>
          <a:p>
            <a:r>
              <a:rPr lang="en-US" sz="1200"/>
              <a:t> private-key</a:t>
            </a:r>
          </a:p>
          <a:p>
            <a:r>
              <a:rPr lang="en-US" sz="1200"/>
              <a:t> </a:t>
            </a:r>
            <a:r>
              <a:rPr lang="en-US" sz="1200" err="1"/>
              <a:t>cov</a:t>
            </a:r>
            <a:r>
              <a:rPr lang="en-US" sz="1200"/>
              <a:t>-directory</a:t>
            </a:r>
          </a:p>
        </p:txBody>
      </p:sp>
      <p:sp>
        <p:nvSpPr>
          <p:cNvPr id="7" name="TextBox 6">
            <a:extLst>
              <a:ext uri="{FF2B5EF4-FFF2-40B4-BE49-F238E27FC236}">
                <a16:creationId xmlns:a16="http://schemas.microsoft.com/office/drawing/2014/main" id="{DDB3DCE2-C5B0-49E2-8CAA-60823F1B395D}"/>
              </a:ext>
            </a:extLst>
          </p:cNvPr>
          <p:cNvSpPr txBox="1"/>
          <p:nvPr/>
        </p:nvSpPr>
        <p:spPr>
          <a:xfrm>
            <a:off x="595901" y="544530"/>
            <a:ext cx="1272592" cy="369332"/>
          </a:xfrm>
          <a:prstGeom prst="rect">
            <a:avLst/>
          </a:prstGeom>
          <a:noFill/>
        </p:spPr>
        <p:txBody>
          <a:bodyPr wrap="none" rtlCol="0">
            <a:spAutoFit/>
          </a:bodyPr>
          <a:lstStyle/>
          <a:p>
            <a:r>
              <a:rPr lang="en-US"/>
              <a:t>Deconvolve</a:t>
            </a:r>
          </a:p>
        </p:txBody>
      </p:sp>
      <p:sp>
        <p:nvSpPr>
          <p:cNvPr id="8" name="TextBox 7">
            <a:extLst>
              <a:ext uri="{FF2B5EF4-FFF2-40B4-BE49-F238E27FC236}">
                <a16:creationId xmlns:a16="http://schemas.microsoft.com/office/drawing/2014/main" id="{3AB06AC1-3EE5-48D2-8D1D-73B05BDE1AEB}"/>
              </a:ext>
            </a:extLst>
          </p:cNvPr>
          <p:cNvSpPr txBox="1"/>
          <p:nvPr/>
        </p:nvSpPr>
        <p:spPr>
          <a:xfrm>
            <a:off x="2488462" y="3062165"/>
            <a:ext cx="2180725" cy="830997"/>
          </a:xfrm>
          <a:prstGeom prst="rect">
            <a:avLst/>
          </a:prstGeom>
          <a:noFill/>
        </p:spPr>
        <p:txBody>
          <a:bodyPr wrap="none" rtlCol="0">
            <a:spAutoFit/>
          </a:bodyPr>
          <a:lstStyle/>
          <a:p>
            <a:r>
              <a:rPr lang="en-US" sz="1200"/>
              <a:t># Algorithm-specific parameters</a:t>
            </a:r>
          </a:p>
          <a:p>
            <a:r>
              <a:rPr lang="en-US" sz="1200"/>
              <a:t>    alpha</a:t>
            </a:r>
          </a:p>
          <a:p>
            <a:r>
              <a:rPr lang="en-US" sz="1200"/>
              <a:t>    multiscale-smoothing</a:t>
            </a:r>
          </a:p>
          <a:p>
            <a:r>
              <a:rPr lang="en-US" sz="1200"/>
              <a:t>    save-multiscale</a:t>
            </a:r>
          </a:p>
        </p:txBody>
      </p:sp>
      <p:sp>
        <p:nvSpPr>
          <p:cNvPr id="9" name="TextBox 8">
            <a:extLst>
              <a:ext uri="{FF2B5EF4-FFF2-40B4-BE49-F238E27FC236}">
                <a16:creationId xmlns:a16="http://schemas.microsoft.com/office/drawing/2014/main" id="{251B467C-164B-4658-90AE-41A36562CD17}"/>
              </a:ext>
            </a:extLst>
          </p:cNvPr>
          <p:cNvSpPr txBox="1"/>
          <p:nvPr/>
        </p:nvSpPr>
        <p:spPr>
          <a:xfrm>
            <a:off x="2463961" y="3947867"/>
            <a:ext cx="3795141" cy="1015663"/>
          </a:xfrm>
          <a:prstGeom prst="rect">
            <a:avLst/>
          </a:prstGeom>
          <a:noFill/>
        </p:spPr>
        <p:txBody>
          <a:bodyPr wrap="none" rtlCol="0">
            <a:spAutoFit/>
          </a:bodyPr>
          <a:lstStyle/>
          <a:p>
            <a:r>
              <a:rPr lang="en-US" sz="1200"/>
              <a:t># Generic parameters for iterative reconstruction routines</a:t>
            </a:r>
          </a:p>
          <a:p>
            <a:r>
              <a:rPr lang="en-US" sz="1200"/>
              <a:t>    lambda</a:t>
            </a:r>
          </a:p>
          <a:p>
            <a:r>
              <a:rPr lang="en-US" sz="1200"/>
              <a:t>    lambda2</a:t>
            </a:r>
          </a:p>
          <a:p>
            <a:r>
              <a:rPr lang="en-US" sz="1200"/>
              <a:t>    max-</a:t>
            </a:r>
            <a:r>
              <a:rPr lang="en-US" sz="1200" err="1"/>
              <a:t>iter</a:t>
            </a:r>
            <a:endParaRPr lang="en-US" sz="1200"/>
          </a:p>
          <a:p>
            <a:r>
              <a:rPr lang="en-US" sz="1200"/>
              <a:t>    convergence-threshold</a:t>
            </a:r>
          </a:p>
        </p:txBody>
      </p:sp>
      <p:sp>
        <p:nvSpPr>
          <p:cNvPr id="10" name="TextBox 9">
            <a:extLst>
              <a:ext uri="{FF2B5EF4-FFF2-40B4-BE49-F238E27FC236}">
                <a16:creationId xmlns:a16="http://schemas.microsoft.com/office/drawing/2014/main" id="{FBE980A6-2C07-4769-82B5-E91A1CF63315}"/>
              </a:ext>
            </a:extLst>
          </p:cNvPr>
          <p:cNvSpPr txBox="1"/>
          <p:nvPr/>
        </p:nvSpPr>
        <p:spPr>
          <a:xfrm>
            <a:off x="8994073" y="2031170"/>
            <a:ext cx="1833900" cy="646331"/>
          </a:xfrm>
          <a:prstGeom prst="rect">
            <a:avLst/>
          </a:prstGeom>
          <a:noFill/>
        </p:spPr>
        <p:txBody>
          <a:bodyPr wrap="none" rtlCol="0">
            <a:spAutoFit/>
          </a:bodyPr>
          <a:lstStyle/>
          <a:p>
            <a:r>
              <a:rPr lang="en-US" sz="1200"/>
              <a:t># Noise model parameters</a:t>
            </a:r>
          </a:p>
          <a:p>
            <a:r>
              <a:rPr lang="en-US" sz="1200"/>
              <a:t>    </a:t>
            </a:r>
            <a:r>
              <a:rPr lang="en-US" sz="1200" err="1"/>
              <a:t>readnoise</a:t>
            </a:r>
            <a:r>
              <a:rPr lang="en-US" sz="1200"/>
              <a:t>-variance</a:t>
            </a:r>
          </a:p>
          <a:p>
            <a:r>
              <a:rPr lang="en-US" sz="1200"/>
              <a:t>    background-level</a:t>
            </a:r>
          </a:p>
        </p:txBody>
      </p:sp>
      <p:sp>
        <p:nvSpPr>
          <p:cNvPr id="11" name="TextBox 10">
            <a:extLst>
              <a:ext uri="{FF2B5EF4-FFF2-40B4-BE49-F238E27FC236}">
                <a16:creationId xmlns:a16="http://schemas.microsoft.com/office/drawing/2014/main" id="{F6114B71-18FD-4E64-8A46-EB13F4302FD5}"/>
              </a:ext>
            </a:extLst>
          </p:cNvPr>
          <p:cNvSpPr txBox="1"/>
          <p:nvPr/>
        </p:nvSpPr>
        <p:spPr>
          <a:xfrm>
            <a:off x="9070973" y="3590081"/>
            <a:ext cx="1978106" cy="2492990"/>
          </a:xfrm>
          <a:prstGeom prst="rect">
            <a:avLst/>
          </a:prstGeom>
          <a:noFill/>
        </p:spPr>
        <p:txBody>
          <a:bodyPr wrap="none" rtlCol="0">
            <a:spAutoFit/>
          </a:bodyPr>
          <a:lstStyle/>
          <a:p>
            <a:r>
              <a:rPr lang="en-US" sz="1200"/>
              <a:t># Assorted other parameters</a:t>
            </a:r>
          </a:p>
          <a:p>
            <a:r>
              <a:rPr lang="en-US" sz="1200"/>
              <a:t>disable-</a:t>
            </a:r>
            <a:r>
              <a:rPr lang="en-US" sz="1200" err="1"/>
              <a:t>gpu</a:t>
            </a:r>
            <a:endParaRPr lang="en-US" sz="1200"/>
          </a:p>
          <a:p>
            <a:r>
              <a:rPr lang="en-US" sz="1200" err="1"/>
              <a:t>gpu</a:t>
            </a:r>
            <a:r>
              <a:rPr lang="en-US" sz="1200"/>
              <a:t>-id</a:t>
            </a:r>
          </a:p>
          <a:p>
            <a:r>
              <a:rPr lang="en-US" sz="1200" err="1"/>
              <a:t>focalstack</a:t>
            </a:r>
            <a:endParaRPr lang="en-US" sz="1200"/>
          </a:p>
          <a:p>
            <a:r>
              <a:rPr lang="en-US" sz="1200"/>
              <a:t>remove-grid</a:t>
            </a:r>
          </a:p>
          <a:p>
            <a:r>
              <a:rPr lang="en-US" sz="1200"/>
              <a:t>pinhole-file</a:t>
            </a:r>
          </a:p>
          <a:p>
            <a:r>
              <a:rPr lang="en-US" sz="1200"/>
              <a:t>deconvolution-type</a:t>
            </a:r>
          </a:p>
          <a:p>
            <a:r>
              <a:rPr lang="en-US" sz="1200"/>
              <a:t>reg-factor</a:t>
            </a:r>
          </a:p>
          <a:p>
            <a:r>
              <a:rPr lang="en-US" sz="1200"/>
              <a:t>h5py-cov-filename</a:t>
            </a:r>
          </a:p>
          <a:p>
            <a:r>
              <a:rPr lang="en-US" sz="1200"/>
              <a:t>direct-type</a:t>
            </a:r>
          </a:p>
          <a:p>
            <a:r>
              <a:rPr lang="en-US" sz="1200"/>
              <a:t>benchmark</a:t>
            </a:r>
          </a:p>
          <a:p>
            <a:r>
              <a:rPr lang="en-US" sz="1200"/>
              <a:t>test</a:t>
            </a:r>
          </a:p>
          <a:p>
            <a:r>
              <a:rPr lang="en-US" sz="1200"/>
              <a:t>log-convergence</a:t>
            </a:r>
          </a:p>
        </p:txBody>
      </p:sp>
      <p:sp>
        <p:nvSpPr>
          <p:cNvPr id="12" name="TextBox 11">
            <a:extLst>
              <a:ext uri="{FF2B5EF4-FFF2-40B4-BE49-F238E27FC236}">
                <a16:creationId xmlns:a16="http://schemas.microsoft.com/office/drawing/2014/main" id="{C2D1E569-2149-45BF-B7EC-E74E42C674B8}"/>
              </a:ext>
            </a:extLst>
          </p:cNvPr>
          <p:cNvSpPr txBox="1"/>
          <p:nvPr/>
        </p:nvSpPr>
        <p:spPr>
          <a:xfrm>
            <a:off x="704958" y="5254388"/>
            <a:ext cx="3256276" cy="1169551"/>
          </a:xfrm>
          <a:prstGeom prst="rect">
            <a:avLst/>
          </a:prstGeom>
          <a:noFill/>
        </p:spPr>
        <p:txBody>
          <a:bodyPr wrap="none" rtlCol="0">
            <a:spAutoFit/>
          </a:bodyPr>
          <a:lstStyle/>
          <a:p>
            <a:r>
              <a:rPr lang="en-US" sz="1400">
                <a:solidFill>
                  <a:schemeClr val="accent1">
                    <a:lumMod val="60000"/>
                    <a:lumOff val="40000"/>
                  </a:schemeClr>
                </a:solidFill>
              </a:rPr>
              <a:t>Lfdeconvolve, example:</a:t>
            </a:r>
          </a:p>
          <a:p>
            <a:r>
              <a:rPr lang="en-US" sz="1400">
                <a:solidFill>
                  <a:schemeClr val="accent1">
                    <a:lumMod val="60000"/>
                    <a:lumOff val="40000"/>
                  </a:schemeClr>
                </a:solidFill>
              </a:rPr>
              <a:t>python lfdeconvolve.py</a:t>
            </a:r>
          </a:p>
          <a:p>
            <a:r>
              <a:rPr lang="en-US" sz="1400">
                <a:solidFill>
                  <a:schemeClr val="accent1">
                    <a:lumMod val="60000"/>
                    <a:lumOff val="40000"/>
                  </a:schemeClr>
                </a:solidFill>
              </a:rPr>
              <a:t>examples/</a:t>
            </a:r>
            <a:r>
              <a:rPr lang="en-US" sz="1400" err="1">
                <a:solidFill>
                  <a:schemeClr val="accent1">
                    <a:lumMod val="60000"/>
                    <a:lumOff val="40000"/>
                  </a:schemeClr>
                </a:solidFill>
              </a:rPr>
              <a:t>ant_leg</a:t>
            </a:r>
            <a:r>
              <a:rPr lang="en-US" sz="1400">
                <a:solidFill>
                  <a:schemeClr val="accent1">
                    <a:lumMod val="60000"/>
                    <a:lumOff val="40000"/>
                  </a:schemeClr>
                </a:solidFill>
              </a:rPr>
              <a:t>/light_field-000000.png </a:t>
            </a:r>
          </a:p>
          <a:p>
            <a:r>
              <a:rPr lang="en-US" sz="1400">
                <a:solidFill>
                  <a:schemeClr val="accent1">
                    <a:lumMod val="60000"/>
                    <a:lumOff val="40000"/>
                  </a:schemeClr>
                </a:solidFill>
              </a:rPr>
              <a:t>-c </a:t>
            </a:r>
            <a:r>
              <a:rPr lang="en-US" sz="1400" err="1">
                <a:solidFill>
                  <a:schemeClr val="accent1">
                    <a:lumMod val="60000"/>
                    <a:lumOff val="40000"/>
                  </a:schemeClr>
                </a:solidFill>
              </a:rPr>
              <a:t>antleg_calibration.lfc</a:t>
            </a:r>
            <a:r>
              <a:rPr lang="en-US" sz="1400">
                <a:solidFill>
                  <a:schemeClr val="accent1">
                    <a:lumMod val="60000"/>
                    <a:lumOff val="40000"/>
                  </a:schemeClr>
                </a:solidFill>
              </a:rPr>
              <a:t> </a:t>
            </a:r>
          </a:p>
          <a:p>
            <a:r>
              <a:rPr lang="en-US" sz="1400">
                <a:solidFill>
                  <a:schemeClr val="accent1">
                    <a:lumMod val="60000"/>
                    <a:lumOff val="40000"/>
                  </a:schemeClr>
                </a:solidFill>
              </a:rPr>
              <a:t>-o </a:t>
            </a:r>
            <a:r>
              <a:rPr lang="en-US" sz="1400" err="1">
                <a:solidFill>
                  <a:schemeClr val="accent1">
                    <a:lumMod val="60000"/>
                    <a:lumOff val="40000"/>
                  </a:schemeClr>
                </a:solidFill>
              </a:rPr>
              <a:t>antleg_stack.tif</a:t>
            </a:r>
            <a:endParaRPr lang="en-US" sz="1400">
              <a:solidFill>
                <a:schemeClr val="accent1">
                  <a:lumMod val="60000"/>
                  <a:lumOff val="40000"/>
                </a:schemeClr>
              </a:solidFill>
            </a:endParaRPr>
          </a:p>
        </p:txBody>
      </p:sp>
      <p:sp>
        <p:nvSpPr>
          <p:cNvPr id="13" name="Rectangle 12">
            <a:extLst>
              <a:ext uri="{FF2B5EF4-FFF2-40B4-BE49-F238E27FC236}">
                <a16:creationId xmlns:a16="http://schemas.microsoft.com/office/drawing/2014/main" id="{3CCFED8D-3B42-43F6-82AA-6CEFCD4256AB}"/>
              </a:ext>
            </a:extLst>
          </p:cNvPr>
          <p:cNvSpPr/>
          <p:nvPr/>
        </p:nvSpPr>
        <p:spPr>
          <a:xfrm>
            <a:off x="503338" y="544530"/>
            <a:ext cx="9899011" cy="451403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933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182A-9F0F-4E87-88A8-0DBA8784190E}"/>
              </a:ext>
            </a:extLst>
          </p:cNvPr>
          <p:cNvSpPr>
            <a:spLocks noGrp="1"/>
          </p:cNvSpPr>
          <p:nvPr>
            <p:ph type="title"/>
          </p:nvPr>
        </p:nvSpPr>
        <p:spPr/>
        <p:txBody>
          <a:bodyPr/>
          <a:lstStyle/>
          <a:p>
            <a:r>
              <a:rPr lang="en-US"/>
              <a:t>List of Issues…</a:t>
            </a:r>
          </a:p>
        </p:txBody>
      </p:sp>
      <p:sp>
        <p:nvSpPr>
          <p:cNvPr id="4" name="Rectangle 1">
            <a:extLst>
              <a:ext uri="{FF2B5EF4-FFF2-40B4-BE49-F238E27FC236}">
                <a16:creationId xmlns:a16="http://schemas.microsoft.com/office/drawing/2014/main" id="{D1F93C29-3EB9-4686-8DEC-1A4E1320E32A}"/>
              </a:ext>
            </a:extLst>
          </p:cNvPr>
          <p:cNvSpPr>
            <a:spLocks noGrp="1" noChangeArrowheads="1"/>
          </p:cNvSpPr>
          <p:nvPr>
            <p:ph idx="1"/>
          </p:nvPr>
        </p:nvSpPr>
        <p:spPr bwMode="auto">
          <a:xfrm>
            <a:off x="530382" y="1146186"/>
            <a:ext cx="7427613"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LFI Plugin Design </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HDF5 file structure and metadata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Start with LFMNet's HDF5 dataset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GUI functions/details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Save the last state of the plugin, so that on the next startup the last dataset path is loaded along with the last parameters used. I'm sure napari should have some api for this already.  See Persistence: </a:t>
            </a:r>
            <a:r>
              <a:rPr kumimoji="0" lang="en-US" altLang="en-US" sz="1000" b="0" i="0" u="none" strike="noStrike" cap="none" normalizeH="0" baseline="0">
                <a:ln>
                  <a:noFill/>
                </a:ln>
                <a:solidFill>
                  <a:schemeClr val="tx1"/>
                </a:solidFill>
                <a:effectLst/>
                <a:latin typeface="Verdana" panose="020B0604030504040204" pitchFamily="34" charset="0"/>
                <a:hlinkClick r:id="rId2"/>
              </a:rPr>
              <a:t>https://napari.org/guides/preferences.html</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Option to use the LF-Analyze folder option, to select one that is not included with the plugin. Currently that folder option has been disabled since I couldn't figure out a way to load the LF Analyze library from within the plugin.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Better progress indicator, however, this would need tweaking the LFA code to emit 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hlinkClick r:id="rId3"/>
              </a:rPr>
              <a:t>https://napari.org/guides/event_loop.html</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Add tooltips to existing GUI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Annoyingly, to have a cascading menubar for the plugin it seems to need more than 1 widget, so have left the Example QWidget there as well for now. (defined in napari.yaml)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Good docs here: </a:t>
            </a:r>
            <a:r>
              <a:rPr kumimoji="0" lang="en-US" altLang="en-US" sz="1000" b="0" i="0" u="none" strike="noStrike" cap="none" normalizeH="0" baseline="0">
                <a:ln>
                  <a:noFill/>
                </a:ln>
                <a:solidFill>
                  <a:schemeClr val="tx1"/>
                </a:solidFill>
                <a:effectLst/>
                <a:latin typeface="Verdana" panose="020B0604030504040204" pitchFamily="34" charset="0"/>
                <a:hlinkClick r:id="rId4"/>
              </a:rPr>
              <a:t>https://napari.org/guides/magicgui.html</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Plugin layout design (separate widgets and/or tabs etc.) and User feedback regarding workflow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Articulate Use Cases/Workflow ... review with Rudolf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including: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Additional options that are included in script to be included in an additional tab as "Optional parameters".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Install / Config / Dependencies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Some message prompt to indicate about required libraries that are missing like opencv, h5py, etc. (these need to be installed into your napari env since they don't seem to install with napari)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8799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B122-F449-4CD7-9A02-0F1B5462147F}"/>
              </a:ext>
            </a:extLst>
          </p:cNvPr>
          <p:cNvSpPr>
            <a:spLocks noGrp="1"/>
          </p:cNvSpPr>
          <p:nvPr>
            <p:ph type="title"/>
          </p:nvPr>
        </p:nvSpPr>
        <p:spPr/>
        <p:txBody>
          <a:bodyPr/>
          <a:lstStyle/>
          <a:p>
            <a:r>
              <a:rPr lang="en-US"/>
              <a:t>More issues</a:t>
            </a:r>
          </a:p>
        </p:txBody>
      </p:sp>
      <p:sp>
        <p:nvSpPr>
          <p:cNvPr id="3" name="Content Placeholder 2">
            <a:extLst>
              <a:ext uri="{FF2B5EF4-FFF2-40B4-BE49-F238E27FC236}">
                <a16:creationId xmlns:a16="http://schemas.microsoft.com/office/drawing/2014/main" id="{93CB9D66-5DE0-45B6-B1CC-E2283ED625AF}"/>
              </a:ext>
            </a:extLst>
          </p:cNvPr>
          <p:cNvSpPr>
            <a:spLocks noGrp="1"/>
          </p:cNvSpPr>
          <p:nvPr>
            <p:ph idx="1"/>
          </p:nvPr>
        </p:nvSpPr>
        <p:spPr>
          <a:xfrm>
            <a:off x="271272" y="751998"/>
            <a:ext cx="11578606" cy="5354003"/>
          </a:xfrm>
        </p:spPr>
        <p:txBody>
          <a:bodyPr>
            <a:normAutofit/>
          </a:bodyPr>
          <a:lstStyle/>
          <a:p>
            <a:pPr>
              <a:buFont typeface="+mj-lt"/>
              <a:buAutoNum type="arabicPeriod"/>
            </a:pPr>
            <a:r>
              <a:rPr lang="en-US" sz="1800"/>
              <a:t>Allow defining any property-tag in the LFvals file which will then be inherited by the GUI element (dont use generic names for non-GUI purposes to avoid conflicts).</a:t>
            </a:r>
          </a:p>
          <a:p>
            <a:pPr>
              <a:buFont typeface="+mj-lt"/>
              <a:buAutoNum type="arabicPeriod"/>
            </a:pPr>
            <a:r>
              <a:rPr lang="en-US" sz="1800"/>
              <a:t>Define a field 'metadata_tag' in LFvals (suggest doing this much later when HDF5 discussions have progressed and for now use 'dest' property-tag).</a:t>
            </a:r>
          </a:p>
          <a:p>
            <a:pPr>
              <a:buFont typeface="+mj-lt"/>
              <a:buAutoNum type="arabicPeriod"/>
            </a:pPr>
            <a:r>
              <a:rPr lang="en-US" sz="1800"/>
              <a:t>Ensure all properties have a 'label' field in LFvals and that they make 'sense'.</a:t>
            </a:r>
          </a:p>
          <a:p>
            <a:pPr>
              <a:buFont typeface="+mj-lt"/>
              <a:buAutoNum type="arabicPeriod"/>
            </a:pPr>
            <a:r>
              <a:rPr lang="en-US" sz="1800"/>
              <a:t>Intermediate/Final processed Image opening option(s)</a:t>
            </a:r>
          </a:p>
          <a:p>
            <a:pPr>
              <a:buFont typeface="+mj-lt"/>
              <a:buAutoNum type="arabicPeriod"/>
            </a:pPr>
            <a:r>
              <a:rPr lang="en-US" sz="1800"/>
              <a:t>LFDisplay's grid calibration routine</a:t>
            </a:r>
          </a:p>
          <a:p>
            <a:pPr>
              <a:buFont typeface="+mj-lt"/>
              <a:buAutoNum type="arabicPeriod"/>
            </a:pPr>
            <a:r>
              <a:rPr lang="en-US" sz="1800"/>
              <a:t>Remove Example Widget from menu but maintain the cascade style menu</a:t>
            </a:r>
          </a:p>
          <a:p>
            <a:pPr>
              <a:buFont typeface="+mj-lt"/>
              <a:buAutoNum type="arabicPeriod"/>
            </a:pPr>
            <a:r>
              <a:rPr lang="en-US" sz="1800"/>
              <a:t>Restructure calibrate, deconvolve, rectify properties in LFvals. Bunch common together. (suggest moving 'debug','benchmark', etc to a different section)</a:t>
            </a:r>
          </a:p>
          <a:p>
            <a:pPr>
              <a:buFont typeface="+mj-lt"/>
              <a:buAutoNum type="arabicPeriod"/>
            </a:pPr>
            <a:r>
              <a:rPr lang="en-US" sz="1800"/>
              <a:t>Add 'Reset to Defaults' for each panel and a global reset</a:t>
            </a:r>
          </a:p>
          <a:p>
            <a:pPr>
              <a:buFont typeface="+mj-lt"/>
              <a:buAutoNum type="arabicPeriod"/>
            </a:pPr>
            <a:r>
              <a:rPr lang="en-US" sz="1800"/>
              <a:t>Add comments and preset/profile field.</a:t>
            </a:r>
          </a:p>
          <a:p>
            <a:pPr>
              <a:buFont typeface="+mj-lt"/>
              <a:buAutoNum type="arabicPeriod"/>
            </a:pPr>
            <a:r>
              <a:rPr lang="en-US" sz="1800"/>
              <a:t>Better progress indicator.</a:t>
            </a:r>
          </a:p>
          <a:p>
            <a:pPr>
              <a:buFont typeface="+mj-lt"/>
              <a:buAutoNum type="arabicPeriod"/>
            </a:pPr>
            <a:r>
              <a:rPr lang="en-US" sz="1800"/>
              <a:t>HDF5 file structure and metadata</a:t>
            </a:r>
          </a:p>
          <a:p>
            <a:pPr>
              <a:buFont typeface="+mj-lt"/>
              <a:buAutoNum type="arabicPeriod"/>
            </a:pPr>
            <a:r>
              <a:rPr lang="en-US" sz="1800"/>
              <a:t>Add in-code documentation</a:t>
            </a:r>
          </a:p>
          <a:p>
            <a:endParaRPr lang="en-US" sz="1800"/>
          </a:p>
        </p:txBody>
      </p:sp>
    </p:spTree>
    <p:extLst>
      <p:ext uri="{BB962C8B-B14F-4D97-AF65-F5344CB8AC3E}">
        <p14:creationId xmlns:p14="http://schemas.microsoft.com/office/powerpoint/2010/main" val="296316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0A12-CE1F-4E08-A388-8062653CE10C}"/>
              </a:ext>
            </a:extLst>
          </p:cNvPr>
          <p:cNvSpPr>
            <a:spLocks noGrp="1"/>
          </p:cNvSpPr>
          <p:nvPr>
            <p:ph type="title"/>
          </p:nvPr>
        </p:nvSpPr>
        <p:spPr/>
        <p:txBody>
          <a:bodyPr/>
          <a:lstStyle/>
          <a:p>
            <a:r>
              <a:rPr lang="en-US"/>
              <a:t>GUI</a:t>
            </a:r>
          </a:p>
        </p:txBody>
      </p:sp>
      <p:sp>
        <p:nvSpPr>
          <p:cNvPr id="3" name="Content Placeholder 2">
            <a:extLst>
              <a:ext uri="{FF2B5EF4-FFF2-40B4-BE49-F238E27FC236}">
                <a16:creationId xmlns:a16="http://schemas.microsoft.com/office/drawing/2014/main" id="{64DEBA9F-14FB-4B75-B94E-1AA4B075D57A}"/>
              </a:ext>
            </a:extLst>
          </p:cNvPr>
          <p:cNvSpPr>
            <a:spLocks noGrp="1"/>
          </p:cNvSpPr>
          <p:nvPr>
            <p:ph idx="1"/>
          </p:nvPr>
        </p:nvSpPr>
        <p:spPr>
          <a:xfrm>
            <a:off x="838200" y="1825625"/>
            <a:ext cx="8901418" cy="4351338"/>
          </a:xfrm>
        </p:spPr>
        <p:txBody>
          <a:bodyPr/>
          <a:lstStyle/>
          <a:p>
            <a:r>
              <a:rPr lang="en-US"/>
              <a:t>Leveraging </a:t>
            </a:r>
            <a:r>
              <a:rPr lang="en-US" err="1"/>
              <a:t>napari</a:t>
            </a:r>
            <a:r>
              <a:rPr lang="en-US"/>
              <a:t> infrastructure…</a:t>
            </a:r>
          </a:p>
          <a:p>
            <a:r>
              <a:rPr lang="en-US"/>
              <a:t>GUI</a:t>
            </a:r>
          </a:p>
          <a:p>
            <a:pPr lvl="1"/>
            <a:r>
              <a:rPr lang="en-US" err="1"/>
              <a:t>MagicGUI</a:t>
            </a:r>
            <a:endParaRPr lang="en-US"/>
          </a:p>
          <a:p>
            <a:pPr lvl="1"/>
            <a:r>
              <a:rPr lang="en-US" err="1"/>
              <a:t>QtPy</a:t>
            </a:r>
            <a:r>
              <a:rPr lang="en-US"/>
              <a:t> (abstraction layer over </a:t>
            </a:r>
            <a:r>
              <a:rPr lang="en-US" err="1"/>
              <a:t>PyQT</a:t>
            </a:r>
            <a:r>
              <a:rPr lang="en-US"/>
              <a:t>, </a:t>
            </a:r>
            <a:r>
              <a:rPr lang="en-US" err="1"/>
              <a:t>PySide</a:t>
            </a:r>
            <a:r>
              <a:rPr lang="en-US"/>
              <a:t>)</a:t>
            </a:r>
          </a:p>
          <a:p>
            <a:pPr lvl="1"/>
            <a:r>
              <a:rPr lang="en-US"/>
              <a:t>Leverage </a:t>
            </a:r>
            <a:r>
              <a:rPr lang="en-US" err="1"/>
              <a:t>VizPy</a:t>
            </a:r>
            <a:r>
              <a:rPr lang="en-US"/>
              <a:t>, Scikit-image, …</a:t>
            </a:r>
          </a:p>
          <a:p>
            <a:pPr lvl="1"/>
            <a:endParaRPr lang="en-US"/>
          </a:p>
          <a:p>
            <a:pPr lvl="1"/>
            <a:endParaRPr lang="en-US" err="1"/>
          </a:p>
          <a:p>
            <a:r>
              <a:rPr lang="en-US"/>
              <a:t>(Later…) Acquisition, camera control, drivers </a:t>
            </a:r>
            <a:r>
              <a:rPr lang="en-US">
                <a:sym typeface="Wingdings" panose="05000000000000000000" pitchFamily="2" charset="2"/>
              </a:rPr>
              <a:t> Micromanager?</a:t>
            </a:r>
          </a:p>
        </p:txBody>
      </p:sp>
    </p:spTree>
    <p:extLst>
      <p:ext uri="{BB962C8B-B14F-4D97-AF65-F5344CB8AC3E}">
        <p14:creationId xmlns:p14="http://schemas.microsoft.com/office/powerpoint/2010/main" val="116545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1F51-CC90-4F70-9147-B441DCAA110A}"/>
              </a:ext>
            </a:extLst>
          </p:cNvPr>
          <p:cNvSpPr>
            <a:spLocks noGrp="1"/>
          </p:cNvSpPr>
          <p:nvPr>
            <p:ph type="title"/>
          </p:nvPr>
        </p:nvSpPr>
        <p:spPr/>
        <p:txBody>
          <a:bodyPr/>
          <a:lstStyle/>
          <a:p>
            <a:r>
              <a:rPr lang="en-US"/>
              <a:t>Modules</a:t>
            </a:r>
          </a:p>
        </p:txBody>
      </p:sp>
      <p:sp>
        <p:nvSpPr>
          <p:cNvPr id="3" name="Content Placeholder 2">
            <a:extLst>
              <a:ext uri="{FF2B5EF4-FFF2-40B4-BE49-F238E27FC236}">
                <a16:creationId xmlns:a16="http://schemas.microsoft.com/office/drawing/2014/main" id="{077E5B11-87B0-4C97-ACE0-272F20FE5F25}"/>
              </a:ext>
            </a:extLst>
          </p:cNvPr>
          <p:cNvSpPr>
            <a:spLocks noGrp="1"/>
          </p:cNvSpPr>
          <p:nvPr>
            <p:ph idx="1"/>
          </p:nvPr>
        </p:nvSpPr>
        <p:spPr>
          <a:xfrm>
            <a:off x="838200" y="1367406"/>
            <a:ext cx="5421284" cy="4809557"/>
          </a:xfrm>
        </p:spPr>
        <p:txBody>
          <a:bodyPr>
            <a:normAutofit/>
          </a:bodyPr>
          <a:lstStyle/>
          <a:p>
            <a:r>
              <a:rPr lang="en-US"/>
              <a:t>design interfaces for the entire workflow, regardless of </a:t>
            </a:r>
            <a:r>
              <a:rPr lang="en-US" err="1"/>
              <a:t>implemention</a:t>
            </a:r>
            <a:endParaRPr lang="en-US"/>
          </a:p>
          <a:p>
            <a:r>
              <a:rPr lang="en-US" err="1"/>
              <a:t>LFAcquire</a:t>
            </a:r>
            <a:r>
              <a:rPr lang="en-US"/>
              <a:t> (using </a:t>
            </a:r>
            <a:r>
              <a:rPr lang="en-US" err="1"/>
              <a:t>umgr</a:t>
            </a:r>
            <a:r>
              <a:rPr lang="en-US"/>
              <a:t>?, later)</a:t>
            </a:r>
          </a:p>
          <a:p>
            <a:r>
              <a:rPr lang="en-US" err="1"/>
              <a:t>LFMeta</a:t>
            </a:r>
            <a:r>
              <a:rPr lang="en-US"/>
              <a:t>, </a:t>
            </a:r>
            <a:r>
              <a:rPr lang="en-US" err="1"/>
              <a:t>LFData</a:t>
            </a:r>
            <a:endParaRPr lang="en-US"/>
          </a:p>
          <a:p>
            <a:pPr lvl="1"/>
            <a:r>
              <a:rPr lang="en-US" err="1"/>
              <a:t>LFData.import</a:t>
            </a:r>
            <a:r>
              <a:rPr lang="en-US"/>
              <a:t>, transform</a:t>
            </a:r>
          </a:p>
          <a:p>
            <a:r>
              <a:rPr lang="en-US" err="1"/>
              <a:t>LFCalibrate</a:t>
            </a:r>
            <a:endParaRPr lang="en-US"/>
          </a:p>
          <a:p>
            <a:r>
              <a:rPr lang="en-US" err="1"/>
              <a:t>LFRectify</a:t>
            </a:r>
            <a:endParaRPr lang="en-US"/>
          </a:p>
          <a:p>
            <a:r>
              <a:rPr lang="en-US" err="1"/>
              <a:t>LFDeconvolution</a:t>
            </a:r>
            <a:endParaRPr lang="en-US"/>
          </a:p>
          <a:p>
            <a:r>
              <a:rPr lang="en-US" err="1"/>
              <a:t>LFDeepLearn</a:t>
            </a:r>
            <a:r>
              <a:rPr lang="en-US"/>
              <a:t>, </a:t>
            </a:r>
            <a:r>
              <a:rPr lang="en-US" err="1"/>
              <a:t>LFInference</a:t>
            </a:r>
            <a:endParaRPr lang="en-US"/>
          </a:p>
          <a:p>
            <a:r>
              <a:rPr lang="en-US" err="1"/>
              <a:t>LFView</a:t>
            </a:r>
            <a:r>
              <a:rPr lang="en-US"/>
              <a:t>… </a:t>
            </a:r>
            <a:r>
              <a:rPr lang="en-US" err="1"/>
              <a:t>LFDisplay</a:t>
            </a:r>
            <a:endParaRPr lang="en-US"/>
          </a:p>
          <a:p>
            <a:pPr marL="0" indent="0">
              <a:buNone/>
            </a:pPr>
            <a:endParaRPr lang="en-US"/>
          </a:p>
        </p:txBody>
      </p:sp>
    </p:spTree>
    <p:extLst>
      <p:ext uri="{BB962C8B-B14F-4D97-AF65-F5344CB8AC3E}">
        <p14:creationId xmlns:p14="http://schemas.microsoft.com/office/powerpoint/2010/main" val="122391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F26A-7F31-406B-80E3-576013EA666E}"/>
              </a:ext>
            </a:extLst>
          </p:cNvPr>
          <p:cNvSpPr>
            <a:spLocks noGrp="1"/>
          </p:cNvSpPr>
          <p:nvPr>
            <p:ph type="title"/>
          </p:nvPr>
        </p:nvSpPr>
        <p:spPr/>
        <p:txBody>
          <a:bodyPr/>
          <a:lstStyle/>
          <a:p>
            <a:r>
              <a:rPr lang="en-US"/>
              <a:t>Input from </a:t>
            </a:r>
            <a:r>
              <a:rPr lang="en-US" err="1"/>
              <a:t>LFAnalyse</a:t>
            </a:r>
            <a:r>
              <a:rPr lang="en-US"/>
              <a:t>….</a:t>
            </a:r>
          </a:p>
        </p:txBody>
      </p:sp>
      <p:sp>
        <p:nvSpPr>
          <p:cNvPr id="3" name="Content Placeholder 2">
            <a:extLst>
              <a:ext uri="{FF2B5EF4-FFF2-40B4-BE49-F238E27FC236}">
                <a16:creationId xmlns:a16="http://schemas.microsoft.com/office/drawing/2014/main" id="{F754C8D2-EF22-410B-A74E-24F34FD190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6015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CC86-D1FF-40E5-BFD0-29509BEA3134}"/>
              </a:ext>
            </a:extLst>
          </p:cNvPr>
          <p:cNvSpPr>
            <a:spLocks noGrp="1"/>
          </p:cNvSpPr>
          <p:nvPr>
            <p:ph type="title"/>
          </p:nvPr>
        </p:nvSpPr>
        <p:spPr/>
        <p:txBody>
          <a:bodyPr/>
          <a:lstStyle/>
          <a:p>
            <a:r>
              <a:rPr lang="en-US"/>
              <a:t>napariUI</a:t>
            </a:r>
          </a:p>
        </p:txBody>
      </p:sp>
      <p:pic>
        <p:nvPicPr>
          <p:cNvPr id="1028" name="Picture 4" descr="image: viewer layout">
            <a:extLst>
              <a:ext uri="{FF2B5EF4-FFF2-40B4-BE49-F238E27FC236}">
                <a16:creationId xmlns:a16="http://schemas.microsoft.com/office/drawing/2014/main" id="{EDF6B704-75B3-4DC8-9845-9EF9AF174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626" y="681037"/>
            <a:ext cx="8834784" cy="562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308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78FF-4F2D-4326-AD64-E60E674C384C}"/>
              </a:ext>
            </a:extLst>
          </p:cNvPr>
          <p:cNvSpPr>
            <a:spLocks noGrp="1"/>
          </p:cNvSpPr>
          <p:nvPr>
            <p:ph type="title"/>
          </p:nvPr>
        </p:nvSpPr>
        <p:spPr>
          <a:xfrm>
            <a:off x="3030521" y="1555973"/>
            <a:ext cx="7695716" cy="3409432"/>
          </a:xfrm>
        </p:spPr>
        <p:txBody>
          <a:bodyPr>
            <a:normAutofit/>
          </a:bodyPr>
          <a:lstStyle/>
          <a:p>
            <a:r>
              <a:rPr lang="en-US" sz="9600"/>
              <a:t>LFDisplay</a:t>
            </a:r>
          </a:p>
        </p:txBody>
      </p:sp>
    </p:spTree>
    <p:extLst>
      <p:ext uri="{BB962C8B-B14F-4D97-AF65-F5344CB8AC3E}">
        <p14:creationId xmlns:p14="http://schemas.microsoft.com/office/powerpoint/2010/main" val="3001559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5165-2137-4266-9595-DF573A128855}"/>
              </a:ext>
            </a:extLst>
          </p:cNvPr>
          <p:cNvSpPr>
            <a:spLocks noGrp="1"/>
          </p:cNvSpPr>
          <p:nvPr>
            <p:ph type="title"/>
          </p:nvPr>
        </p:nvSpPr>
        <p:spPr/>
        <p:txBody>
          <a:bodyPr/>
          <a:lstStyle/>
          <a:p>
            <a:r>
              <a:rPr lang="en-US" err="1"/>
              <a:t>LFDisplay</a:t>
            </a:r>
            <a:r>
              <a:rPr lang="en-US"/>
              <a:t> – Main window</a:t>
            </a:r>
          </a:p>
        </p:txBody>
      </p:sp>
      <p:pic>
        <p:nvPicPr>
          <p:cNvPr id="7" name="Content Placeholder 6">
            <a:extLst>
              <a:ext uri="{FF2B5EF4-FFF2-40B4-BE49-F238E27FC236}">
                <a16:creationId xmlns:a16="http://schemas.microsoft.com/office/drawing/2014/main" id="{3D11D25B-0AA0-48BB-93EA-0E1EF01C9689}"/>
              </a:ext>
            </a:extLst>
          </p:cNvPr>
          <p:cNvPicPr>
            <a:picLocks noGrp="1" noChangeAspect="1"/>
          </p:cNvPicPr>
          <p:nvPr>
            <p:ph idx="1"/>
          </p:nvPr>
        </p:nvPicPr>
        <p:blipFill>
          <a:blip r:embed="rId2"/>
          <a:stretch>
            <a:fillRect/>
          </a:stretch>
        </p:blipFill>
        <p:spPr>
          <a:xfrm>
            <a:off x="6096000" y="1771111"/>
            <a:ext cx="5953956" cy="409307"/>
          </a:xfrm>
        </p:spPr>
      </p:pic>
      <p:pic>
        <p:nvPicPr>
          <p:cNvPr id="5" name="Picture 4">
            <a:extLst>
              <a:ext uri="{FF2B5EF4-FFF2-40B4-BE49-F238E27FC236}">
                <a16:creationId xmlns:a16="http://schemas.microsoft.com/office/drawing/2014/main" id="{B0D0F48D-A6B0-4A55-85B3-7650333C080B}"/>
              </a:ext>
            </a:extLst>
          </p:cNvPr>
          <p:cNvPicPr>
            <a:picLocks noChangeAspect="1"/>
          </p:cNvPicPr>
          <p:nvPr/>
        </p:nvPicPr>
        <p:blipFill>
          <a:blip r:embed="rId3"/>
          <a:stretch>
            <a:fillRect/>
          </a:stretch>
        </p:blipFill>
        <p:spPr>
          <a:xfrm>
            <a:off x="294131" y="1975764"/>
            <a:ext cx="5606940" cy="3475772"/>
          </a:xfrm>
          <a:prstGeom prst="rect">
            <a:avLst/>
          </a:prstGeom>
        </p:spPr>
      </p:pic>
      <p:pic>
        <p:nvPicPr>
          <p:cNvPr id="9" name="Picture 8">
            <a:extLst>
              <a:ext uri="{FF2B5EF4-FFF2-40B4-BE49-F238E27FC236}">
                <a16:creationId xmlns:a16="http://schemas.microsoft.com/office/drawing/2014/main" id="{605074D4-4BAF-4C09-A66C-0AB36028327C}"/>
              </a:ext>
            </a:extLst>
          </p:cNvPr>
          <p:cNvPicPr>
            <a:picLocks noChangeAspect="1"/>
          </p:cNvPicPr>
          <p:nvPr/>
        </p:nvPicPr>
        <p:blipFill>
          <a:blip r:embed="rId4"/>
          <a:stretch>
            <a:fillRect/>
          </a:stretch>
        </p:blipFill>
        <p:spPr>
          <a:xfrm>
            <a:off x="7003515" y="5010760"/>
            <a:ext cx="4138926" cy="371527"/>
          </a:xfrm>
          <a:prstGeom prst="rect">
            <a:avLst/>
          </a:prstGeom>
        </p:spPr>
      </p:pic>
      <p:sp>
        <p:nvSpPr>
          <p:cNvPr id="3" name="TextBox 2">
            <a:extLst>
              <a:ext uri="{FF2B5EF4-FFF2-40B4-BE49-F238E27FC236}">
                <a16:creationId xmlns:a16="http://schemas.microsoft.com/office/drawing/2014/main" id="{80836FBA-7349-43C7-94BE-749B3F98ED2D}"/>
              </a:ext>
            </a:extLst>
          </p:cNvPr>
          <p:cNvSpPr txBox="1"/>
          <p:nvPr/>
        </p:nvSpPr>
        <p:spPr>
          <a:xfrm>
            <a:off x="6815469" y="879364"/>
            <a:ext cx="4559903" cy="369332"/>
          </a:xfrm>
          <a:prstGeom prst="rect">
            <a:avLst/>
          </a:prstGeom>
          <a:noFill/>
        </p:spPr>
        <p:txBody>
          <a:bodyPr wrap="none" rtlCol="0">
            <a:spAutoFit/>
          </a:bodyPr>
          <a:lstStyle/>
          <a:p>
            <a:r>
              <a:rPr lang="en-US" b="1" i="0">
                <a:solidFill>
                  <a:srgbClr val="000000"/>
                </a:solidFill>
                <a:effectLst/>
                <a:latin typeface="Times New Roman" panose="02020603050405020304" pitchFamily="18" charset="0"/>
              </a:rPr>
              <a:t>Pinhole 3D: interactively explore a specimen</a:t>
            </a:r>
          </a:p>
        </p:txBody>
      </p:sp>
    </p:spTree>
    <p:extLst>
      <p:ext uri="{BB962C8B-B14F-4D97-AF65-F5344CB8AC3E}">
        <p14:creationId xmlns:p14="http://schemas.microsoft.com/office/powerpoint/2010/main" val="3713097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3A22-2669-45C1-A7EC-360C71C80BDD}"/>
              </a:ext>
            </a:extLst>
          </p:cNvPr>
          <p:cNvSpPr>
            <a:spLocks noGrp="1"/>
          </p:cNvSpPr>
          <p:nvPr>
            <p:ph type="title"/>
          </p:nvPr>
        </p:nvSpPr>
        <p:spPr/>
        <p:txBody>
          <a:bodyPr/>
          <a:lstStyle/>
          <a:p>
            <a:r>
              <a:rPr lang="en-US"/>
              <a:t>Optics [Config]</a:t>
            </a:r>
          </a:p>
        </p:txBody>
      </p:sp>
      <p:pic>
        <p:nvPicPr>
          <p:cNvPr id="5" name="Picture 4">
            <a:extLst>
              <a:ext uri="{FF2B5EF4-FFF2-40B4-BE49-F238E27FC236}">
                <a16:creationId xmlns:a16="http://schemas.microsoft.com/office/drawing/2014/main" id="{B63D3B94-9F94-4BDF-B464-51DFFA17C12D}"/>
              </a:ext>
            </a:extLst>
          </p:cNvPr>
          <p:cNvPicPr>
            <a:picLocks noChangeAspect="1"/>
          </p:cNvPicPr>
          <p:nvPr/>
        </p:nvPicPr>
        <p:blipFill>
          <a:blip r:embed="rId2"/>
          <a:stretch>
            <a:fillRect/>
          </a:stretch>
        </p:blipFill>
        <p:spPr>
          <a:xfrm>
            <a:off x="6096000" y="365126"/>
            <a:ext cx="4661219" cy="6001756"/>
          </a:xfrm>
          <a:prstGeom prst="rect">
            <a:avLst/>
          </a:prstGeom>
        </p:spPr>
      </p:pic>
    </p:spTree>
    <p:extLst>
      <p:ext uri="{BB962C8B-B14F-4D97-AF65-F5344CB8AC3E}">
        <p14:creationId xmlns:p14="http://schemas.microsoft.com/office/powerpoint/2010/main" val="790071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F1F7-93C0-4EBE-BF85-EB4CB3867BE6}"/>
              </a:ext>
            </a:extLst>
          </p:cNvPr>
          <p:cNvSpPr>
            <a:spLocks noGrp="1"/>
          </p:cNvSpPr>
          <p:nvPr>
            <p:ph type="title"/>
          </p:nvPr>
        </p:nvSpPr>
        <p:spPr/>
        <p:txBody>
          <a:bodyPr/>
          <a:lstStyle/>
          <a:p>
            <a:r>
              <a:rPr lang="en-US"/>
              <a:t>Lenslet –Manual Calibration</a:t>
            </a:r>
          </a:p>
        </p:txBody>
      </p:sp>
      <p:pic>
        <p:nvPicPr>
          <p:cNvPr id="5" name="Picture 4">
            <a:extLst>
              <a:ext uri="{FF2B5EF4-FFF2-40B4-BE49-F238E27FC236}">
                <a16:creationId xmlns:a16="http://schemas.microsoft.com/office/drawing/2014/main" id="{0D10DBF1-0C1E-42BB-A2FD-C44C5AC69531}"/>
              </a:ext>
            </a:extLst>
          </p:cNvPr>
          <p:cNvPicPr>
            <a:picLocks noChangeAspect="1"/>
          </p:cNvPicPr>
          <p:nvPr/>
        </p:nvPicPr>
        <p:blipFill>
          <a:blip r:embed="rId2"/>
          <a:stretch>
            <a:fillRect/>
          </a:stretch>
        </p:blipFill>
        <p:spPr>
          <a:xfrm>
            <a:off x="2630087" y="2308993"/>
            <a:ext cx="2240014" cy="2240014"/>
          </a:xfrm>
          <a:prstGeom prst="rect">
            <a:avLst/>
          </a:prstGeom>
        </p:spPr>
      </p:pic>
      <p:sp>
        <p:nvSpPr>
          <p:cNvPr id="3" name="TextBox 2">
            <a:extLst>
              <a:ext uri="{FF2B5EF4-FFF2-40B4-BE49-F238E27FC236}">
                <a16:creationId xmlns:a16="http://schemas.microsoft.com/office/drawing/2014/main" id="{483C947C-A2AD-493E-85D9-6EF226B43A16}"/>
              </a:ext>
            </a:extLst>
          </p:cNvPr>
          <p:cNvSpPr txBox="1"/>
          <p:nvPr/>
        </p:nvSpPr>
        <p:spPr>
          <a:xfrm>
            <a:off x="2053327" y="1455418"/>
            <a:ext cx="7304948" cy="276999"/>
          </a:xfrm>
          <a:prstGeom prst="rect">
            <a:avLst/>
          </a:prstGeom>
          <a:noFill/>
        </p:spPr>
        <p:txBody>
          <a:bodyPr wrap="none" rtlCol="0">
            <a:spAutoFit/>
          </a:bodyPr>
          <a:lstStyle/>
          <a:p>
            <a:r>
              <a:rPr lang="en-US" sz="1200" b="1" i="0">
                <a:solidFill>
                  <a:srgbClr val="000000"/>
                </a:solidFill>
                <a:effectLst/>
                <a:latin typeface="Times New Roman" panose="02020603050405020304" pitchFamily="18" charset="0"/>
              </a:rPr>
              <a:t>Click the ``Lenslet'' tab, click ``Show rectification'', and click ``Reset'' in order to begin manual rectification</a:t>
            </a:r>
            <a:endParaRPr lang="en-US" sz="1200"/>
          </a:p>
        </p:txBody>
      </p:sp>
      <p:pic>
        <p:nvPicPr>
          <p:cNvPr id="1026" name="Picture 2" descr="Image lfdisplay_grid_correct">
            <a:extLst>
              <a:ext uri="{FF2B5EF4-FFF2-40B4-BE49-F238E27FC236}">
                <a16:creationId xmlns:a16="http://schemas.microsoft.com/office/drawing/2014/main" id="{8A0BE881-3174-4700-8C81-6DD8BF472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099" y="2308993"/>
            <a:ext cx="2240014" cy="2240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73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3E1B-6556-40E3-BBD6-9C85F8391A7C}"/>
              </a:ext>
            </a:extLst>
          </p:cNvPr>
          <p:cNvSpPr>
            <a:spLocks noGrp="1"/>
          </p:cNvSpPr>
          <p:nvPr>
            <p:ph type="title"/>
          </p:nvPr>
        </p:nvSpPr>
        <p:spPr/>
        <p:txBody>
          <a:bodyPr/>
          <a:lstStyle/>
          <a:p>
            <a:r>
              <a:rPr lang="en-US"/>
              <a:t>Optics [Explore]</a:t>
            </a:r>
          </a:p>
        </p:txBody>
      </p:sp>
      <p:pic>
        <p:nvPicPr>
          <p:cNvPr id="5" name="Picture 4">
            <a:extLst>
              <a:ext uri="{FF2B5EF4-FFF2-40B4-BE49-F238E27FC236}">
                <a16:creationId xmlns:a16="http://schemas.microsoft.com/office/drawing/2014/main" id="{85834043-A62B-4A62-8D56-B34F51AC9214}"/>
              </a:ext>
            </a:extLst>
          </p:cNvPr>
          <p:cNvPicPr>
            <a:picLocks noChangeAspect="1"/>
          </p:cNvPicPr>
          <p:nvPr/>
        </p:nvPicPr>
        <p:blipFill>
          <a:blip r:embed="rId2"/>
          <a:stretch>
            <a:fillRect/>
          </a:stretch>
        </p:blipFill>
        <p:spPr>
          <a:xfrm>
            <a:off x="6698512" y="1064030"/>
            <a:ext cx="4265900" cy="4265900"/>
          </a:xfrm>
          <a:prstGeom prst="rect">
            <a:avLst/>
          </a:prstGeom>
        </p:spPr>
      </p:pic>
    </p:spTree>
    <p:extLst>
      <p:ext uri="{BB962C8B-B14F-4D97-AF65-F5344CB8AC3E}">
        <p14:creationId xmlns:p14="http://schemas.microsoft.com/office/powerpoint/2010/main" val="1378162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F169A64-9A6C-4DE0-83E1-AEE01472444D}"/>
              </a:ext>
            </a:extLst>
          </p:cNvPr>
          <p:cNvSpPr>
            <a:spLocks noGrp="1"/>
          </p:cNvSpPr>
          <p:nvPr>
            <p:ph type="title"/>
          </p:nvPr>
        </p:nvSpPr>
        <p:spPr/>
        <p:txBody>
          <a:bodyPr/>
          <a:lstStyle/>
          <a:p>
            <a:r>
              <a:rPr lang="en-US"/>
              <a:t>Output</a:t>
            </a:r>
          </a:p>
        </p:txBody>
      </p:sp>
      <p:pic>
        <p:nvPicPr>
          <p:cNvPr id="5" name="Picture 4">
            <a:extLst>
              <a:ext uri="{FF2B5EF4-FFF2-40B4-BE49-F238E27FC236}">
                <a16:creationId xmlns:a16="http://schemas.microsoft.com/office/drawing/2014/main" id="{C2C77F25-EA5B-42D8-91AB-CB7F06A0B6D3}"/>
              </a:ext>
            </a:extLst>
          </p:cNvPr>
          <p:cNvPicPr>
            <a:picLocks noChangeAspect="1"/>
          </p:cNvPicPr>
          <p:nvPr/>
        </p:nvPicPr>
        <p:blipFill>
          <a:blip r:embed="rId2"/>
          <a:stretch>
            <a:fillRect/>
          </a:stretch>
        </p:blipFill>
        <p:spPr>
          <a:xfrm>
            <a:off x="6528389" y="1064030"/>
            <a:ext cx="4287879" cy="4443635"/>
          </a:xfrm>
          <a:prstGeom prst="rect">
            <a:avLst/>
          </a:prstGeom>
        </p:spPr>
      </p:pic>
    </p:spTree>
    <p:extLst>
      <p:ext uri="{BB962C8B-B14F-4D97-AF65-F5344CB8AC3E}">
        <p14:creationId xmlns:p14="http://schemas.microsoft.com/office/powerpoint/2010/main" val="1517825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89C7AD-C9FA-4E6E-BDE3-9CE5D89C75E1}"/>
              </a:ext>
            </a:extLst>
          </p:cNvPr>
          <p:cNvPicPr>
            <a:picLocks noChangeAspect="1"/>
          </p:cNvPicPr>
          <p:nvPr/>
        </p:nvPicPr>
        <p:blipFill>
          <a:blip r:embed="rId2"/>
          <a:stretch>
            <a:fillRect/>
          </a:stretch>
        </p:blipFill>
        <p:spPr>
          <a:xfrm>
            <a:off x="5161221" y="1748643"/>
            <a:ext cx="3070444" cy="4018327"/>
          </a:xfrm>
          <a:prstGeom prst="rect">
            <a:avLst/>
          </a:prstGeom>
        </p:spPr>
      </p:pic>
      <p:sp>
        <p:nvSpPr>
          <p:cNvPr id="10" name="Title 9">
            <a:extLst>
              <a:ext uri="{FF2B5EF4-FFF2-40B4-BE49-F238E27FC236}">
                <a16:creationId xmlns:a16="http://schemas.microsoft.com/office/drawing/2014/main" id="{9F169A64-9A6C-4DE0-83E1-AEE01472444D}"/>
              </a:ext>
            </a:extLst>
          </p:cNvPr>
          <p:cNvSpPr>
            <a:spLocks noGrp="1"/>
          </p:cNvSpPr>
          <p:nvPr>
            <p:ph type="title"/>
          </p:nvPr>
        </p:nvSpPr>
        <p:spPr/>
        <p:txBody>
          <a:bodyPr/>
          <a:lstStyle/>
          <a:p>
            <a:r>
              <a:rPr lang="en-US"/>
              <a:t>Input</a:t>
            </a:r>
          </a:p>
        </p:txBody>
      </p:sp>
      <p:sp>
        <p:nvSpPr>
          <p:cNvPr id="13" name="Content Placeholder 12">
            <a:extLst>
              <a:ext uri="{FF2B5EF4-FFF2-40B4-BE49-F238E27FC236}">
                <a16:creationId xmlns:a16="http://schemas.microsoft.com/office/drawing/2014/main" id="{E2E0D072-CDDF-41FF-97CE-038C741F91DE}"/>
              </a:ext>
            </a:extLst>
          </p:cNvPr>
          <p:cNvSpPr>
            <a:spLocks noGrp="1"/>
          </p:cNvSpPr>
          <p:nvPr>
            <p:ph idx="1"/>
          </p:nvPr>
        </p:nvSpPr>
        <p:spPr>
          <a:xfrm>
            <a:off x="838200" y="1825624"/>
            <a:ext cx="2945235" cy="1932183"/>
          </a:xfrm>
        </p:spPr>
        <p:txBody>
          <a:bodyPr>
            <a:normAutofit/>
          </a:bodyPr>
          <a:lstStyle/>
          <a:p>
            <a:r>
              <a:rPr lang="en-US"/>
              <a:t>Camera control</a:t>
            </a:r>
          </a:p>
          <a:p>
            <a:r>
              <a:rPr lang="en-US"/>
              <a:t>Acquisition</a:t>
            </a:r>
          </a:p>
        </p:txBody>
      </p:sp>
      <p:cxnSp>
        <p:nvCxnSpPr>
          <p:cNvPr id="3" name="Straight Connector 2">
            <a:extLst>
              <a:ext uri="{FF2B5EF4-FFF2-40B4-BE49-F238E27FC236}">
                <a16:creationId xmlns:a16="http://schemas.microsoft.com/office/drawing/2014/main" id="{010BFC73-71F2-4FA5-BDA1-D4DE7F89B8BC}"/>
              </a:ext>
            </a:extLst>
          </p:cNvPr>
          <p:cNvCxnSpPr/>
          <p:nvPr/>
        </p:nvCxnSpPr>
        <p:spPr>
          <a:xfrm flipV="1">
            <a:off x="5071730" y="1609646"/>
            <a:ext cx="3370521" cy="432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685E2A8-1519-4D58-9FE6-ABC22B897EDC}"/>
              </a:ext>
            </a:extLst>
          </p:cNvPr>
          <p:cNvCxnSpPr>
            <a:cxnSpLocks/>
          </p:cNvCxnSpPr>
          <p:nvPr/>
        </p:nvCxnSpPr>
        <p:spPr>
          <a:xfrm flipH="1" flipV="1">
            <a:off x="4984232" y="1594080"/>
            <a:ext cx="3545515" cy="43274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11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C28C-BDD3-43DA-A009-5F7D0A56CB47}"/>
              </a:ext>
            </a:extLst>
          </p:cNvPr>
          <p:cNvSpPr>
            <a:spLocks noGrp="1"/>
          </p:cNvSpPr>
          <p:nvPr>
            <p:ph type="title"/>
          </p:nvPr>
        </p:nvSpPr>
        <p:spPr/>
        <p:txBody>
          <a:bodyPr/>
          <a:lstStyle/>
          <a:p>
            <a:r>
              <a:rPr lang="en-US" err="1"/>
              <a:t>ImgNav</a:t>
            </a:r>
            <a:r>
              <a:rPr lang="en-US"/>
              <a:t>…</a:t>
            </a:r>
          </a:p>
        </p:txBody>
      </p:sp>
      <p:sp>
        <p:nvSpPr>
          <p:cNvPr id="3" name="Content Placeholder 2">
            <a:extLst>
              <a:ext uri="{FF2B5EF4-FFF2-40B4-BE49-F238E27FC236}">
                <a16:creationId xmlns:a16="http://schemas.microsoft.com/office/drawing/2014/main" id="{F3CB600C-FB51-4365-B75E-2E3D6A44BB6B}"/>
              </a:ext>
            </a:extLst>
          </p:cNvPr>
          <p:cNvSpPr>
            <a:spLocks noGrp="1"/>
          </p:cNvSpPr>
          <p:nvPr>
            <p:ph idx="1"/>
          </p:nvPr>
        </p:nvSpPr>
        <p:spPr/>
        <p:txBody>
          <a:bodyPr/>
          <a:lstStyle/>
          <a:p>
            <a:r>
              <a:rPr lang="en-US" err="1"/>
              <a:t>Py</a:t>
            </a:r>
            <a:r>
              <a:rPr lang="en-US"/>
              <a:t> version of </a:t>
            </a:r>
            <a:r>
              <a:rPr lang="en-US" err="1"/>
              <a:t>ImgNav</a:t>
            </a:r>
            <a:r>
              <a:rPr lang="en-US"/>
              <a:t>... in python?  </a:t>
            </a:r>
          </a:p>
          <a:p>
            <a:r>
              <a:rPr lang="en-US"/>
              <a:t>add subdir organization and metadata/description/notes in file </a:t>
            </a:r>
            <a:r>
              <a:rPr lang="en-US" err="1"/>
              <a:t>descibeme</a:t>
            </a:r>
            <a:r>
              <a:rPr lang="en-US"/>
              <a:t>.</a:t>
            </a:r>
          </a:p>
          <a:p>
            <a:r>
              <a:rPr lang="en-US"/>
              <a:t>preview image. </a:t>
            </a:r>
            <a:r>
              <a:rPr lang="en-US" err="1"/>
              <a:t>preview.tif</a:t>
            </a:r>
            <a:r>
              <a:rPr lang="en-US"/>
              <a:t> [gif, jpg,  </a:t>
            </a:r>
            <a:r>
              <a:rPr lang="en-US" err="1"/>
              <a:t>png</a:t>
            </a:r>
            <a:r>
              <a:rPr lang="en-US"/>
              <a:t>]  with tiff [</a:t>
            </a:r>
            <a:r>
              <a:rPr lang="en-US" err="1"/>
              <a:t>single|multiple</a:t>
            </a:r>
            <a:r>
              <a:rPr lang="en-US"/>
              <a:t> page]]?</a:t>
            </a:r>
          </a:p>
          <a:p>
            <a:r>
              <a:rPr lang="en-US"/>
              <a:t>specify representative thumbnail</a:t>
            </a:r>
          </a:p>
          <a:p>
            <a:r>
              <a:rPr lang="en-US"/>
              <a:t>    like a readme.</a:t>
            </a:r>
          </a:p>
        </p:txBody>
      </p:sp>
    </p:spTree>
    <p:extLst>
      <p:ext uri="{BB962C8B-B14F-4D97-AF65-F5344CB8AC3E}">
        <p14:creationId xmlns:p14="http://schemas.microsoft.com/office/powerpoint/2010/main" val="61496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1F51-CC90-4F70-9147-B441DCAA110A}"/>
              </a:ext>
            </a:extLst>
          </p:cNvPr>
          <p:cNvSpPr>
            <a:spLocks noGrp="1"/>
          </p:cNvSpPr>
          <p:nvPr>
            <p:ph type="title"/>
          </p:nvPr>
        </p:nvSpPr>
        <p:spPr>
          <a:xfrm>
            <a:off x="414122" y="325715"/>
            <a:ext cx="5257800" cy="698904"/>
          </a:xfrm>
        </p:spPr>
        <p:txBody>
          <a:bodyPr/>
          <a:lstStyle/>
          <a:p>
            <a:r>
              <a:rPr lang="en-US"/>
              <a:t>Modules </a:t>
            </a:r>
          </a:p>
        </p:txBody>
      </p:sp>
      <p:sp>
        <p:nvSpPr>
          <p:cNvPr id="4" name="Rectangle: Rounded Corners 3">
            <a:extLst>
              <a:ext uri="{FF2B5EF4-FFF2-40B4-BE49-F238E27FC236}">
                <a16:creationId xmlns:a16="http://schemas.microsoft.com/office/drawing/2014/main" id="{1FD07EC2-B32E-42CF-90FF-8FBD80AFC1E6}"/>
              </a:ext>
            </a:extLst>
          </p:cNvPr>
          <p:cNvSpPr/>
          <p:nvPr/>
        </p:nvSpPr>
        <p:spPr>
          <a:xfrm>
            <a:off x="8667202" y="4099042"/>
            <a:ext cx="2459665" cy="979114"/>
          </a:xfrm>
          <a:prstGeom prst="roundRect">
            <a:avLst>
              <a:gd name="adj" fmla="val 12412"/>
            </a:avLst>
          </a:prstGeom>
          <a:solidFill>
            <a:schemeClr val="accent1">
              <a:lumMod val="20000"/>
              <a:lumOff val="80000"/>
            </a:schemeClr>
          </a:solidFill>
          <a:ln>
            <a:solidFill>
              <a:schemeClr val="bg2">
                <a:lumMod val="90000"/>
              </a:schemeClr>
            </a:solidFill>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tx1"/>
                </a:solidFill>
              </a:rPr>
              <a:t>LFDeepLearn</a:t>
            </a:r>
          </a:p>
          <a:p>
            <a:r>
              <a:rPr lang="en-US" sz="1400">
                <a:solidFill>
                  <a:schemeClr val="tx1"/>
                </a:solidFill>
              </a:rPr>
              <a:t>Training</a:t>
            </a:r>
          </a:p>
          <a:p>
            <a:r>
              <a:rPr lang="en-US" sz="1400">
                <a:solidFill>
                  <a:schemeClr val="tx1"/>
                </a:solidFill>
              </a:rPr>
              <a:t>Inference</a:t>
            </a:r>
          </a:p>
        </p:txBody>
      </p:sp>
      <p:sp>
        <p:nvSpPr>
          <p:cNvPr id="5" name="Rectangle: Rounded Corners 4">
            <a:extLst>
              <a:ext uri="{FF2B5EF4-FFF2-40B4-BE49-F238E27FC236}">
                <a16:creationId xmlns:a16="http://schemas.microsoft.com/office/drawing/2014/main" id="{2C3CC94D-6EB1-48BE-88BF-A7D7E80266C3}"/>
              </a:ext>
            </a:extLst>
          </p:cNvPr>
          <p:cNvSpPr/>
          <p:nvPr/>
        </p:nvSpPr>
        <p:spPr>
          <a:xfrm>
            <a:off x="624774" y="1891801"/>
            <a:ext cx="3111796" cy="1225687"/>
          </a:xfrm>
          <a:prstGeom prst="roundRect">
            <a:avLst/>
          </a:prstGeom>
          <a:solidFill>
            <a:schemeClr val="accent1">
              <a:lumMod val="20000"/>
              <a:lumOff val="80000"/>
            </a:schemeClr>
          </a:solidFill>
          <a:ln>
            <a:solidFill>
              <a:schemeClr val="bg2">
                <a:lumMod val="90000"/>
              </a:schemeClr>
            </a:solidFill>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tx1"/>
                </a:solidFill>
              </a:rPr>
              <a:t>LFMetadata</a:t>
            </a:r>
          </a:p>
          <a:p>
            <a:r>
              <a:rPr lang="en-US" sz="1400">
                <a:solidFill>
                  <a:schemeClr val="tx1"/>
                </a:solidFill>
              </a:rPr>
              <a:t>tags, types</a:t>
            </a:r>
          </a:p>
          <a:p>
            <a:endParaRPr lang="en-US" sz="1400">
              <a:solidFill>
                <a:schemeClr val="tx1"/>
              </a:solidFill>
            </a:endParaRPr>
          </a:p>
        </p:txBody>
      </p:sp>
      <p:sp>
        <p:nvSpPr>
          <p:cNvPr id="6" name="Rectangle: Rounded Corners 5">
            <a:extLst>
              <a:ext uri="{FF2B5EF4-FFF2-40B4-BE49-F238E27FC236}">
                <a16:creationId xmlns:a16="http://schemas.microsoft.com/office/drawing/2014/main" id="{5A8C55A6-EB99-49F1-BBD5-AE83375FCEBF}"/>
              </a:ext>
            </a:extLst>
          </p:cNvPr>
          <p:cNvSpPr/>
          <p:nvPr/>
        </p:nvSpPr>
        <p:spPr>
          <a:xfrm>
            <a:off x="4540102" y="2039524"/>
            <a:ext cx="3111796" cy="1225687"/>
          </a:xfrm>
          <a:prstGeom prst="roundRect">
            <a:avLst/>
          </a:prstGeom>
          <a:solidFill>
            <a:schemeClr val="accent1">
              <a:lumMod val="20000"/>
              <a:lumOff val="80000"/>
            </a:schemeClr>
          </a:solidFill>
          <a:ln>
            <a:solidFill>
              <a:schemeClr val="bg2">
                <a:lumMod val="90000"/>
              </a:schemeClr>
            </a:solidFill>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tx1"/>
                </a:solidFill>
              </a:rPr>
              <a:t>LFCalibrate</a:t>
            </a:r>
          </a:p>
        </p:txBody>
      </p:sp>
      <p:sp>
        <p:nvSpPr>
          <p:cNvPr id="7" name="Rectangle: Rounded Corners 6">
            <a:extLst>
              <a:ext uri="{FF2B5EF4-FFF2-40B4-BE49-F238E27FC236}">
                <a16:creationId xmlns:a16="http://schemas.microsoft.com/office/drawing/2014/main" id="{A792855E-55DB-4D40-A2B1-FE7F9C14AAAB}"/>
              </a:ext>
            </a:extLst>
          </p:cNvPr>
          <p:cNvSpPr/>
          <p:nvPr/>
        </p:nvSpPr>
        <p:spPr>
          <a:xfrm>
            <a:off x="4540102" y="3486199"/>
            <a:ext cx="3111796" cy="1225687"/>
          </a:xfrm>
          <a:prstGeom prst="roundRect">
            <a:avLst/>
          </a:prstGeom>
          <a:solidFill>
            <a:schemeClr val="accent1">
              <a:lumMod val="20000"/>
              <a:lumOff val="80000"/>
            </a:schemeClr>
          </a:solidFill>
          <a:ln>
            <a:solidFill>
              <a:schemeClr val="bg2">
                <a:lumMod val="90000"/>
              </a:schemeClr>
            </a:solidFill>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tx1"/>
                </a:solidFill>
              </a:rPr>
              <a:t>LFRectify</a:t>
            </a:r>
          </a:p>
        </p:txBody>
      </p:sp>
      <p:sp>
        <p:nvSpPr>
          <p:cNvPr id="8" name="Rectangle: Rounded Corners 7">
            <a:extLst>
              <a:ext uri="{FF2B5EF4-FFF2-40B4-BE49-F238E27FC236}">
                <a16:creationId xmlns:a16="http://schemas.microsoft.com/office/drawing/2014/main" id="{3CF32537-552B-4032-9A5F-EFC77303C69A}"/>
              </a:ext>
            </a:extLst>
          </p:cNvPr>
          <p:cNvSpPr/>
          <p:nvPr/>
        </p:nvSpPr>
        <p:spPr>
          <a:xfrm>
            <a:off x="4584082" y="4945697"/>
            <a:ext cx="3111796" cy="1225687"/>
          </a:xfrm>
          <a:prstGeom prst="roundRect">
            <a:avLst/>
          </a:prstGeom>
          <a:solidFill>
            <a:schemeClr val="accent1">
              <a:lumMod val="20000"/>
              <a:lumOff val="80000"/>
            </a:schemeClr>
          </a:solidFill>
          <a:ln>
            <a:solidFill>
              <a:schemeClr val="bg2">
                <a:lumMod val="90000"/>
              </a:schemeClr>
            </a:solidFill>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tx1"/>
                </a:solidFill>
              </a:rPr>
              <a:t>LFDeconvolution</a:t>
            </a:r>
          </a:p>
        </p:txBody>
      </p:sp>
      <p:sp>
        <p:nvSpPr>
          <p:cNvPr id="9" name="Rectangle: Rounded Corners 8">
            <a:extLst>
              <a:ext uri="{FF2B5EF4-FFF2-40B4-BE49-F238E27FC236}">
                <a16:creationId xmlns:a16="http://schemas.microsoft.com/office/drawing/2014/main" id="{B5A497D8-A493-4FD7-9B57-ED1F362875BD}"/>
              </a:ext>
            </a:extLst>
          </p:cNvPr>
          <p:cNvSpPr/>
          <p:nvPr/>
        </p:nvSpPr>
        <p:spPr>
          <a:xfrm>
            <a:off x="8678435" y="1611717"/>
            <a:ext cx="2601345" cy="1408830"/>
          </a:xfrm>
          <a:prstGeom prst="roundRect">
            <a:avLst>
              <a:gd name="adj" fmla="val 8860"/>
            </a:avLst>
          </a:prstGeom>
          <a:solidFill>
            <a:schemeClr val="accent6">
              <a:lumMod val="20000"/>
              <a:lumOff val="80000"/>
            </a:schemeClr>
          </a:solidFill>
          <a:ln>
            <a:solidFill>
              <a:schemeClr val="bg2">
                <a:lumMod val="90000"/>
              </a:schemeClr>
            </a:solidFill>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tx1"/>
                </a:solidFill>
              </a:rPr>
              <a:t>LFDisplay</a:t>
            </a:r>
          </a:p>
        </p:txBody>
      </p:sp>
      <p:sp>
        <p:nvSpPr>
          <p:cNvPr id="13" name="Rectangle: Rounded Corners 12">
            <a:extLst>
              <a:ext uri="{FF2B5EF4-FFF2-40B4-BE49-F238E27FC236}">
                <a16:creationId xmlns:a16="http://schemas.microsoft.com/office/drawing/2014/main" id="{7E599F47-0EE7-490D-9B02-7FB924A9B0DF}"/>
              </a:ext>
            </a:extLst>
          </p:cNvPr>
          <p:cNvSpPr/>
          <p:nvPr/>
        </p:nvSpPr>
        <p:spPr>
          <a:xfrm>
            <a:off x="8660213" y="325715"/>
            <a:ext cx="2601345" cy="1072186"/>
          </a:xfrm>
          <a:prstGeom prst="roundRect">
            <a:avLst>
              <a:gd name="adj" fmla="val 8860"/>
            </a:avLst>
          </a:prstGeom>
          <a:solidFill>
            <a:schemeClr val="accent6">
              <a:lumMod val="20000"/>
              <a:lumOff val="80000"/>
            </a:schemeClr>
          </a:solidFill>
          <a:ln>
            <a:solidFill>
              <a:schemeClr val="bg2">
                <a:lumMod val="90000"/>
              </a:schemeClr>
            </a:solidFill>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tx1"/>
                </a:solidFill>
              </a:rPr>
              <a:t>LFGUI</a:t>
            </a:r>
          </a:p>
        </p:txBody>
      </p:sp>
      <p:sp>
        <p:nvSpPr>
          <p:cNvPr id="14" name="Rectangle: Rounded Corners 13">
            <a:extLst>
              <a:ext uri="{FF2B5EF4-FFF2-40B4-BE49-F238E27FC236}">
                <a16:creationId xmlns:a16="http://schemas.microsoft.com/office/drawing/2014/main" id="{4007BAFC-E466-44D7-B016-311CC478AE8C}"/>
              </a:ext>
            </a:extLst>
          </p:cNvPr>
          <p:cNvSpPr/>
          <p:nvPr/>
        </p:nvSpPr>
        <p:spPr>
          <a:xfrm>
            <a:off x="624774" y="3429000"/>
            <a:ext cx="2976751" cy="1942145"/>
          </a:xfrm>
          <a:prstGeom prst="roundRect">
            <a:avLst/>
          </a:prstGeom>
          <a:solidFill>
            <a:schemeClr val="accent1">
              <a:lumMod val="20000"/>
              <a:lumOff val="80000"/>
            </a:schemeClr>
          </a:solidFill>
          <a:ln>
            <a:solidFill>
              <a:schemeClr val="bg2">
                <a:lumMod val="90000"/>
              </a:schemeClr>
            </a:solidFill>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tx1"/>
                </a:solidFill>
              </a:rPr>
              <a:t>LFData </a:t>
            </a:r>
          </a:p>
          <a:p>
            <a:r>
              <a:rPr lang="en-US" sz="1200">
                <a:solidFill>
                  <a:schemeClr val="tx1"/>
                </a:solidFill>
              </a:rPr>
              <a:t>file organization &amp; structure</a:t>
            </a:r>
          </a:p>
          <a:p>
            <a:r>
              <a:rPr lang="en-US" sz="1200">
                <a:solidFill>
                  <a:schemeClr val="tx1"/>
                </a:solidFill>
              </a:rPr>
              <a:t>import, </a:t>
            </a:r>
          </a:p>
          <a:p>
            <a:r>
              <a:rPr lang="en-US" sz="1200">
                <a:solidFill>
                  <a:schemeClr val="tx1"/>
                </a:solidFill>
              </a:rPr>
              <a:t>convert, transform, rearrange,</a:t>
            </a:r>
          </a:p>
          <a:p>
            <a:r>
              <a:rPr lang="en-US" sz="1200">
                <a:solidFill>
                  <a:schemeClr val="tx1"/>
                </a:solidFill>
              </a:rPr>
              <a:t>export</a:t>
            </a:r>
          </a:p>
          <a:p>
            <a:r>
              <a:rPr lang="en-US" sz="1200">
                <a:solidFill>
                  <a:schemeClr val="tx1"/>
                </a:solidFill>
              </a:rPr>
              <a:t>types: .tif, .h5, …</a:t>
            </a:r>
          </a:p>
        </p:txBody>
      </p:sp>
      <p:sp>
        <p:nvSpPr>
          <p:cNvPr id="11" name="Rectangle: Rounded Corners 10">
            <a:extLst>
              <a:ext uri="{FF2B5EF4-FFF2-40B4-BE49-F238E27FC236}">
                <a16:creationId xmlns:a16="http://schemas.microsoft.com/office/drawing/2014/main" id="{52FD89A5-FA7F-45EC-8A13-C206C2798A71}"/>
              </a:ext>
            </a:extLst>
          </p:cNvPr>
          <p:cNvSpPr/>
          <p:nvPr/>
        </p:nvSpPr>
        <p:spPr>
          <a:xfrm>
            <a:off x="9184465" y="5545719"/>
            <a:ext cx="1953635" cy="625665"/>
          </a:xfrm>
          <a:prstGeom prst="roundRect">
            <a:avLst>
              <a:gd name="adj" fmla="val 12412"/>
            </a:avLst>
          </a:prstGeom>
          <a:solidFill>
            <a:schemeClr val="accent1">
              <a:lumMod val="20000"/>
              <a:lumOff val="80000"/>
            </a:schemeClr>
          </a:solidFill>
          <a:ln>
            <a:solidFill>
              <a:schemeClr val="bg2">
                <a:lumMod val="90000"/>
              </a:schemeClr>
            </a:solidFill>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tx1"/>
                </a:solidFill>
              </a:rPr>
              <a:t>LFMNet</a:t>
            </a:r>
          </a:p>
        </p:txBody>
      </p:sp>
      <p:sp>
        <p:nvSpPr>
          <p:cNvPr id="12" name="Rectangle: Rounded Corners 11">
            <a:extLst>
              <a:ext uri="{FF2B5EF4-FFF2-40B4-BE49-F238E27FC236}">
                <a16:creationId xmlns:a16="http://schemas.microsoft.com/office/drawing/2014/main" id="{08816DCD-66A4-4189-B4E3-3FCC86525C9F}"/>
              </a:ext>
            </a:extLst>
          </p:cNvPr>
          <p:cNvSpPr/>
          <p:nvPr/>
        </p:nvSpPr>
        <p:spPr>
          <a:xfrm>
            <a:off x="4540102" y="325715"/>
            <a:ext cx="2601345" cy="922172"/>
          </a:xfrm>
          <a:prstGeom prst="roundRect">
            <a:avLst>
              <a:gd name="adj" fmla="val 8860"/>
            </a:avLst>
          </a:prstGeom>
          <a:solidFill>
            <a:schemeClr val="accent6">
              <a:lumMod val="20000"/>
              <a:lumOff val="80000"/>
            </a:schemeClr>
          </a:solidFill>
          <a:ln>
            <a:solidFill>
              <a:schemeClr val="bg2">
                <a:lumMod val="90000"/>
              </a:schemeClr>
            </a:solidFill>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tx1"/>
                </a:solidFill>
              </a:rPr>
              <a:t>LFIplugin</a:t>
            </a:r>
          </a:p>
        </p:txBody>
      </p:sp>
    </p:spTree>
    <p:extLst>
      <p:ext uri="{BB962C8B-B14F-4D97-AF65-F5344CB8AC3E}">
        <p14:creationId xmlns:p14="http://schemas.microsoft.com/office/powerpoint/2010/main" val="4066057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91615-D63B-4E43-A855-1570C9D3625A}"/>
              </a:ext>
            </a:extLst>
          </p:cNvPr>
          <p:cNvSpPr>
            <a:spLocks noGrp="1"/>
          </p:cNvSpPr>
          <p:nvPr>
            <p:ph type="title"/>
          </p:nvPr>
        </p:nvSpPr>
        <p:spPr/>
        <p:txBody>
          <a:bodyPr/>
          <a:lstStyle/>
          <a:p>
            <a:r>
              <a:rPr lang="en-US"/>
              <a:t>Templates</a:t>
            </a:r>
          </a:p>
        </p:txBody>
      </p:sp>
      <p:sp>
        <p:nvSpPr>
          <p:cNvPr id="4" name="TextBox 3">
            <a:extLst>
              <a:ext uri="{FF2B5EF4-FFF2-40B4-BE49-F238E27FC236}">
                <a16:creationId xmlns:a16="http://schemas.microsoft.com/office/drawing/2014/main" id="{FADA7A0D-C5BE-4E41-BBC7-8D52E785B50B}"/>
              </a:ext>
            </a:extLst>
          </p:cNvPr>
          <p:cNvSpPr txBox="1"/>
          <p:nvPr/>
        </p:nvSpPr>
        <p:spPr>
          <a:xfrm>
            <a:off x="6789335" y="1058239"/>
            <a:ext cx="3641206" cy="3226682"/>
          </a:xfrm>
          <a:prstGeom prst="rect">
            <a:avLst/>
          </a:prstGeom>
          <a:noFill/>
          <a:ln>
            <a:solidFill>
              <a:schemeClr val="bg1">
                <a:lumMod val="85000"/>
              </a:schemeClr>
            </a:solidFill>
          </a:ln>
        </p:spPr>
        <p:txBody>
          <a:bodyPr wrap="square" rtlCol="0">
            <a:normAutofit/>
          </a:bodyPr>
          <a:lstStyle/>
          <a:p>
            <a:endParaRPr lang="en-US" sz="1400">
              <a:solidFill>
                <a:schemeClr val="accent1">
                  <a:lumMod val="75000"/>
                </a:schemeClr>
              </a:solidFill>
            </a:endParaRPr>
          </a:p>
        </p:txBody>
      </p:sp>
      <p:sp>
        <p:nvSpPr>
          <p:cNvPr id="5" name="Rectangle 4">
            <a:extLst>
              <a:ext uri="{FF2B5EF4-FFF2-40B4-BE49-F238E27FC236}">
                <a16:creationId xmlns:a16="http://schemas.microsoft.com/office/drawing/2014/main" id="{12F53F9C-5565-4CEA-86DF-1780FC467E99}"/>
              </a:ext>
            </a:extLst>
          </p:cNvPr>
          <p:cNvSpPr/>
          <p:nvPr/>
        </p:nvSpPr>
        <p:spPr>
          <a:xfrm>
            <a:off x="380142" y="1676844"/>
            <a:ext cx="2722651" cy="3914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3E1A3BB-9DEC-48DF-A538-9E3D695F2213}"/>
              </a:ext>
            </a:extLst>
          </p:cNvPr>
          <p:cNvSpPr/>
          <p:nvPr/>
        </p:nvSpPr>
        <p:spPr>
          <a:xfrm>
            <a:off x="380142" y="1461087"/>
            <a:ext cx="1746607" cy="2157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ln w="0"/>
                <a:solidFill>
                  <a:schemeClr val="tx1"/>
                </a:solidFill>
                <a:effectLst>
                  <a:outerShdw blurRad="38100" dist="19050" dir="2700000" algn="tl" rotWithShape="0">
                    <a:schemeClr val="dk1">
                      <a:alpha val="40000"/>
                    </a:schemeClr>
                  </a:outerShdw>
                </a:effectLst>
              </a:rPr>
              <a:t>Instrument</a:t>
            </a:r>
          </a:p>
        </p:txBody>
      </p:sp>
      <p:sp>
        <p:nvSpPr>
          <p:cNvPr id="7" name="Rectangle: Rounded Corners 6">
            <a:extLst>
              <a:ext uri="{FF2B5EF4-FFF2-40B4-BE49-F238E27FC236}">
                <a16:creationId xmlns:a16="http://schemas.microsoft.com/office/drawing/2014/main" id="{D31C0FBC-622C-4FAE-A388-942A8FB604EB}"/>
              </a:ext>
            </a:extLst>
          </p:cNvPr>
          <p:cNvSpPr/>
          <p:nvPr/>
        </p:nvSpPr>
        <p:spPr>
          <a:xfrm>
            <a:off x="494875" y="5067318"/>
            <a:ext cx="1150706" cy="24658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Action</a:t>
            </a:r>
          </a:p>
        </p:txBody>
      </p:sp>
      <p:sp>
        <p:nvSpPr>
          <p:cNvPr id="8" name="Rectangle 7">
            <a:extLst>
              <a:ext uri="{FF2B5EF4-FFF2-40B4-BE49-F238E27FC236}">
                <a16:creationId xmlns:a16="http://schemas.microsoft.com/office/drawing/2014/main" id="{D8003C18-FAA5-456E-A9AC-444EACEE0728}"/>
              </a:ext>
            </a:extLst>
          </p:cNvPr>
          <p:cNvSpPr/>
          <p:nvPr/>
        </p:nvSpPr>
        <p:spPr>
          <a:xfrm>
            <a:off x="464054" y="2041575"/>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5BA1EAD6-FDF7-4720-9BA4-963990B16895}"/>
              </a:ext>
            </a:extLst>
          </p:cNvPr>
          <p:cNvSpPr/>
          <p:nvPr/>
        </p:nvSpPr>
        <p:spPr>
          <a:xfrm>
            <a:off x="464054" y="1769311"/>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32DA33D5-99D1-47D6-8BB3-62F25753885F}"/>
              </a:ext>
            </a:extLst>
          </p:cNvPr>
          <p:cNvSpPr/>
          <p:nvPr/>
        </p:nvSpPr>
        <p:spPr>
          <a:xfrm>
            <a:off x="464054" y="2683713"/>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4B0CA5D0-D758-4E98-A931-12512B532DDB}"/>
              </a:ext>
            </a:extLst>
          </p:cNvPr>
          <p:cNvSpPr/>
          <p:nvPr/>
        </p:nvSpPr>
        <p:spPr>
          <a:xfrm>
            <a:off x="464054" y="2411449"/>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25D3CC80-9BA0-480C-902C-669DF493E9CD}"/>
              </a:ext>
            </a:extLst>
          </p:cNvPr>
          <p:cNvSpPr/>
          <p:nvPr/>
        </p:nvSpPr>
        <p:spPr>
          <a:xfrm>
            <a:off x="464051" y="3343829"/>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9EEBB065-E278-4DDE-A374-F94B4A61D82F}"/>
              </a:ext>
            </a:extLst>
          </p:cNvPr>
          <p:cNvSpPr/>
          <p:nvPr/>
        </p:nvSpPr>
        <p:spPr>
          <a:xfrm>
            <a:off x="464051" y="3071565"/>
            <a:ext cx="2001744" cy="246580"/>
          </a:xfrm>
          <a:prstGeom prst="rect">
            <a:avLst/>
          </a:prstGeom>
          <a:solidFill>
            <a:schemeClr val="bg1"/>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ln w="0"/>
              <a:solidFill>
                <a:schemeClr val="tx1"/>
              </a:solidFill>
              <a:effectLst>
                <a:outerShdw blurRad="38100" dist="19050" dir="2700000" algn="tl" rotWithShape="0">
                  <a:schemeClr val="dk1">
                    <a:alpha val="40000"/>
                  </a:schemeClr>
                </a:outerShdw>
              </a:effectLst>
            </a:endParaRPr>
          </a:p>
        </p:txBody>
      </p:sp>
      <p:sp>
        <p:nvSpPr>
          <p:cNvPr id="14" name="Rectangle: Rounded Corners 13">
            <a:extLst>
              <a:ext uri="{FF2B5EF4-FFF2-40B4-BE49-F238E27FC236}">
                <a16:creationId xmlns:a16="http://schemas.microsoft.com/office/drawing/2014/main" id="{C026F1D8-2E7D-4E97-B730-78207C389AB4}"/>
              </a:ext>
            </a:extLst>
          </p:cNvPr>
          <p:cNvSpPr/>
          <p:nvPr/>
        </p:nvSpPr>
        <p:spPr>
          <a:xfrm>
            <a:off x="494875" y="4344273"/>
            <a:ext cx="1150706" cy="24658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Action</a:t>
            </a:r>
          </a:p>
        </p:txBody>
      </p:sp>
      <p:grpSp>
        <p:nvGrpSpPr>
          <p:cNvPr id="15" name="Group 14">
            <a:extLst>
              <a:ext uri="{FF2B5EF4-FFF2-40B4-BE49-F238E27FC236}">
                <a16:creationId xmlns:a16="http://schemas.microsoft.com/office/drawing/2014/main" id="{32455480-D373-4267-BC05-B1BAAA9FC764}"/>
              </a:ext>
            </a:extLst>
          </p:cNvPr>
          <p:cNvGrpSpPr/>
          <p:nvPr/>
        </p:nvGrpSpPr>
        <p:grpSpPr>
          <a:xfrm>
            <a:off x="3373349" y="1578074"/>
            <a:ext cx="2722651" cy="4130211"/>
            <a:chOff x="5596002" y="1377594"/>
            <a:chExt cx="2722651" cy="4130211"/>
          </a:xfrm>
        </p:grpSpPr>
        <p:sp>
          <p:nvSpPr>
            <p:cNvPr id="16" name="Rectangle 15">
              <a:extLst>
                <a:ext uri="{FF2B5EF4-FFF2-40B4-BE49-F238E27FC236}">
                  <a16:creationId xmlns:a16="http://schemas.microsoft.com/office/drawing/2014/main" id="{11616A6D-BC5D-4042-AA25-1A02651A5DC1}"/>
                </a:ext>
              </a:extLst>
            </p:cNvPr>
            <p:cNvSpPr/>
            <p:nvPr/>
          </p:nvSpPr>
          <p:spPr>
            <a:xfrm>
              <a:off x="5596002" y="1593351"/>
              <a:ext cx="2722651" cy="3914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tx1"/>
                  </a:solidFill>
                </a:rPr>
                <a:t> </a:t>
              </a:r>
            </a:p>
          </p:txBody>
        </p:sp>
        <p:sp>
          <p:nvSpPr>
            <p:cNvPr id="17" name="Rectangle 16">
              <a:extLst>
                <a:ext uri="{FF2B5EF4-FFF2-40B4-BE49-F238E27FC236}">
                  <a16:creationId xmlns:a16="http://schemas.microsoft.com/office/drawing/2014/main" id="{F9E20C7B-FF38-420D-AA4D-26EC83CA27C7}"/>
                </a:ext>
              </a:extLst>
            </p:cNvPr>
            <p:cNvSpPr/>
            <p:nvPr/>
          </p:nvSpPr>
          <p:spPr>
            <a:xfrm>
              <a:off x="5596002" y="1377594"/>
              <a:ext cx="1746607" cy="21575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ln w="0"/>
                <a:solidFill>
                  <a:schemeClr val="tx1"/>
                </a:solidFill>
                <a:effectLst>
                  <a:outerShdw blurRad="38100" dist="19050" dir="2700000" algn="tl" rotWithShape="0">
                    <a:schemeClr val="dk1">
                      <a:alpha val="40000"/>
                    </a:schemeClr>
                  </a:outerShdw>
                </a:effectLst>
              </a:endParaRPr>
            </a:p>
          </p:txBody>
        </p:sp>
      </p:grpSp>
      <p:sp>
        <p:nvSpPr>
          <p:cNvPr id="3" name="Rectangle 2">
            <a:extLst>
              <a:ext uri="{FF2B5EF4-FFF2-40B4-BE49-F238E27FC236}">
                <a16:creationId xmlns:a16="http://schemas.microsoft.com/office/drawing/2014/main" id="{6CED0317-DD49-407D-8C35-519562A81BD7}"/>
              </a:ext>
            </a:extLst>
          </p:cNvPr>
          <p:cNvSpPr/>
          <p:nvPr/>
        </p:nvSpPr>
        <p:spPr>
          <a:xfrm>
            <a:off x="6789335" y="4590853"/>
            <a:ext cx="3641206" cy="548075"/>
          </a:xfrm>
          <a:prstGeom prst="rect">
            <a:avLst/>
          </a:prstGeom>
          <a:solidFill>
            <a:schemeClr val="accent4">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DB0198FE-A7E6-43B7-9E99-A4D4DD26D724}"/>
              </a:ext>
            </a:extLst>
          </p:cNvPr>
          <p:cNvSpPr/>
          <p:nvPr/>
        </p:nvSpPr>
        <p:spPr>
          <a:xfrm>
            <a:off x="6789335" y="5313898"/>
            <a:ext cx="3641206" cy="548075"/>
          </a:xfrm>
          <a:prstGeom prst="rect">
            <a:avLst/>
          </a:prstGeom>
          <a:solidFill>
            <a:schemeClr val="accent5">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9" name="TextBox 18">
            <a:extLst>
              <a:ext uri="{FF2B5EF4-FFF2-40B4-BE49-F238E27FC236}">
                <a16:creationId xmlns:a16="http://schemas.microsoft.com/office/drawing/2014/main" id="{361894C4-1604-49B1-BD93-E9BB4DA1136B}"/>
              </a:ext>
            </a:extLst>
          </p:cNvPr>
          <p:cNvSpPr txBox="1"/>
          <p:nvPr/>
        </p:nvSpPr>
        <p:spPr>
          <a:xfrm>
            <a:off x="6894576" y="603504"/>
            <a:ext cx="2464714" cy="307777"/>
          </a:xfrm>
          <a:prstGeom prst="rect">
            <a:avLst/>
          </a:prstGeom>
          <a:noFill/>
        </p:spPr>
        <p:txBody>
          <a:bodyPr wrap="none" rtlCol="0">
            <a:spAutoFit/>
          </a:bodyPr>
          <a:lstStyle/>
          <a:p>
            <a:r>
              <a:rPr lang="en-US" sz="1400">
                <a:solidFill>
                  <a:schemeClr val="accent1">
                    <a:lumMod val="75000"/>
                  </a:schemeClr>
                </a:solidFill>
              </a:rPr>
              <a:t>Text box with text resizing to fit</a:t>
            </a:r>
          </a:p>
        </p:txBody>
      </p:sp>
      <p:sp>
        <p:nvSpPr>
          <p:cNvPr id="23" name="TextBox 22">
            <a:extLst>
              <a:ext uri="{FF2B5EF4-FFF2-40B4-BE49-F238E27FC236}">
                <a16:creationId xmlns:a16="http://schemas.microsoft.com/office/drawing/2014/main" id="{3B5836DB-B1F3-4854-9602-72ADAB1D646E}"/>
              </a:ext>
            </a:extLst>
          </p:cNvPr>
          <p:cNvSpPr txBox="1"/>
          <p:nvPr/>
        </p:nvSpPr>
        <p:spPr>
          <a:xfrm>
            <a:off x="5287491" y="1895139"/>
            <a:ext cx="5310585" cy="1803283"/>
          </a:xfrm>
          <a:prstGeom prst="rect">
            <a:avLst/>
          </a:prstGeom>
          <a:noFill/>
          <a:ln>
            <a:solidFill>
              <a:schemeClr val="bg1">
                <a:lumMod val="85000"/>
              </a:schemeClr>
            </a:solidFill>
          </a:ln>
        </p:spPr>
        <p:txBody>
          <a:bodyPr wrap="square" rtlCol="0">
            <a:normAutofit/>
          </a:bodyPr>
          <a:lstStyle/>
          <a:p>
            <a:pPr defTabSz="274320"/>
            <a:r>
              <a:rPr lang="en-US" sz="1400"/>
              <a:t>THIS</a:t>
            </a:r>
          </a:p>
          <a:p>
            <a:pPr defTabSz="274320"/>
            <a:r>
              <a:rPr lang="en-US" sz="1400"/>
              <a:t>	THAT</a:t>
            </a:r>
          </a:p>
          <a:p>
            <a:pPr defTabSz="274320"/>
            <a:endParaRPr lang="en-US" sz="1400"/>
          </a:p>
          <a:p>
            <a:endParaRPr lang="en-US" sz="1400"/>
          </a:p>
        </p:txBody>
      </p:sp>
    </p:spTree>
    <p:extLst>
      <p:ext uri="{BB962C8B-B14F-4D97-AF65-F5344CB8AC3E}">
        <p14:creationId xmlns:p14="http://schemas.microsoft.com/office/powerpoint/2010/main" val="58452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DE7C-AB11-4EA4-AC18-45652081F4B0}"/>
              </a:ext>
            </a:extLst>
          </p:cNvPr>
          <p:cNvSpPr>
            <a:spLocks noGrp="1"/>
          </p:cNvSpPr>
          <p:nvPr>
            <p:ph type="title"/>
          </p:nvPr>
        </p:nvSpPr>
        <p:spPr>
          <a:xfrm>
            <a:off x="296726" y="223408"/>
            <a:ext cx="5251704" cy="544512"/>
          </a:xfrm>
        </p:spPr>
        <p:txBody>
          <a:bodyPr/>
          <a:lstStyle/>
          <a:p>
            <a:r>
              <a:rPr lang="en-US"/>
              <a:t>Use Cases…</a:t>
            </a:r>
          </a:p>
        </p:txBody>
      </p:sp>
      <p:sp>
        <p:nvSpPr>
          <p:cNvPr id="4" name="Rectangle 3">
            <a:extLst>
              <a:ext uri="{FF2B5EF4-FFF2-40B4-BE49-F238E27FC236}">
                <a16:creationId xmlns:a16="http://schemas.microsoft.com/office/drawing/2014/main" id="{0ED96C72-230A-4116-9D03-F38F0142B6DB}"/>
              </a:ext>
            </a:extLst>
          </p:cNvPr>
          <p:cNvSpPr/>
          <p:nvPr/>
        </p:nvSpPr>
        <p:spPr>
          <a:xfrm>
            <a:off x="4196602" y="3973202"/>
            <a:ext cx="2085654" cy="19623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accent1">
                    <a:lumMod val="75000"/>
                  </a:schemeClr>
                </a:solidFill>
              </a:rPr>
              <a:t>LFM Lib</a:t>
            </a:r>
          </a:p>
          <a:p>
            <a:r>
              <a:rPr lang="en-US" sz="1400">
                <a:solidFill>
                  <a:schemeClr val="accent1">
                    <a:lumMod val="75000"/>
                  </a:schemeClr>
                </a:solidFill>
              </a:rPr>
              <a:t>LFMeta, </a:t>
            </a:r>
            <a:r>
              <a:rPr lang="en-US" sz="1400" err="1">
                <a:solidFill>
                  <a:schemeClr val="accent1">
                    <a:lumMod val="75000"/>
                  </a:schemeClr>
                </a:solidFill>
              </a:rPr>
              <a:t>LFData</a:t>
            </a:r>
            <a:endParaRPr lang="en-US" sz="1400">
              <a:solidFill>
                <a:schemeClr val="accent1">
                  <a:lumMod val="75000"/>
                </a:schemeClr>
              </a:solidFill>
            </a:endParaRPr>
          </a:p>
          <a:p>
            <a:pPr lvl="1"/>
            <a:r>
              <a:rPr lang="en-US" sz="1400" err="1">
                <a:solidFill>
                  <a:schemeClr val="accent1">
                    <a:lumMod val="75000"/>
                  </a:schemeClr>
                </a:solidFill>
              </a:rPr>
              <a:t>LFData.import</a:t>
            </a:r>
            <a:r>
              <a:rPr lang="en-US" sz="1400">
                <a:solidFill>
                  <a:schemeClr val="accent1">
                    <a:lumMod val="75000"/>
                  </a:schemeClr>
                </a:solidFill>
              </a:rPr>
              <a:t>, transform</a:t>
            </a:r>
          </a:p>
          <a:p>
            <a:r>
              <a:rPr lang="en-US" sz="1400" err="1">
                <a:solidFill>
                  <a:schemeClr val="accent1">
                    <a:lumMod val="75000"/>
                  </a:schemeClr>
                </a:solidFill>
              </a:rPr>
              <a:t>LFCalibrate</a:t>
            </a:r>
            <a:endParaRPr lang="en-US" sz="1400">
              <a:solidFill>
                <a:schemeClr val="accent1">
                  <a:lumMod val="75000"/>
                </a:schemeClr>
              </a:solidFill>
            </a:endParaRPr>
          </a:p>
          <a:p>
            <a:r>
              <a:rPr lang="en-US" sz="1400" err="1">
                <a:solidFill>
                  <a:schemeClr val="accent1">
                    <a:lumMod val="75000"/>
                  </a:schemeClr>
                </a:solidFill>
              </a:rPr>
              <a:t>LFRectify</a:t>
            </a:r>
            <a:endParaRPr lang="en-US" sz="1400">
              <a:solidFill>
                <a:schemeClr val="accent1">
                  <a:lumMod val="75000"/>
                </a:schemeClr>
              </a:solidFill>
            </a:endParaRPr>
          </a:p>
          <a:p>
            <a:r>
              <a:rPr lang="en-US" sz="1400" err="1">
                <a:solidFill>
                  <a:schemeClr val="accent1">
                    <a:lumMod val="75000"/>
                  </a:schemeClr>
                </a:solidFill>
              </a:rPr>
              <a:t>LFDeconvolution</a:t>
            </a:r>
            <a:endParaRPr lang="en-US" sz="1400">
              <a:solidFill>
                <a:schemeClr val="accent1">
                  <a:lumMod val="75000"/>
                </a:schemeClr>
              </a:solidFill>
            </a:endParaRPr>
          </a:p>
        </p:txBody>
      </p:sp>
      <p:sp>
        <p:nvSpPr>
          <p:cNvPr id="6" name="Rectangle 5">
            <a:extLst>
              <a:ext uri="{FF2B5EF4-FFF2-40B4-BE49-F238E27FC236}">
                <a16:creationId xmlns:a16="http://schemas.microsoft.com/office/drawing/2014/main" id="{71DFC4A3-A725-4C36-9235-6C29A0F1CB19}"/>
              </a:ext>
            </a:extLst>
          </p:cNvPr>
          <p:cNvSpPr/>
          <p:nvPr/>
        </p:nvSpPr>
        <p:spPr>
          <a:xfrm>
            <a:off x="570642" y="1233445"/>
            <a:ext cx="2741244" cy="260538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accent1">
                    <a:lumMod val="75000"/>
                  </a:schemeClr>
                </a:solidFill>
              </a:rPr>
              <a:t>napari</a:t>
            </a:r>
          </a:p>
        </p:txBody>
      </p:sp>
      <p:sp>
        <p:nvSpPr>
          <p:cNvPr id="7" name="Rectangle 6">
            <a:extLst>
              <a:ext uri="{FF2B5EF4-FFF2-40B4-BE49-F238E27FC236}">
                <a16:creationId xmlns:a16="http://schemas.microsoft.com/office/drawing/2014/main" id="{D6DCC95A-8262-41B8-BB97-32C7FDCA11C1}"/>
              </a:ext>
            </a:extLst>
          </p:cNvPr>
          <p:cNvSpPr/>
          <p:nvPr/>
        </p:nvSpPr>
        <p:spPr>
          <a:xfrm>
            <a:off x="9473876" y="2971349"/>
            <a:ext cx="2077592" cy="10833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err="1">
                <a:solidFill>
                  <a:schemeClr val="accent1">
                    <a:lumMod val="75000"/>
                  </a:schemeClr>
                </a:solidFill>
              </a:rPr>
              <a:t>Jupyter</a:t>
            </a:r>
            <a:endParaRPr lang="en-US" sz="1400">
              <a:solidFill>
                <a:schemeClr val="accent1">
                  <a:lumMod val="75000"/>
                </a:schemeClr>
              </a:solidFill>
            </a:endParaRPr>
          </a:p>
        </p:txBody>
      </p:sp>
      <p:sp>
        <p:nvSpPr>
          <p:cNvPr id="5" name="Rectangle 4">
            <a:extLst>
              <a:ext uri="{FF2B5EF4-FFF2-40B4-BE49-F238E27FC236}">
                <a16:creationId xmlns:a16="http://schemas.microsoft.com/office/drawing/2014/main" id="{850B58A9-B706-43E1-A0F3-FE5A2D05FAD4}"/>
              </a:ext>
            </a:extLst>
          </p:cNvPr>
          <p:cNvSpPr/>
          <p:nvPr/>
        </p:nvSpPr>
        <p:spPr>
          <a:xfrm>
            <a:off x="4219917" y="2653573"/>
            <a:ext cx="1689829" cy="83766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a:solidFill>
                  <a:schemeClr val="accent1">
                    <a:lumMod val="75000"/>
                  </a:schemeClr>
                </a:solidFill>
              </a:rPr>
              <a:t>LFI Gui</a:t>
            </a:r>
          </a:p>
        </p:txBody>
      </p:sp>
      <p:sp>
        <p:nvSpPr>
          <p:cNvPr id="9" name="Rectangle 8">
            <a:extLst>
              <a:ext uri="{FF2B5EF4-FFF2-40B4-BE49-F238E27FC236}">
                <a16:creationId xmlns:a16="http://schemas.microsoft.com/office/drawing/2014/main" id="{13D2D771-F0FB-43F0-89D1-24384FDC72F2}"/>
              </a:ext>
            </a:extLst>
          </p:cNvPr>
          <p:cNvSpPr/>
          <p:nvPr/>
        </p:nvSpPr>
        <p:spPr>
          <a:xfrm>
            <a:off x="1478673" y="1421324"/>
            <a:ext cx="1689829" cy="224437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accent1">
                    <a:lumMod val="75000"/>
                  </a:schemeClr>
                </a:solidFill>
              </a:rPr>
              <a:t>LFI Plugin</a:t>
            </a:r>
          </a:p>
        </p:txBody>
      </p:sp>
      <p:sp>
        <p:nvSpPr>
          <p:cNvPr id="8" name="Rectangle 7">
            <a:extLst>
              <a:ext uri="{FF2B5EF4-FFF2-40B4-BE49-F238E27FC236}">
                <a16:creationId xmlns:a16="http://schemas.microsoft.com/office/drawing/2014/main" id="{770B70FA-8C9B-4CEE-AF51-916C7239BEE7}"/>
              </a:ext>
            </a:extLst>
          </p:cNvPr>
          <p:cNvSpPr/>
          <p:nvPr/>
        </p:nvSpPr>
        <p:spPr>
          <a:xfrm>
            <a:off x="1617379" y="1872344"/>
            <a:ext cx="1423533" cy="154880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accent1">
                    <a:lumMod val="75000"/>
                  </a:schemeClr>
                </a:solidFill>
              </a:rPr>
              <a:t>LFI Gui</a:t>
            </a:r>
          </a:p>
        </p:txBody>
      </p:sp>
      <p:sp>
        <p:nvSpPr>
          <p:cNvPr id="10" name="Rectangle 9">
            <a:extLst>
              <a:ext uri="{FF2B5EF4-FFF2-40B4-BE49-F238E27FC236}">
                <a16:creationId xmlns:a16="http://schemas.microsoft.com/office/drawing/2014/main" id="{1A26671B-0E03-4CDC-9EE2-7ADB8530E000}"/>
              </a:ext>
            </a:extLst>
          </p:cNvPr>
          <p:cNvSpPr/>
          <p:nvPr/>
        </p:nvSpPr>
        <p:spPr>
          <a:xfrm>
            <a:off x="6326041" y="1031031"/>
            <a:ext cx="1689829" cy="224437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a:solidFill>
                  <a:schemeClr val="accent1">
                    <a:lumMod val="75000"/>
                  </a:schemeClr>
                </a:solidFill>
              </a:rPr>
              <a:t>Desktop frame</a:t>
            </a:r>
          </a:p>
        </p:txBody>
      </p:sp>
      <p:sp>
        <p:nvSpPr>
          <p:cNvPr id="11" name="Rectangle 10">
            <a:extLst>
              <a:ext uri="{FF2B5EF4-FFF2-40B4-BE49-F238E27FC236}">
                <a16:creationId xmlns:a16="http://schemas.microsoft.com/office/drawing/2014/main" id="{9C412BEF-7743-4940-87B1-BF1BA0E45563}"/>
              </a:ext>
            </a:extLst>
          </p:cNvPr>
          <p:cNvSpPr/>
          <p:nvPr/>
        </p:nvSpPr>
        <p:spPr>
          <a:xfrm>
            <a:off x="6464747" y="1482051"/>
            <a:ext cx="1423533" cy="154880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accent1">
                    <a:lumMod val="75000"/>
                  </a:schemeClr>
                </a:solidFill>
              </a:rPr>
              <a:t>LFI Gui</a:t>
            </a:r>
          </a:p>
        </p:txBody>
      </p:sp>
      <p:sp>
        <p:nvSpPr>
          <p:cNvPr id="12" name="Rectangle 11">
            <a:extLst>
              <a:ext uri="{FF2B5EF4-FFF2-40B4-BE49-F238E27FC236}">
                <a16:creationId xmlns:a16="http://schemas.microsoft.com/office/drawing/2014/main" id="{7FCB4A40-D8A6-4CA8-81CA-AEEB745CFDAA}"/>
              </a:ext>
            </a:extLst>
          </p:cNvPr>
          <p:cNvSpPr/>
          <p:nvPr/>
        </p:nvSpPr>
        <p:spPr>
          <a:xfrm>
            <a:off x="3728181" y="1281156"/>
            <a:ext cx="1379054" cy="83766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a:solidFill>
                  <a:schemeClr val="accent1">
                    <a:lumMod val="75000"/>
                  </a:schemeClr>
                </a:solidFill>
              </a:rPr>
              <a:t>LFI Plugin</a:t>
            </a:r>
          </a:p>
        </p:txBody>
      </p:sp>
      <p:sp>
        <p:nvSpPr>
          <p:cNvPr id="3" name="TextBox 2">
            <a:extLst>
              <a:ext uri="{FF2B5EF4-FFF2-40B4-BE49-F238E27FC236}">
                <a16:creationId xmlns:a16="http://schemas.microsoft.com/office/drawing/2014/main" id="{D76EECAD-B5B2-42B9-A5C2-F1257CDB985B}"/>
              </a:ext>
            </a:extLst>
          </p:cNvPr>
          <p:cNvSpPr txBox="1"/>
          <p:nvPr/>
        </p:nvSpPr>
        <p:spPr>
          <a:xfrm>
            <a:off x="7141814" y="4454194"/>
            <a:ext cx="1478353" cy="307777"/>
          </a:xfrm>
          <a:prstGeom prst="rect">
            <a:avLst/>
          </a:prstGeom>
          <a:noFill/>
        </p:spPr>
        <p:txBody>
          <a:bodyPr wrap="none" rtlCol="0">
            <a:spAutoFit/>
          </a:bodyPr>
          <a:lstStyle/>
          <a:p>
            <a:r>
              <a:rPr lang="en-US" sz="1400"/>
              <a:t>As Library/API</a:t>
            </a:r>
          </a:p>
        </p:txBody>
      </p:sp>
      <p:sp>
        <p:nvSpPr>
          <p:cNvPr id="13" name="TextBox 12">
            <a:extLst>
              <a:ext uri="{FF2B5EF4-FFF2-40B4-BE49-F238E27FC236}">
                <a16:creationId xmlns:a16="http://schemas.microsoft.com/office/drawing/2014/main" id="{A244A432-19D8-47F1-88C9-11467C09F21E}"/>
              </a:ext>
            </a:extLst>
          </p:cNvPr>
          <p:cNvSpPr txBox="1"/>
          <p:nvPr/>
        </p:nvSpPr>
        <p:spPr>
          <a:xfrm>
            <a:off x="9429011" y="1627773"/>
            <a:ext cx="1927131" cy="738664"/>
          </a:xfrm>
          <a:prstGeom prst="rect">
            <a:avLst/>
          </a:prstGeom>
          <a:noFill/>
        </p:spPr>
        <p:txBody>
          <a:bodyPr wrap="none" rtlCol="0">
            <a:spAutoFit/>
          </a:bodyPr>
          <a:lstStyle/>
          <a:p>
            <a:r>
              <a:rPr lang="en-US" sz="1050"/>
              <a:t>For instance,</a:t>
            </a:r>
          </a:p>
          <a:p>
            <a:r>
              <a:rPr lang="en-US" sz="1050"/>
              <a:t>Use to input </a:t>
            </a:r>
          </a:p>
          <a:p>
            <a:r>
              <a:rPr lang="en-US" sz="1050"/>
              <a:t>Acquisition parameters</a:t>
            </a:r>
          </a:p>
          <a:p>
            <a:r>
              <a:rPr lang="en-US" sz="1050"/>
              <a:t>when running experiment</a:t>
            </a:r>
          </a:p>
        </p:txBody>
      </p:sp>
      <p:sp>
        <p:nvSpPr>
          <p:cNvPr id="14" name="Rectangle 13">
            <a:extLst>
              <a:ext uri="{FF2B5EF4-FFF2-40B4-BE49-F238E27FC236}">
                <a16:creationId xmlns:a16="http://schemas.microsoft.com/office/drawing/2014/main" id="{24E16603-1CFF-43F9-8D50-26C6EFB933C4}"/>
              </a:ext>
            </a:extLst>
          </p:cNvPr>
          <p:cNvSpPr/>
          <p:nvPr/>
        </p:nvSpPr>
        <p:spPr>
          <a:xfrm>
            <a:off x="9473876" y="774830"/>
            <a:ext cx="1607344" cy="80442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accent1">
                    <a:lumMod val="75000"/>
                  </a:schemeClr>
                </a:solidFill>
              </a:rPr>
              <a:t>Launch</a:t>
            </a:r>
          </a:p>
          <a:p>
            <a:r>
              <a:rPr lang="en-US" sz="1400">
                <a:solidFill>
                  <a:schemeClr val="accent1">
                    <a:lumMod val="75000"/>
                  </a:schemeClr>
                </a:solidFill>
              </a:rPr>
              <a:t>as application</a:t>
            </a:r>
          </a:p>
        </p:txBody>
      </p:sp>
      <p:cxnSp>
        <p:nvCxnSpPr>
          <p:cNvPr id="16" name="Straight Arrow Connector 15">
            <a:extLst>
              <a:ext uri="{FF2B5EF4-FFF2-40B4-BE49-F238E27FC236}">
                <a16:creationId xmlns:a16="http://schemas.microsoft.com/office/drawing/2014/main" id="{38DDB5AA-AA7A-4FA8-B6C7-A5C3E1E75C0C}"/>
              </a:ext>
            </a:extLst>
          </p:cNvPr>
          <p:cNvCxnSpPr>
            <a:cxnSpLocks/>
          </p:cNvCxnSpPr>
          <p:nvPr/>
        </p:nvCxnSpPr>
        <p:spPr>
          <a:xfrm flipH="1" flipV="1">
            <a:off x="8138863" y="3152436"/>
            <a:ext cx="1265196" cy="276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D2EC73-743E-4BAB-AF82-3639B3FFA4E5}"/>
              </a:ext>
            </a:extLst>
          </p:cNvPr>
          <p:cNvCxnSpPr>
            <a:cxnSpLocks/>
          </p:cNvCxnSpPr>
          <p:nvPr/>
        </p:nvCxnSpPr>
        <p:spPr>
          <a:xfrm flipH="1">
            <a:off x="8148003" y="1319221"/>
            <a:ext cx="1256056" cy="156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7735CB-66CE-4D17-A973-BDCC824AF7B2}"/>
              </a:ext>
            </a:extLst>
          </p:cNvPr>
          <p:cNvCxnSpPr>
            <a:cxnSpLocks/>
          </p:cNvCxnSpPr>
          <p:nvPr/>
        </p:nvCxnSpPr>
        <p:spPr>
          <a:xfrm flipV="1">
            <a:off x="6420962" y="3848986"/>
            <a:ext cx="2806928" cy="5971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1818053-8A9B-4654-B46F-D0B415EA8C2F}"/>
              </a:ext>
            </a:extLst>
          </p:cNvPr>
          <p:cNvSpPr/>
          <p:nvPr/>
        </p:nvSpPr>
        <p:spPr>
          <a:xfrm>
            <a:off x="9473876" y="4868243"/>
            <a:ext cx="2017603" cy="67053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chemeClr val="accent1">
                    <a:lumMod val="75000"/>
                  </a:schemeClr>
                </a:solidFill>
              </a:rPr>
              <a:t>Other application</a:t>
            </a:r>
          </a:p>
        </p:txBody>
      </p:sp>
      <p:cxnSp>
        <p:nvCxnSpPr>
          <p:cNvPr id="28" name="Straight Arrow Connector 27">
            <a:extLst>
              <a:ext uri="{FF2B5EF4-FFF2-40B4-BE49-F238E27FC236}">
                <a16:creationId xmlns:a16="http://schemas.microsoft.com/office/drawing/2014/main" id="{852F3D79-6BBF-464B-A0BA-CE0F6362A9E2}"/>
              </a:ext>
            </a:extLst>
          </p:cNvPr>
          <p:cNvCxnSpPr>
            <a:cxnSpLocks/>
          </p:cNvCxnSpPr>
          <p:nvPr/>
        </p:nvCxnSpPr>
        <p:spPr>
          <a:xfrm>
            <a:off x="6420962" y="4781725"/>
            <a:ext cx="2945634" cy="4217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990C7A1-2A29-4A69-9F70-9B906332724F}"/>
              </a:ext>
            </a:extLst>
          </p:cNvPr>
          <p:cNvSpPr txBox="1"/>
          <p:nvPr/>
        </p:nvSpPr>
        <p:spPr>
          <a:xfrm>
            <a:off x="9605991" y="3382243"/>
            <a:ext cx="1573170" cy="261610"/>
          </a:xfrm>
          <a:prstGeom prst="rect">
            <a:avLst/>
          </a:prstGeom>
          <a:noFill/>
        </p:spPr>
        <p:txBody>
          <a:bodyPr wrap="square" rtlCol="0">
            <a:spAutoFit/>
          </a:bodyPr>
          <a:lstStyle/>
          <a:p>
            <a:r>
              <a:rPr lang="en-US" sz="1100"/>
              <a:t>Launch from script</a:t>
            </a:r>
          </a:p>
        </p:txBody>
      </p:sp>
      <p:cxnSp>
        <p:nvCxnSpPr>
          <p:cNvPr id="35" name="Straight Arrow Connector 34">
            <a:extLst>
              <a:ext uri="{FF2B5EF4-FFF2-40B4-BE49-F238E27FC236}">
                <a16:creationId xmlns:a16="http://schemas.microsoft.com/office/drawing/2014/main" id="{D033EE1B-D0D9-4FBF-A711-71B90F66477D}"/>
              </a:ext>
            </a:extLst>
          </p:cNvPr>
          <p:cNvCxnSpPr>
            <a:cxnSpLocks/>
          </p:cNvCxnSpPr>
          <p:nvPr/>
        </p:nvCxnSpPr>
        <p:spPr>
          <a:xfrm>
            <a:off x="5061224" y="3513048"/>
            <a:ext cx="0" cy="4264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FAC8600-9B14-4FD2-ADDE-D830A876555C}"/>
              </a:ext>
            </a:extLst>
          </p:cNvPr>
          <p:cNvCxnSpPr>
            <a:cxnSpLocks/>
          </p:cNvCxnSpPr>
          <p:nvPr/>
        </p:nvCxnSpPr>
        <p:spPr>
          <a:xfrm>
            <a:off x="4651562" y="2153217"/>
            <a:ext cx="0" cy="4264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D27CB80-040D-4350-8EC1-95723C1610E2}"/>
              </a:ext>
            </a:extLst>
          </p:cNvPr>
          <p:cNvCxnSpPr>
            <a:cxnSpLocks/>
          </p:cNvCxnSpPr>
          <p:nvPr/>
        </p:nvCxnSpPr>
        <p:spPr>
          <a:xfrm flipH="1">
            <a:off x="3311886" y="1690246"/>
            <a:ext cx="3862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738AEA9-0CBB-4518-8DE9-692B6965CC09}"/>
              </a:ext>
            </a:extLst>
          </p:cNvPr>
          <p:cNvSpPr txBox="1"/>
          <p:nvPr/>
        </p:nvSpPr>
        <p:spPr>
          <a:xfrm>
            <a:off x="532499" y="826482"/>
            <a:ext cx="1726755" cy="307777"/>
          </a:xfrm>
          <a:prstGeom prst="rect">
            <a:avLst/>
          </a:prstGeom>
          <a:noFill/>
        </p:spPr>
        <p:txBody>
          <a:bodyPr wrap="none" rtlCol="0">
            <a:spAutoFit/>
          </a:bodyPr>
          <a:lstStyle/>
          <a:p>
            <a:r>
              <a:rPr lang="en-US" sz="1400"/>
              <a:t>As napari plugin:</a:t>
            </a:r>
          </a:p>
        </p:txBody>
      </p:sp>
      <p:sp>
        <p:nvSpPr>
          <p:cNvPr id="25" name="TextBox 24">
            <a:extLst>
              <a:ext uri="{FF2B5EF4-FFF2-40B4-BE49-F238E27FC236}">
                <a16:creationId xmlns:a16="http://schemas.microsoft.com/office/drawing/2014/main" id="{97DDF7F6-7D59-4EB0-8415-5DEF1F9060CC}"/>
              </a:ext>
            </a:extLst>
          </p:cNvPr>
          <p:cNvSpPr txBox="1"/>
          <p:nvPr/>
        </p:nvSpPr>
        <p:spPr>
          <a:xfrm>
            <a:off x="6241870" y="565505"/>
            <a:ext cx="1803699" cy="307777"/>
          </a:xfrm>
          <a:prstGeom prst="rect">
            <a:avLst/>
          </a:prstGeom>
          <a:noFill/>
        </p:spPr>
        <p:txBody>
          <a:bodyPr wrap="none" rtlCol="0">
            <a:spAutoFit/>
          </a:bodyPr>
          <a:lstStyle/>
          <a:p>
            <a:r>
              <a:rPr lang="en-US" sz="1400"/>
              <a:t>As an application:</a:t>
            </a:r>
          </a:p>
        </p:txBody>
      </p:sp>
    </p:spTree>
    <p:extLst>
      <p:ext uri="{BB962C8B-B14F-4D97-AF65-F5344CB8AC3E}">
        <p14:creationId xmlns:p14="http://schemas.microsoft.com/office/powerpoint/2010/main" val="293124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C0C2-A60C-4330-9853-B745E7D136E1}"/>
              </a:ext>
            </a:extLst>
          </p:cNvPr>
          <p:cNvSpPr>
            <a:spLocks noGrp="1"/>
          </p:cNvSpPr>
          <p:nvPr>
            <p:ph type="title"/>
          </p:nvPr>
        </p:nvSpPr>
        <p:spPr>
          <a:xfrm>
            <a:off x="182880" y="161927"/>
            <a:ext cx="5257800" cy="527894"/>
          </a:xfrm>
        </p:spPr>
        <p:txBody>
          <a:bodyPr>
            <a:normAutofit/>
          </a:bodyPr>
          <a:lstStyle/>
          <a:p>
            <a:r>
              <a:rPr lang="en-US"/>
              <a:t>Data Flow / Workflow</a:t>
            </a:r>
          </a:p>
        </p:txBody>
      </p:sp>
      <p:sp>
        <p:nvSpPr>
          <p:cNvPr id="13" name="Rectangle 12">
            <a:extLst>
              <a:ext uri="{FF2B5EF4-FFF2-40B4-BE49-F238E27FC236}">
                <a16:creationId xmlns:a16="http://schemas.microsoft.com/office/drawing/2014/main" id="{0D9AB369-60D1-48F8-99C6-C108433DFB14}"/>
              </a:ext>
            </a:extLst>
          </p:cNvPr>
          <p:cNvSpPr/>
          <p:nvPr/>
        </p:nvSpPr>
        <p:spPr>
          <a:xfrm>
            <a:off x="4171821" y="623831"/>
            <a:ext cx="7439806" cy="4410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a:solidFill>
                  <a:schemeClr val="tx1"/>
                </a:solidFill>
              </a:rPr>
              <a:t>&lt;Sample folder&gt;</a:t>
            </a:r>
          </a:p>
        </p:txBody>
      </p:sp>
      <p:sp>
        <p:nvSpPr>
          <p:cNvPr id="4" name="Rectangle 3">
            <a:extLst>
              <a:ext uri="{FF2B5EF4-FFF2-40B4-BE49-F238E27FC236}">
                <a16:creationId xmlns:a16="http://schemas.microsoft.com/office/drawing/2014/main" id="{423E4713-E4EB-48D5-8A1A-3CD042DE6F0C}"/>
              </a:ext>
            </a:extLst>
          </p:cNvPr>
          <p:cNvSpPr/>
          <p:nvPr/>
        </p:nvSpPr>
        <p:spPr>
          <a:xfrm>
            <a:off x="4610500" y="2522928"/>
            <a:ext cx="1358769" cy="10592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err="1"/>
              <a:t>DarkImage.tif</a:t>
            </a:r>
            <a:endParaRPr lang="en-US" sz="1400"/>
          </a:p>
        </p:txBody>
      </p:sp>
      <p:sp>
        <p:nvSpPr>
          <p:cNvPr id="5" name="Rectangle 4">
            <a:extLst>
              <a:ext uri="{FF2B5EF4-FFF2-40B4-BE49-F238E27FC236}">
                <a16:creationId xmlns:a16="http://schemas.microsoft.com/office/drawing/2014/main" id="{F3B81310-76D8-48AA-9063-713ED4170689}"/>
              </a:ext>
            </a:extLst>
          </p:cNvPr>
          <p:cNvSpPr/>
          <p:nvPr/>
        </p:nvSpPr>
        <p:spPr>
          <a:xfrm>
            <a:off x="4610500" y="3771485"/>
            <a:ext cx="1358769" cy="10592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err="1"/>
              <a:t>WhiteImage.tif</a:t>
            </a:r>
            <a:endParaRPr lang="en-US" sz="1400"/>
          </a:p>
        </p:txBody>
      </p:sp>
      <p:sp>
        <p:nvSpPr>
          <p:cNvPr id="6" name="Flowchart: Multidocument 5">
            <a:extLst>
              <a:ext uri="{FF2B5EF4-FFF2-40B4-BE49-F238E27FC236}">
                <a16:creationId xmlns:a16="http://schemas.microsoft.com/office/drawing/2014/main" id="{5A3AF9BA-51AB-44A7-B1D7-38C6142F6AB0}"/>
              </a:ext>
            </a:extLst>
          </p:cNvPr>
          <p:cNvSpPr/>
          <p:nvPr/>
        </p:nvSpPr>
        <p:spPr>
          <a:xfrm>
            <a:off x="10031084" y="1216929"/>
            <a:ext cx="1364829" cy="942540"/>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a:solidFill>
                  <a:schemeClr val="dk1"/>
                </a:solidFill>
              </a:rPr>
              <a:t>stack</a:t>
            </a:r>
          </a:p>
        </p:txBody>
      </p:sp>
      <p:sp>
        <p:nvSpPr>
          <p:cNvPr id="7" name="Rectangle 6">
            <a:extLst>
              <a:ext uri="{FF2B5EF4-FFF2-40B4-BE49-F238E27FC236}">
                <a16:creationId xmlns:a16="http://schemas.microsoft.com/office/drawing/2014/main" id="{243CE375-53FA-4663-8A8F-D6BC745FBBD7}"/>
              </a:ext>
            </a:extLst>
          </p:cNvPr>
          <p:cNvSpPr/>
          <p:nvPr/>
        </p:nvSpPr>
        <p:spPr>
          <a:xfrm>
            <a:off x="6549557" y="1122666"/>
            <a:ext cx="1364829" cy="11501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err="1"/>
              <a:t>RawLFImage.tif</a:t>
            </a:r>
            <a:endParaRPr lang="en-US" sz="1400"/>
          </a:p>
        </p:txBody>
      </p:sp>
      <p:sp>
        <p:nvSpPr>
          <p:cNvPr id="8" name="Rectangle 7">
            <a:extLst>
              <a:ext uri="{FF2B5EF4-FFF2-40B4-BE49-F238E27FC236}">
                <a16:creationId xmlns:a16="http://schemas.microsoft.com/office/drawing/2014/main" id="{96A619A5-9983-4B14-BE00-399436F768F4}"/>
              </a:ext>
            </a:extLst>
          </p:cNvPr>
          <p:cNvSpPr/>
          <p:nvPr/>
        </p:nvSpPr>
        <p:spPr>
          <a:xfrm>
            <a:off x="4682007" y="1106354"/>
            <a:ext cx="1072841" cy="123657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sz="1400" err="1"/>
              <a:t>Sample.lfm</a:t>
            </a:r>
            <a:endParaRPr lang="en-US" sz="1400"/>
          </a:p>
          <a:p>
            <a:pPr algn="ctr"/>
            <a:r>
              <a:rPr lang="en-US" sz="1400"/>
              <a:t>…</a:t>
            </a:r>
          </a:p>
          <a:p>
            <a:pPr algn="ctr"/>
            <a:r>
              <a:rPr lang="en-US" sz="1400"/>
              <a:t>….</a:t>
            </a:r>
          </a:p>
          <a:p>
            <a:pPr algn="ctr"/>
            <a:endParaRPr lang="en-US" sz="1400"/>
          </a:p>
        </p:txBody>
      </p:sp>
      <p:sp>
        <p:nvSpPr>
          <p:cNvPr id="10" name="Rectangle 9">
            <a:extLst>
              <a:ext uri="{FF2B5EF4-FFF2-40B4-BE49-F238E27FC236}">
                <a16:creationId xmlns:a16="http://schemas.microsoft.com/office/drawing/2014/main" id="{AA56F151-3F2B-4C21-AB51-872661358C0D}"/>
              </a:ext>
            </a:extLst>
          </p:cNvPr>
          <p:cNvSpPr/>
          <p:nvPr/>
        </p:nvSpPr>
        <p:spPr>
          <a:xfrm>
            <a:off x="8025924" y="3110061"/>
            <a:ext cx="1490426" cy="789306"/>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a:t>Calibration file</a:t>
            </a:r>
          </a:p>
          <a:p>
            <a:pPr algn="ctr"/>
            <a:endParaRPr lang="en-US" sz="1400"/>
          </a:p>
        </p:txBody>
      </p:sp>
      <p:sp>
        <p:nvSpPr>
          <p:cNvPr id="14" name="Oval 13">
            <a:extLst>
              <a:ext uri="{FF2B5EF4-FFF2-40B4-BE49-F238E27FC236}">
                <a16:creationId xmlns:a16="http://schemas.microsoft.com/office/drawing/2014/main" id="{277F2109-7724-4130-8951-EAAEF5D8CF67}"/>
              </a:ext>
            </a:extLst>
          </p:cNvPr>
          <p:cNvSpPr/>
          <p:nvPr/>
        </p:nvSpPr>
        <p:spPr>
          <a:xfrm>
            <a:off x="6481135" y="3098685"/>
            <a:ext cx="1262704" cy="808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calibrate</a:t>
            </a:r>
          </a:p>
        </p:txBody>
      </p:sp>
      <p:sp>
        <p:nvSpPr>
          <p:cNvPr id="15" name="Oval 14">
            <a:extLst>
              <a:ext uri="{FF2B5EF4-FFF2-40B4-BE49-F238E27FC236}">
                <a16:creationId xmlns:a16="http://schemas.microsoft.com/office/drawing/2014/main" id="{EF57CA84-23F9-45AD-B213-14827E0ABCE2}"/>
              </a:ext>
            </a:extLst>
          </p:cNvPr>
          <p:cNvSpPr/>
          <p:nvPr/>
        </p:nvSpPr>
        <p:spPr>
          <a:xfrm>
            <a:off x="8253646" y="1274442"/>
            <a:ext cx="1262704" cy="808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deconvolve</a:t>
            </a:r>
          </a:p>
        </p:txBody>
      </p:sp>
      <p:cxnSp>
        <p:nvCxnSpPr>
          <p:cNvPr id="17" name="Straight Arrow Connector 16">
            <a:extLst>
              <a:ext uri="{FF2B5EF4-FFF2-40B4-BE49-F238E27FC236}">
                <a16:creationId xmlns:a16="http://schemas.microsoft.com/office/drawing/2014/main" id="{9A4C4FEB-96DF-4981-AE6F-37497504BDC6}"/>
              </a:ext>
            </a:extLst>
          </p:cNvPr>
          <p:cNvCxnSpPr>
            <a:cxnSpLocks/>
          </p:cNvCxnSpPr>
          <p:nvPr/>
        </p:nvCxnSpPr>
        <p:spPr>
          <a:xfrm>
            <a:off x="5833066" y="1724642"/>
            <a:ext cx="930260" cy="14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ACCE29-84B2-4E17-B8D2-430DF35AB91E}"/>
              </a:ext>
            </a:extLst>
          </p:cNvPr>
          <p:cNvCxnSpPr>
            <a:stCxn id="4" idx="3"/>
          </p:cNvCxnSpPr>
          <p:nvPr/>
        </p:nvCxnSpPr>
        <p:spPr>
          <a:xfrm>
            <a:off x="5969270" y="3052547"/>
            <a:ext cx="454796" cy="229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4B5F8F8-03ED-434F-80CE-74B2D0608897}"/>
              </a:ext>
            </a:extLst>
          </p:cNvPr>
          <p:cNvCxnSpPr>
            <a:cxnSpLocks/>
            <a:stCxn id="5" idx="3"/>
          </p:cNvCxnSpPr>
          <p:nvPr/>
        </p:nvCxnSpPr>
        <p:spPr>
          <a:xfrm flipV="1">
            <a:off x="5969270" y="3686279"/>
            <a:ext cx="553244" cy="61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2697C5-F1C3-4831-A9A3-BA1B7996E62F}"/>
              </a:ext>
            </a:extLst>
          </p:cNvPr>
          <p:cNvCxnSpPr>
            <a:cxnSpLocks/>
            <a:stCxn id="14" idx="6"/>
            <a:endCxn id="10" idx="1"/>
          </p:cNvCxnSpPr>
          <p:nvPr/>
        </p:nvCxnSpPr>
        <p:spPr>
          <a:xfrm>
            <a:off x="7743839" y="3502890"/>
            <a:ext cx="282085" cy="1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5B983E-5EB1-4B6F-AB8C-658D1360C895}"/>
              </a:ext>
            </a:extLst>
          </p:cNvPr>
          <p:cNvCxnSpPr>
            <a:cxnSpLocks/>
            <a:stCxn id="10" idx="0"/>
            <a:endCxn id="22" idx="4"/>
          </p:cNvCxnSpPr>
          <p:nvPr/>
        </p:nvCxnSpPr>
        <p:spPr>
          <a:xfrm flipV="1">
            <a:off x="8771137" y="2846196"/>
            <a:ext cx="126522" cy="263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4359B04-6A9E-4603-A6EF-CBCE38E1FD09}"/>
              </a:ext>
            </a:extLst>
          </p:cNvPr>
          <p:cNvCxnSpPr>
            <a:stCxn id="7" idx="3"/>
            <a:endCxn id="15" idx="2"/>
          </p:cNvCxnSpPr>
          <p:nvPr/>
        </p:nvCxnSpPr>
        <p:spPr>
          <a:xfrm flipV="1">
            <a:off x="7914385" y="1678647"/>
            <a:ext cx="339261" cy="1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2F2BEEB-A98F-40C1-8F90-C1451331725E}"/>
              </a:ext>
            </a:extLst>
          </p:cNvPr>
          <p:cNvCxnSpPr>
            <a:cxnSpLocks/>
            <a:stCxn id="15" idx="6"/>
            <a:endCxn id="6" idx="1"/>
          </p:cNvCxnSpPr>
          <p:nvPr/>
        </p:nvCxnSpPr>
        <p:spPr>
          <a:xfrm>
            <a:off x="9516351" y="1678647"/>
            <a:ext cx="514734" cy="9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llout: Line with Border and Accent Bar 8">
            <a:extLst>
              <a:ext uri="{FF2B5EF4-FFF2-40B4-BE49-F238E27FC236}">
                <a16:creationId xmlns:a16="http://schemas.microsoft.com/office/drawing/2014/main" id="{903EC850-48D9-4AE0-937B-010AA0F3270E}"/>
              </a:ext>
            </a:extLst>
          </p:cNvPr>
          <p:cNvSpPr/>
          <p:nvPr/>
        </p:nvSpPr>
        <p:spPr>
          <a:xfrm>
            <a:off x="1512185" y="1903316"/>
            <a:ext cx="1801141" cy="739035"/>
          </a:xfrm>
          <a:prstGeom prst="accentBorderCallout1">
            <a:avLst>
              <a:gd name="adj1" fmla="val 15360"/>
              <a:gd name="adj2" fmla="val 105497"/>
              <a:gd name="adj3" fmla="val 22670"/>
              <a:gd name="adj4" fmla="val 1820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LF metadata, text</a:t>
            </a:r>
          </a:p>
          <a:p>
            <a:pPr algn="ctr"/>
            <a:r>
              <a:rPr lang="en-US" sz="1400">
                <a:solidFill>
                  <a:schemeClr val="tx1"/>
                </a:solidFill>
              </a:rPr>
              <a:t>JSON</a:t>
            </a:r>
          </a:p>
        </p:txBody>
      </p:sp>
      <p:sp>
        <p:nvSpPr>
          <p:cNvPr id="20" name="Rectangle 19">
            <a:extLst>
              <a:ext uri="{FF2B5EF4-FFF2-40B4-BE49-F238E27FC236}">
                <a16:creationId xmlns:a16="http://schemas.microsoft.com/office/drawing/2014/main" id="{92CB2296-F107-44B8-AE8D-5276982148A9}"/>
              </a:ext>
            </a:extLst>
          </p:cNvPr>
          <p:cNvSpPr/>
          <p:nvPr/>
        </p:nvSpPr>
        <p:spPr>
          <a:xfrm>
            <a:off x="9980278" y="2518476"/>
            <a:ext cx="1358770" cy="69900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a:t>Perspective</a:t>
            </a:r>
          </a:p>
          <a:p>
            <a:pPr algn="ctr"/>
            <a:r>
              <a:rPr lang="en-US" sz="1400"/>
              <a:t>(</a:t>
            </a:r>
            <a:r>
              <a:rPr lang="en-US" sz="1400" err="1"/>
              <a:t>subaperture</a:t>
            </a:r>
            <a:r>
              <a:rPr lang="en-US" sz="1400"/>
              <a:t>)</a:t>
            </a:r>
          </a:p>
        </p:txBody>
      </p:sp>
      <p:sp>
        <p:nvSpPr>
          <p:cNvPr id="22" name="Oval 21">
            <a:extLst>
              <a:ext uri="{FF2B5EF4-FFF2-40B4-BE49-F238E27FC236}">
                <a16:creationId xmlns:a16="http://schemas.microsoft.com/office/drawing/2014/main" id="{99BA3F74-E94C-4E00-B8D1-7731997DBFA7}"/>
              </a:ext>
            </a:extLst>
          </p:cNvPr>
          <p:cNvSpPr/>
          <p:nvPr/>
        </p:nvSpPr>
        <p:spPr>
          <a:xfrm>
            <a:off x="8355557" y="2245601"/>
            <a:ext cx="1084203" cy="600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rectify</a:t>
            </a:r>
          </a:p>
        </p:txBody>
      </p:sp>
      <p:cxnSp>
        <p:nvCxnSpPr>
          <p:cNvPr id="18" name="Straight Arrow Connector 17">
            <a:extLst>
              <a:ext uri="{FF2B5EF4-FFF2-40B4-BE49-F238E27FC236}">
                <a16:creationId xmlns:a16="http://schemas.microsoft.com/office/drawing/2014/main" id="{9C0FEA49-C6B1-4E95-A727-066E98B3A90D}"/>
              </a:ext>
            </a:extLst>
          </p:cNvPr>
          <p:cNvCxnSpPr>
            <a:stCxn id="22" idx="0"/>
            <a:endCxn id="15" idx="4"/>
          </p:cNvCxnSpPr>
          <p:nvPr/>
        </p:nvCxnSpPr>
        <p:spPr>
          <a:xfrm flipH="1" flipV="1">
            <a:off x="8884998" y="2082851"/>
            <a:ext cx="12661" cy="162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A23AEA9-B000-4793-B8E8-DE419AAC164B}"/>
              </a:ext>
            </a:extLst>
          </p:cNvPr>
          <p:cNvCxnSpPr>
            <a:stCxn id="22" idx="6"/>
            <a:endCxn id="20" idx="1"/>
          </p:cNvCxnSpPr>
          <p:nvPr/>
        </p:nvCxnSpPr>
        <p:spPr>
          <a:xfrm>
            <a:off x="9439760" y="2545899"/>
            <a:ext cx="540518" cy="322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18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6FBF8FF-E09A-4EBF-A19A-562F2866BBC2}"/>
              </a:ext>
            </a:extLst>
          </p:cNvPr>
          <p:cNvSpPr/>
          <p:nvPr/>
        </p:nvSpPr>
        <p:spPr>
          <a:xfrm>
            <a:off x="1074510" y="2129620"/>
            <a:ext cx="1919293" cy="785965"/>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Set Metadata</a:t>
            </a:r>
          </a:p>
          <a:p>
            <a:r>
              <a:rPr lang="en-US" sz="1200">
                <a:solidFill>
                  <a:schemeClr val="tx1"/>
                </a:solidFill>
              </a:rPr>
              <a:t>NA, mag, pitch, …</a:t>
            </a:r>
          </a:p>
        </p:txBody>
      </p:sp>
      <p:sp>
        <p:nvSpPr>
          <p:cNvPr id="5" name="Rectangle: Rounded Corners 4">
            <a:extLst>
              <a:ext uri="{FF2B5EF4-FFF2-40B4-BE49-F238E27FC236}">
                <a16:creationId xmlns:a16="http://schemas.microsoft.com/office/drawing/2014/main" id="{3B798E1A-68FB-4B64-B503-4DCFD76E4C5D}"/>
              </a:ext>
            </a:extLst>
          </p:cNvPr>
          <p:cNvSpPr/>
          <p:nvPr/>
        </p:nvSpPr>
        <p:spPr>
          <a:xfrm>
            <a:off x="1055519" y="3096574"/>
            <a:ext cx="1938283" cy="530713"/>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Select White &amp; Dark</a:t>
            </a:r>
          </a:p>
        </p:txBody>
      </p:sp>
      <p:sp>
        <p:nvSpPr>
          <p:cNvPr id="6" name="Rectangle: Rounded Corners 5">
            <a:extLst>
              <a:ext uri="{FF2B5EF4-FFF2-40B4-BE49-F238E27FC236}">
                <a16:creationId xmlns:a16="http://schemas.microsoft.com/office/drawing/2014/main" id="{5115E2A7-AEF4-47E0-A623-1A1DEED1D45C}"/>
              </a:ext>
            </a:extLst>
          </p:cNvPr>
          <p:cNvSpPr/>
          <p:nvPr/>
        </p:nvSpPr>
        <p:spPr>
          <a:xfrm>
            <a:off x="1055519" y="3860152"/>
            <a:ext cx="1938283" cy="530713"/>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Calibrate</a:t>
            </a:r>
          </a:p>
        </p:txBody>
      </p:sp>
      <p:sp>
        <p:nvSpPr>
          <p:cNvPr id="7" name="Rectangle: Rounded Corners 6">
            <a:extLst>
              <a:ext uri="{FF2B5EF4-FFF2-40B4-BE49-F238E27FC236}">
                <a16:creationId xmlns:a16="http://schemas.microsoft.com/office/drawing/2014/main" id="{74A566DD-3231-4E37-B718-804BB2AE1E33}"/>
              </a:ext>
            </a:extLst>
          </p:cNvPr>
          <p:cNvSpPr/>
          <p:nvPr/>
        </p:nvSpPr>
        <p:spPr>
          <a:xfrm>
            <a:off x="3539019" y="1271556"/>
            <a:ext cx="1938281" cy="336807"/>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Select </a:t>
            </a:r>
            <a:r>
              <a:rPr lang="en-US" sz="1200" err="1">
                <a:solidFill>
                  <a:schemeClr val="tx1"/>
                </a:solidFill>
              </a:rPr>
              <a:t>RawLF</a:t>
            </a:r>
            <a:r>
              <a:rPr lang="en-US" sz="1200">
                <a:solidFill>
                  <a:schemeClr val="tx1"/>
                </a:solidFill>
              </a:rPr>
              <a:t>(s)</a:t>
            </a:r>
          </a:p>
        </p:txBody>
      </p:sp>
      <p:sp>
        <p:nvSpPr>
          <p:cNvPr id="8" name="Rectangle: Rounded Corners 7">
            <a:extLst>
              <a:ext uri="{FF2B5EF4-FFF2-40B4-BE49-F238E27FC236}">
                <a16:creationId xmlns:a16="http://schemas.microsoft.com/office/drawing/2014/main" id="{D386FEFF-C88F-400A-838C-2AD39C03ADB6}"/>
              </a:ext>
            </a:extLst>
          </p:cNvPr>
          <p:cNvSpPr/>
          <p:nvPr/>
        </p:nvSpPr>
        <p:spPr>
          <a:xfrm>
            <a:off x="3539019" y="2315851"/>
            <a:ext cx="1938283" cy="336807"/>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View Rectified</a:t>
            </a:r>
          </a:p>
        </p:txBody>
      </p:sp>
      <p:sp>
        <p:nvSpPr>
          <p:cNvPr id="9" name="Rectangle: Rounded Corners 8">
            <a:extLst>
              <a:ext uri="{FF2B5EF4-FFF2-40B4-BE49-F238E27FC236}">
                <a16:creationId xmlns:a16="http://schemas.microsoft.com/office/drawing/2014/main" id="{CB0F99B5-4A63-430D-9BF1-72A1FBB26F04}"/>
              </a:ext>
            </a:extLst>
          </p:cNvPr>
          <p:cNvSpPr/>
          <p:nvPr/>
        </p:nvSpPr>
        <p:spPr>
          <a:xfrm>
            <a:off x="6739404" y="2893725"/>
            <a:ext cx="1938283" cy="530713"/>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Full Deconvolve</a:t>
            </a:r>
          </a:p>
        </p:txBody>
      </p:sp>
      <p:sp>
        <p:nvSpPr>
          <p:cNvPr id="10" name="Rectangle: Rounded Corners 9">
            <a:extLst>
              <a:ext uri="{FF2B5EF4-FFF2-40B4-BE49-F238E27FC236}">
                <a16:creationId xmlns:a16="http://schemas.microsoft.com/office/drawing/2014/main" id="{82325726-BD1E-4232-98A1-AC28C9DBBC6F}"/>
              </a:ext>
            </a:extLst>
          </p:cNvPr>
          <p:cNvSpPr/>
          <p:nvPr/>
        </p:nvSpPr>
        <p:spPr>
          <a:xfrm>
            <a:off x="6739404" y="3884969"/>
            <a:ext cx="1938283" cy="530713"/>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3D View of Stack</a:t>
            </a:r>
          </a:p>
        </p:txBody>
      </p:sp>
      <p:sp>
        <p:nvSpPr>
          <p:cNvPr id="11" name="Rectangle: Rounded Corners 10">
            <a:extLst>
              <a:ext uri="{FF2B5EF4-FFF2-40B4-BE49-F238E27FC236}">
                <a16:creationId xmlns:a16="http://schemas.microsoft.com/office/drawing/2014/main" id="{B433E7F1-0982-432D-BE98-E8D09EEC27F8}"/>
              </a:ext>
            </a:extLst>
          </p:cNvPr>
          <p:cNvSpPr/>
          <p:nvPr/>
        </p:nvSpPr>
        <p:spPr>
          <a:xfrm>
            <a:off x="3539019" y="2840674"/>
            <a:ext cx="1938283" cy="336807"/>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View Perspectives</a:t>
            </a:r>
          </a:p>
        </p:txBody>
      </p:sp>
      <p:sp>
        <p:nvSpPr>
          <p:cNvPr id="12" name="Rectangle: Rounded Corners 11">
            <a:extLst>
              <a:ext uri="{FF2B5EF4-FFF2-40B4-BE49-F238E27FC236}">
                <a16:creationId xmlns:a16="http://schemas.microsoft.com/office/drawing/2014/main" id="{86AD254D-B133-4FE1-BCEB-43DADFE30EF2}"/>
              </a:ext>
            </a:extLst>
          </p:cNvPr>
          <p:cNvSpPr/>
          <p:nvPr/>
        </p:nvSpPr>
        <p:spPr>
          <a:xfrm>
            <a:off x="9398342" y="3696227"/>
            <a:ext cx="1938283" cy="719455"/>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Select Output</a:t>
            </a:r>
          </a:p>
          <a:p>
            <a:r>
              <a:rPr lang="en-US" sz="1100">
                <a:solidFill>
                  <a:schemeClr val="tx1"/>
                </a:solidFill>
              </a:rPr>
              <a:t>[as file,  as dataset on .h5]</a:t>
            </a:r>
          </a:p>
        </p:txBody>
      </p:sp>
      <p:sp>
        <p:nvSpPr>
          <p:cNvPr id="13" name="Rectangle: Rounded Corners 12">
            <a:extLst>
              <a:ext uri="{FF2B5EF4-FFF2-40B4-BE49-F238E27FC236}">
                <a16:creationId xmlns:a16="http://schemas.microsoft.com/office/drawing/2014/main" id="{3310F187-BB57-411D-A00A-E71F829B8907}"/>
              </a:ext>
            </a:extLst>
          </p:cNvPr>
          <p:cNvSpPr/>
          <p:nvPr/>
        </p:nvSpPr>
        <p:spPr>
          <a:xfrm>
            <a:off x="1055520" y="1262100"/>
            <a:ext cx="1938283" cy="530713"/>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Select Dataset location</a:t>
            </a:r>
          </a:p>
          <a:p>
            <a:r>
              <a:rPr lang="en-US" sz="1200">
                <a:solidFill>
                  <a:schemeClr val="tx1"/>
                </a:solidFill>
              </a:rPr>
              <a:t>(folder or .h5)</a:t>
            </a:r>
          </a:p>
        </p:txBody>
      </p:sp>
      <p:sp>
        <p:nvSpPr>
          <p:cNvPr id="14" name="Rectangle: Rounded Corners 13">
            <a:extLst>
              <a:ext uri="{FF2B5EF4-FFF2-40B4-BE49-F238E27FC236}">
                <a16:creationId xmlns:a16="http://schemas.microsoft.com/office/drawing/2014/main" id="{692418F9-4D6D-49FD-A5B4-BA4ED3492047}"/>
              </a:ext>
            </a:extLst>
          </p:cNvPr>
          <p:cNvSpPr/>
          <p:nvPr/>
        </p:nvSpPr>
        <p:spPr>
          <a:xfrm>
            <a:off x="6739404" y="2300511"/>
            <a:ext cx="1919292" cy="351158"/>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Quick Deconvolve</a:t>
            </a:r>
          </a:p>
        </p:txBody>
      </p:sp>
      <p:sp>
        <p:nvSpPr>
          <p:cNvPr id="17" name="Rectangle: Rounded Corners 16">
            <a:extLst>
              <a:ext uri="{FF2B5EF4-FFF2-40B4-BE49-F238E27FC236}">
                <a16:creationId xmlns:a16="http://schemas.microsoft.com/office/drawing/2014/main" id="{6DE4AD0E-3193-4A01-8085-0C6D75EBD9A9}"/>
              </a:ext>
            </a:extLst>
          </p:cNvPr>
          <p:cNvSpPr/>
          <p:nvPr/>
        </p:nvSpPr>
        <p:spPr>
          <a:xfrm>
            <a:off x="1402258" y="4671583"/>
            <a:ext cx="1591545" cy="345075"/>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chemeClr val="tx1"/>
                </a:solidFill>
              </a:rPr>
              <a:t>Inspect Calibration</a:t>
            </a:r>
          </a:p>
        </p:txBody>
      </p:sp>
      <p:sp>
        <p:nvSpPr>
          <p:cNvPr id="19" name="Rectangle: Rounded Corners 18">
            <a:extLst>
              <a:ext uri="{FF2B5EF4-FFF2-40B4-BE49-F238E27FC236}">
                <a16:creationId xmlns:a16="http://schemas.microsoft.com/office/drawing/2014/main" id="{07650F21-BA5A-4D36-B2DB-A4A4BF3A98CF}"/>
              </a:ext>
            </a:extLst>
          </p:cNvPr>
          <p:cNvSpPr/>
          <p:nvPr/>
        </p:nvSpPr>
        <p:spPr>
          <a:xfrm>
            <a:off x="3504814" y="3884969"/>
            <a:ext cx="1972486" cy="1886299"/>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a:solidFill>
                  <a:schemeClr val="tx1"/>
                </a:solidFill>
              </a:rPr>
              <a:t>Settings:</a:t>
            </a:r>
          </a:p>
          <a:p>
            <a:r>
              <a:rPr lang="en-US" sz="1100">
                <a:solidFill>
                  <a:schemeClr val="tx1"/>
                </a:solidFill>
              </a:rPr>
              <a:t>Device</a:t>
            </a:r>
          </a:p>
        </p:txBody>
      </p:sp>
      <p:sp>
        <p:nvSpPr>
          <p:cNvPr id="15" name="Rectangle: Rounded Corners 14">
            <a:extLst>
              <a:ext uri="{FF2B5EF4-FFF2-40B4-BE49-F238E27FC236}">
                <a16:creationId xmlns:a16="http://schemas.microsoft.com/office/drawing/2014/main" id="{0480FC5F-3DFD-4430-951B-8B53F3E3724C}"/>
              </a:ext>
            </a:extLst>
          </p:cNvPr>
          <p:cNvSpPr/>
          <p:nvPr/>
        </p:nvSpPr>
        <p:spPr>
          <a:xfrm>
            <a:off x="3714458" y="4485945"/>
            <a:ext cx="1518991" cy="530713"/>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tx1"/>
                </a:solidFill>
              </a:rPr>
              <a:t>Set Quick Deconvolve method/params</a:t>
            </a:r>
          </a:p>
        </p:txBody>
      </p:sp>
      <p:sp>
        <p:nvSpPr>
          <p:cNvPr id="16" name="Rectangle: Rounded Corners 15">
            <a:extLst>
              <a:ext uri="{FF2B5EF4-FFF2-40B4-BE49-F238E27FC236}">
                <a16:creationId xmlns:a16="http://schemas.microsoft.com/office/drawing/2014/main" id="{E1FBF0E4-56AE-4968-BB5C-44C46890D01E}"/>
              </a:ext>
            </a:extLst>
          </p:cNvPr>
          <p:cNvSpPr/>
          <p:nvPr/>
        </p:nvSpPr>
        <p:spPr>
          <a:xfrm>
            <a:off x="3731561" y="5086921"/>
            <a:ext cx="1518991" cy="530713"/>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a:solidFill>
                  <a:schemeClr val="tx1"/>
                </a:solidFill>
              </a:rPr>
              <a:t>Set Full Deconvolve method/params</a:t>
            </a:r>
          </a:p>
        </p:txBody>
      </p:sp>
      <p:sp>
        <p:nvSpPr>
          <p:cNvPr id="20" name="Rectangle: Rounded Corners 19">
            <a:extLst>
              <a:ext uri="{FF2B5EF4-FFF2-40B4-BE49-F238E27FC236}">
                <a16:creationId xmlns:a16="http://schemas.microsoft.com/office/drawing/2014/main" id="{D7C53647-4F9C-44B1-BAD3-212F0C92FB4C}"/>
              </a:ext>
            </a:extLst>
          </p:cNvPr>
          <p:cNvSpPr/>
          <p:nvPr/>
        </p:nvSpPr>
        <p:spPr>
          <a:xfrm>
            <a:off x="3539019" y="1749257"/>
            <a:ext cx="1938281" cy="336807"/>
          </a:xfrm>
          <a:prstGeom prst="roundRect">
            <a:avLst/>
          </a:prstGeom>
          <a:solidFill>
            <a:srgbClr val="E7EAFD"/>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View </a:t>
            </a:r>
            <a:r>
              <a:rPr lang="en-US" sz="1200" err="1">
                <a:solidFill>
                  <a:schemeClr val="tx1"/>
                </a:solidFill>
              </a:rPr>
              <a:t>RawLF</a:t>
            </a:r>
            <a:r>
              <a:rPr lang="en-US" sz="1200">
                <a:solidFill>
                  <a:schemeClr val="tx1"/>
                </a:solidFill>
              </a:rPr>
              <a:t>(s)</a:t>
            </a:r>
          </a:p>
        </p:txBody>
      </p:sp>
      <p:sp>
        <p:nvSpPr>
          <p:cNvPr id="2" name="Title 1">
            <a:extLst>
              <a:ext uri="{FF2B5EF4-FFF2-40B4-BE49-F238E27FC236}">
                <a16:creationId xmlns:a16="http://schemas.microsoft.com/office/drawing/2014/main" id="{CDB45546-74FC-4EFA-9CDE-A80114970A33}"/>
              </a:ext>
            </a:extLst>
          </p:cNvPr>
          <p:cNvSpPr>
            <a:spLocks noGrp="1"/>
          </p:cNvSpPr>
          <p:nvPr>
            <p:ph type="title"/>
          </p:nvPr>
        </p:nvSpPr>
        <p:spPr>
          <a:xfrm>
            <a:off x="594919" y="216339"/>
            <a:ext cx="10134600" cy="654919"/>
          </a:xfrm>
        </p:spPr>
        <p:txBody>
          <a:bodyPr>
            <a:normAutofit/>
          </a:bodyPr>
          <a:lstStyle/>
          <a:p>
            <a:r>
              <a:rPr lang="en-US"/>
              <a:t>Functionality</a:t>
            </a:r>
          </a:p>
        </p:txBody>
      </p:sp>
    </p:spTree>
    <p:extLst>
      <p:ext uri="{BB962C8B-B14F-4D97-AF65-F5344CB8AC3E}">
        <p14:creationId xmlns:p14="http://schemas.microsoft.com/office/powerpoint/2010/main" val="1714096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5853-50A4-4441-8631-AD04BAE8DD40}"/>
              </a:ext>
            </a:extLst>
          </p:cNvPr>
          <p:cNvSpPr>
            <a:spLocks noGrp="1"/>
          </p:cNvSpPr>
          <p:nvPr>
            <p:ph type="title"/>
          </p:nvPr>
        </p:nvSpPr>
        <p:spPr/>
        <p:txBody>
          <a:bodyPr/>
          <a:lstStyle/>
          <a:p>
            <a:r>
              <a:rPr lang="en-US"/>
              <a:t>Data and Metadata</a:t>
            </a:r>
          </a:p>
        </p:txBody>
      </p:sp>
      <p:sp>
        <p:nvSpPr>
          <p:cNvPr id="3" name="Content Placeholder 2">
            <a:extLst>
              <a:ext uri="{FF2B5EF4-FFF2-40B4-BE49-F238E27FC236}">
                <a16:creationId xmlns:a16="http://schemas.microsoft.com/office/drawing/2014/main" id="{E070FED8-A2EE-4B7A-9914-7E716913A7E3}"/>
              </a:ext>
            </a:extLst>
          </p:cNvPr>
          <p:cNvSpPr>
            <a:spLocks noGrp="1"/>
          </p:cNvSpPr>
          <p:nvPr>
            <p:ph idx="1"/>
          </p:nvPr>
        </p:nvSpPr>
        <p:spPr>
          <a:xfrm>
            <a:off x="271272" y="751998"/>
            <a:ext cx="6941292" cy="5354003"/>
          </a:xfrm>
        </p:spPr>
        <p:txBody>
          <a:bodyPr/>
          <a:lstStyle/>
          <a:p>
            <a:r>
              <a:rPr lang="en-US"/>
              <a:t>Maintain adequate provenance for replication</a:t>
            </a:r>
          </a:p>
          <a:p>
            <a:r>
              <a:rPr lang="en-US"/>
              <a:t>Comply with existing file and metadata norms</a:t>
            </a:r>
          </a:p>
          <a:p>
            <a:r>
              <a:rPr lang="en-US"/>
              <a:t>File / dataset naming</a:t>
            </a:r>
          </a:p>
          <a:p>
            <a:pPr lvl="1"/>
            <a:r>
              <a:rPr lang="en-US"/>
              <a:t>Containers / file formats</a:t>
            </a:r>
          </a:p>
          <a:p>
            <a:pPr lvl="1"/>
            <a:r>
              <a:rPr lang="en-US"/>
              <a:t>Metadata</a:t>
            </a:r>
          </a:p>
          <a:p>
            <a:pPr lvl="2"/>
            <a:r>
              <a:rPr lang="en-US"/>
              <a:t>Labels, semantics</a:t>
            </a:r>
          </a:p>
          <a:p>
            <a:pPr lvl="2"/>
            <a:endParaRPr lang="en-US"/>
          </a:p>
          <a:p>
            <a:r>
              <a:rPr lang="en-US" err="1"/>
              <a:t>LFMeta</a:t>
            </a:r>
            <a:r>
              <a:rPr lang="en-US"/>
              <a:t> specify metadata </a:t>
            </a:r>
            <a:r>
              <a:rPr lang="en-US" err="1"/>
              <a:t>req'd</a:t>
            </a:r>
            <a:endParaRPr lang="en-US"/>
          </a:p>
          <a:p>
            <a:r>
              <a:rPr lang="en-US" err="1"/>
              <a:t>LFData</a:t>
            </a:r>
            <a:r>
              <a:rPr lang="en-US"/>
              <a:t> + utilizes </a:t>
            </a:r>
            <a:r>
              <a:rPr lang="en-US" err="1"/>
              <a:t>LFMeta</a:t>
            </a:r>
            <a:endParaRPr lang="en-US"/>
          </a:p>
          <a:p>
            <a:r>
              <a:rPr lang="en-US" err="1"/>
              <a:t>napari</a:t>
            </a:r>
            <a:r>
              <a:rPr lang="en-US"/>
              <a:t> handling of metadata?</a:t>
            </a:r>
          </a:p>
        </p:txBody>
      </p:sp>
      <p:sp>
        <p:nvSpPr>
          <p:cNvPr id="4" name="Rectangle 3">
            <a:extLst>
              <a:ext uri="{FF2B5EF4-FFF2-40B4-BE49-F238E27FC236}">
                <a16:creationId xmlns:a16="http://schemas.microsoft.com/office/drawing/2014/main" id="{81AD7411-CC3B-435F-A9CB-9E55F4924C7F}"/>
              </a:ext>
            </a:extLst>
          </p:cNvPr>
          <p:cNvSpPr/>
          <p:nvPr/>
        </p:nvSpPr>
        <p:spPr>
          <a:xfrm>
            <a:off x="7427167" y="1996751"/>
            <a:ext cx="3097764" cy="2360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b="1">
                <a:ln/>
                <a:solidFill>
                  <a:schemeClr val="accent4"/>
                </a:solidFill>
              </a:rPr>
              <a:t>For remote files…</a:t>
            </a:r>
          </a:p>
          <a:p>
            <a:pPr algn="ctr"/>
            <a:endParaRPr lang="en-US" b="1">
              <a:ln/>
              <a:solidFill>
                <a:schemeClr val="accent4"/>
              </a:solidFill>
            </a:endParaRPr>
          </a:p>
          <a:p>
            <a:pPr algn="ctr"/>
            <a:r>
              <a:rPr lang="en-US" b="1">
                <a:ln/>
                <a:solidFill>
                  <a:schemeClr val="accent4"/>
                </a:solidFill>
              </a:rPr>
              <a:t>LFAnalyse uses</a:t>
            </a:r>
          </a:p>
          <a:p>
            <a:pPr algn="ctr"/>
            <a:r>
              <a:rPr lang="en-US" b="1">
                <a:ln/>
                <a:solidFill>
                  <a:schemeClr val="accent4"/>
                </a:solidFill>
              </a:rPr>
              <a:t>SCP file transfer… Windows?</a:t>
            </a:r>
          </a:p>
        </p:txBody>
      </p:sp>
    </p:spTree>
    <p:extLst>
      <p:ext uri="{BB962C8B-B14F-4D97-AF65-F5344CB8AC3E}">
        <p14:creationId xmlns:p14="http://schemas.microsoft.com/office/powerpoint/2010/main" val="25234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FC6F-5AC2-4A63-A3B6-85E53033C53D}"/>
              </a:ext>
            </a:extLst>
          </p:cNvPr>
          <p:cNvSpPr>
            <a:spLocks noGrp="1"/>
          </p:cNvSpPr>
          <p:nvPr>
            <p:ph type="title"/>
          </p:nvPr>
        </p:nvSpPr>
        <p:spPr/>
        <p:txBody>
          <a:bodyPr/>
          <a:lstStyle/>
          <a:p>
            <a:r>
              <a:rPr lang="en-US"/>
              <a:t>Files</a:t>
            </a:r>
          </a:p>
        </p:txBody>
      </p:sp>
      <p:sp>
        <p:nvSpPr>
          <p:cNvPr id="3" name="Content Placeholder 2">
            <a:extLst>
              <a:ext uri="{FF2B5EF4-FFF2-40B4-BE49-F238E27FC236}">
                <a16:creationId xmlns:a16="http://schemas.microsoft.com/office/drawing/2014/main" id="{FB94CB4E-EE2A-4FF4-9B65-738FC5552F85}"/>
              </a:ext>
            </a:extLst>
          </p:cNvPr>
          <p:cNvSpPr>
            <a:spLocks noGrp="1"/>
          </p:cNvSpPr>
          <p:nvPr>
            <p:ph idx="1"/>
          </p:nvPr>
        </p:nvSpPr>
        <p:spPr>
          <a:xfrm>
            <a:off x="418322" y="1188017"/>
            <a:ext cx="5421284" cy="4830228"/>
          </a:xfrm>
        </p:spPr>
        <p:txBody>
          <a:bodyPr>
            <a:normAutofit/>
          </a:bodyPr>
          <a:lstStyle/>
          <a:p>
            <a:r>
              <a:rPr lang="en-US"/>
              <a:t>Options for file/data structuring</a:t>
            </a:r>
          </a:p>
          <a:p>
            <a:pPr lvl="1"/>
            <a:r>
              <a:rPr lang="en-US"/>
              <a:t>files in folders</a:t>
            </a:r>
          </a:p>
          <a:p>
            <a:pPr lvl="1"/>
            <a:r>
              <a:rPr lang="en-US"/>
              <a:t>datasets in groups contained in HDF5 file.</a:t>
            </a:r>
          </a:p>
          <a:p>
            <a:r>
              <a:rPr lang="en-US"/>
              <a:t>Inputs/Imports</a:t>
            </a:r>
          </a:p>
          <a:p>
            <a:r>
              <a:rPr lang="en-US"/>
              <a:t>Outputs/Exports</a:t>
            </a:r>
          </a:p>
          <a:p>
            <a:r>
              <a:rPr lang="en-US"/>
              <a:t>Naming </a:t>
            </a:r>
          </a:p>
          <a:p>
            <a:pPr lvl="1"/>
            <a:r>
              <a:rPr lang="en-US"/>
              <a:t>Unique &lt;sample&gt; name</a:t>
            </a:r>
          </a:p>
          <a:p>
            <a:pPr lvl="1"/>
            <a:r>
              <a:rPr lang="en-US"/>
              <a:t>LF metadata file .</a:t>
            </a:r>
            <a:r>
              <a:rPr lang="en-US" err="1"/>
              <a:t>lfm</a:t>
            </a:r>
            <a:r>
              <a:rPr lang="en-US"/>
              <a:t>  (text, JSON)</a:t>
            </a:r>
          </a:p>
          <a:p>
            <a:r>
              <a:rPr lang="en-US"/>
              <a:t>Tool to generate </a:t>
            </a:r>
            <a:r>
              <a:rPr lang="en-US" err="1"/>
              <a:t>LFmeta</a:t>
            </a:r>
            <a:endParaRPr lang="en-US"/>
          </a:p>
          <a:p>
            <a:pPr lvl="1"/>
            <a:r>
              <a:rPr lang="en-US"/>
              <a:t>App to fill in values</a:t>
            </a:r>
          </a:p>
          <a:p>
            <a:pPr lvl="1"/>
            <a:r>
              <a:rPr lang="en-US"/>
              <a:t>acquisition system might create</a:t>
            </a:r>
          </a:p>
          <a:p>
            <a:pPr lvl="1"/>
            <a:endParaRPr lang="en-US"/>
          </a:p>
        </p:txBody>
      </p:sp>
      <p:sp>
        <p:nvSpPr>
          <p:cNvPr id="4" name="TextBox 3">
            <a:extLst>
              <a:ext uri="{FF2B5EF4-FFF2-40B4-BE49-F238E27FC236}">
                <a16:creationId xmlns:a16="http://schemas.microsoft.com/office/drawing/2014/main" id="{81E74A95-7AC8-45EE-8156-EBD9D6350286}"/>
              </a:ext>
            </a:extLst>
          </p:cNvPr>
          <p:cNvSpPr txBox="1"/>
          <p:nvPr/>
        </p:nvSpPr>
        <p:spPr>
          <a:xfrm>
            <a:off x="6214188" y="1548882"/>
            <a:ext cx="5626359" cy="2127379"/>
          </a:xfrm>
          <a:prstGeom prst="rect">
            <a:avLst/>
          </a:prstGeom>
          <a:noFill/>
          <a:ln>
            <a:solidFill>
              <a:schemeClr val="bg1">
                <a:lumMod val="85000"/>
              </a:schemeClr>
            </a:solidFill>
          </a:ln>
        </p:spPr>
        <p:txBody>
          <a:bodyPr wrap="square" rtlCol="0">
            <a:normAutofit/>
          </a:bodyPr>
          <a:lstStyle/>
          <a:p>
            <a:r>
              <a:rPr lang="en-US" sz="1400" b="1"/>
              <a:t>Input and Output Options</a:t>
            </a:r>
          </a:p>
          <a:p>
            <a:endParaRPr lang="en-US" sz="1400" b="1"/>
          </a:p>
          <a:p>
            <a:r>
              <a:rPr lang="en-US" sz="1400"/>
              <a:t>GUI has output choice selector (radio button) for selecting the input and output file structures.</a:t>
            </a:r>
          </a:p>
          <a:p>
            <a:endParaRPr lang="en-US" sz="1400"/>
          </a:p>
          <a:p>
            <a:r>
              <a:rPr lang="en-US" sz="1400"/>
              <a:t>An internal representation maps to input and output structures.  This enables adding other options.</a:t>
            </a:r>
          </a:p>
          <a:p>
            <a:endParaRPr lang="en-US" sz="1400"/>
          </a:p>
          <a:p>
            <a:endParaRPr lang="en-US" sz="1400"/>
          </a:p>
        </p:txBody>
      </p:sp>
    </p:spTree>
    <p:extLst>
      <p:ext uri="{BB962C8B-B14F-4D97-AF65-F5344CB8AC3E}">
        <p14:creationId xmlns:p14="http://schemas.microsoft.com/office/powerpoint/2010/main" val="1405301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17740</TotalTime>
  <Words>3469</Words>
  <Application>Microsoft Office PowerPoint</Application>
  <PresentationFormat>Widescreen</PresentationFormat>
  <Paragraphs>649</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Arial Narrow</vt:lpstr>
      <vt:lpstr>Calibri</vt:lpstr>
      <vt:lpstr>Consolas</vt:lpstr>
      <vt:lpstr>Metalcut</vt:lpstr>
      <vt:lpstr>Times New Roman</vt:lpstr>
      <vt:lpstr>Verdana</vt:lpstr>
      <vt:lpstr>Office Theme</vt:lpstr>
      <vt:lpstr>Light Field Imaging Toolbox</vt:lpstr>
      <vt:lpstr>Design goals</vt:lpstr>
      <vt:lpstr>Modules</vt:lpstr>
      <vt:lpstr>Modules </vt:lpstr>
      <vt:lpstr>Use Cases…</vt:lpstr>
      <vt:lpstr>Data Flow / Workflow</vt:lpstr>
      <vt:lpstr>Functionality</vt:lpstr>
      <vt:lpstr>Data and Metadata</vt:lpstr>
      <vt:lpstr>Files</vt:lpstr>
      <vt:lpstr>File naming</vt:lpstr>
      <vt:lpstr>PowerPoint Presentation</vt:lpstr>
      <vt:lpstr>PowerPoint Presentation</vt:lpstr>
      <vt:lpstr>PowerPoint Presentation</vt:lpstr>
      <vt:lpstr>PowerPoint Presentation</vt:lpstr>
      <vt:lpstr>Deep Learning: Training / Inferencing parameters</vt:lpstr>
      <vt:lpstr>PowerPoint Presentation</vt:lpstr>
      <vt:lpstr>Data File Formats</vt:lpstr>
      <vt:lpstr>Microscopy Metadata</vt:lpstr>
      <vt:lpstr>OME extended</vt:lpstr>
      <vt:lpstr>PowerPoint Presentation</vt:lpstr>
      <vt:lpstr>PowerPoint Presentation</vt:lpstr>
      <vt:lpstr>LFCalibration Report output</vt:lpstr>
      <vt:lpstr>PowerPoint Presentation</vt:lpstr>
      <vt:lpstr>Calibration File Structure</vt:lpstr>
      <vt:lpstr>PowerPoint Presentation</vt:lpstr>
      <vt:lpstr>PowerPoint Presentation</vt:lpstr>
      <vt:lpstr>List of Issues…</vt:lpstr>
      <vt:lpstr>More issues</vt:lpstr>
      <vt:lpstr>GUI</vt:lpstr>
      <vt:lpstr>Input from LFAnalyse….</vt:lpstr>
      <vt:lpstr>napariUI</vt:lpstr>
      <vt:lpstr>LFDisplay</vt:lpstr>
      <vt:lpstr>LFDisplay – Main window</vt:lpstr>
      <vt:lpstr>Optics [Config]</vt:lpstr>
      <vt:lpstr>Lenslet –Manual Calibration</vt:lpstr>
      <vt:lpstr>Optics [Explore]</vt:lpstr>
      <vt:lpstr>Output</vt:lpstr>
      <vt:lpstr>Input</vt:lpstr>
      <vt:lpstr>ImgNav…</vt:lpstr>
      <vt:lpstr>Templates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 Harris</dc:creator>
  <cp:lastModifiedBy>Grant Harris</cp:lastModifiedBy>
  <cp:revision>45</cp:revision>
  <dcterms:created xsi:type="dcterms:W3CDTF">2021-11-11T16:10:31Z</dcterms:created>
  <dcterms:modified xsi:type="dcterms:W3CDTF">2022-03-31T20:23:36Z</dcterms:modified>
</cp:coreProperties>
</file>