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74" r:id="rId3"/>
    <p:sldId id="264" r:id="rId4"/>
    <p:sldId id="266" r:id="rId5"/>
    <p:sldId id="280" r:id="rId6"/>
    <p:sldId id="268" r:id="rId7"/>
    <p:sldId id="270" r:id="rId8"/>
    <p:sldId id="275" r:id="rId9"/>
    <p:sldId id="278" r:id="rId10"/>
    <p:sldId id="279" r:id="rId11"/>
    <p:sldId id="281" r:id="rId12"/>
    <p:sldId id="277" r:id="rId13"/>
    <p:sldId id="271" r:id="rId14"/>
    <p:sldId id="276" r:id="rId15"/>
    <p:sldId id="262" r:id="rId16"/>
    <p:sldId id="272" r:id="rId17"/>
    <p:sldId id="273" r:id="rId18"/>
    <p:sldId id="258" r:id="rId19"/>
    <p:sldId id="257" r:id="rId20"/>
    <p:sldId id="259" r:id="rId21"/>
    <p:sldId id="260" r:id="rId22"/>
    <p:sldId id="256" r:id="rId23"/>
    <p:sldId id="26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93" d="100"/>
          <a:sy n="93" d="100"/>
        </p:scale>
        <p:origin x="84"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A6C34-6B2D-4FD0-8BAE-08A4BFD3AE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A45D7D-5C55-4BB7-94E4-59D5877DB5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DB6E27-9833-4424-9166-8D8594A0A668}"/>
              </a:ext>
            </a:extLst>
          </p:cNvPr>
          <p:cNvSpPr>
            <a:spLocks noGrp="1"/>
          </p:cNvSpPr>
          <p:nvPr>
            <p:ph type="dt" sz="half" idx="10"/>
          </p:nvPr>
        </p:nvSpPr>
        <p:spPr/>
        <p:txBody>
          <a:bodyPr/>
          <a:lstStyle/>
          <a:p>
            <a:fld id="{6DA75BFD-2B67-43BF-ABC9-0942247C937C}" type="datetimeFigureOut">
              <a:rPr lang="en-US" smtClean="0"/>
              <a:t>3/11/2022</a:t>
            </a:fld>
            <a:endParaRPr lang="en-US"/>
          </a:p>
        </p:txBody>
      </p:sp>
      <p:sp>
        <p:nvSpPr>
          <p:cNvPr id="5" name="Footer Placeholder 4">
            <a:extLst>
              <a:ext uri="{FF2B5EF4-FFF2-40B4-BE49-F238E27FC236}">
                <a16:creationId xmlns:a16="http://schemas.microsoft.com/office/drawing/2014/main" id="{63FC21C6-299E-4BD7-BCBF-660E63772F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D27578-5346-4FB5-974C-4AEF111A6A4C}"/>
              </a:ext>
            </a:extLst>
          </p:cNvPr>
          <p:cNvSpPr>
            <a:spLocks noGrp="1"/>
          </p:cNvSpPr>
          <p:nvPr>
            <p:ph type="sldNum" sz="quarter" idx="12"/>
          </p:nvPr>
        </p:nvSpPr>
        <p:spPr/>
        <p:txBody>
          <a:bodyPr/>
          <a:lstStyle/>
          <a:p>
            <a:fld id="{5081B9F1-250F-4192-966E-734FAB481AA2}" type="slidenum">
              <a:rPr lang="en-US" smtClean="0"/>
              <a:t>‹#›</a:t>
            </a:fld>
            <a:endParaRPr lang="en-US"/>
          </a:p>
        </p:txBody>
      </p:sp>
    </p:spTree>
    <p:extLst>
      <p:ext uri="{BB962C8B-B14F-4D97-AF65-F5344CB8AC3E}">
        <p14:creationId xmlns:p14="http://schemas.microsoft.com/office/powerpoint/2010/main" val="2896974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1AB77-E433-4230-9445-438A14EA2D1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B8A3CD-C939-4833-BDAC-53058B0FD4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1A78E2-22FC-4AAA-998F-89F32D234A92}"/>
              </a:ext>
            </a:extLst>
          </p:cNvPr>
          <p:cNvSpPr>
            <a:spLocks noGrp="1"/>
          </p:cNvSpPr>
          <p:nvPr>
            <p:ph type="dt" sz="half" idx="10"/>
          </p:nvPr>
        </p:nvSpPr>
        <p:spPr/>
        <p:txBody>
          <a:bodyPr/>
          <a:lstStyle/>
          <a:p>
            <a:fld id="{6DA75BFD-2B67-43BF-ABC9-0942247C937C}" type="datetimeFigureOut">
              <a:rPr lang="en-US" smtClean="0"/>
              <a:t>3/11/2022</a:t>
            </a:fld>
            <a:endParaRPr lang="en-US"/>
          </a:p>
        </p:txBody>
      </p:sp>
      <p:sp>
        <p:nvSpPr>
          <p:cNvPr id="5" name="Footer Placeholder 4">
            <a:extLst>
              <a:ext uri="{FF2B5EF4-FFF2-40B4-BE49-F238E27FC236}">
                <a16:creationId xmlns:a16="http://schemas.microsoft.com/office/drawing/2014/main" id="{8AAAC26E-BF40-4911-AD9C-33834F035D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8B81F2-129F-4832-8E8D-36C50BDC3C0F}"/>
              </a:ext>
            </a:extLst>
          </p:cNvPr>
          <p:cNvSpPr>
            <a:spLocks noGrp="1"/>
          </p:cNvSpPr>
          <p:nvPr>
            <p:ph type="sldNum" sz="quarter" idx="12"/>
          </p:nvPr>
        </p:nvSpPr>
        <p:spPr/>
        <p:txBody>
          <a:bodyPr/>
          <a:lstStyle/>
          <a:p>
            <a:fld id="{5081B9F1-250F-4192-966E-734FAB481AA2}" type="slidenum">
              <a:rPr lang="en-US" smtClean="0"/>
              <a:t>‹#›</a:t>
            </a:fld>
            <a:endParaRPr lang="en-US"/>
          </a:p>
        </p:txBody>
      </p:sp>
    </p:spTree>
    <p:extLst>
      <p:ext uri="{BB962C8B-B14F-4D97-AF65-F5344CB8AC3E}">
        <p14:creationId xmlns:p14="http://schemas.microsoft.com/office/powerpoint/2010/main" val="4198910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001114-4DF0-4147-9296-E79A01D9BB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72A67D-2429-402B-BDF9-0E9D0C1086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B503B4-E93F-4FE2-921D-B45853EDB6D4}"/>
              </a:ext>
            </a:extLst>
          </p:cNvPr>
          <p:cNvSpPr>
            <a:spLocks noGrp="1"/>
          </p:cNvSpPr>
          <p:nvPr>
            <p:ph type="dt" sz="half" idx="10"/>
          </p:nvPr>
        </p:nvSpPr>
        <p:spPr/>
        <p:txBody>
          <a:bodyPr/>
          <a:lstStyle/>
          <a:p>
            <a:fld id="{6DA75BFD-2B67-43BF-ABC9-0942247C937C}" type="datetimeFigureOut">
              <a:rPr lang="en-US" smtClean="0"/>
              <a:t>3/11/2022</a:t>
            </a:fld>
            <a:endParaRPr lang="en-US"/>
          </a:p>
        </p:txBody>
      </p:sp>
      <p:sp>
        <p:nvSpPr>
          <p:cNvPr id="5" name="Footer Placeholder 4">
            <a:extLst>
              <a:ext uri="{FF2B5EF4-FFF2-40B4-BE49-F238E27FC236}">
                <a16:creationId xmlns:a16="http://schemas.microsoft.com/office/drawing/2014/main" id="{6BC4B577-EE34-4C5D-AD0F-2A9608ABA5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A66F08-4606-475C-ACD8-E907D5CDA57E}"/>
              </a:ext>
            </a:extLst>
          </p:cNvPr>
          <p:cNvSpPr>
            <a:spLocks noGrp="1"/>
          </p:cNvSpPr>
          <p:nvPr>
            <p:ph type="sldNum" sz="quarter" idx="12"/>
          </p:nvPr>
        </p:nvSpPr>
        <p:spPr/>
        <p:txBody>
          <a:bodyPr/>
          <a:lstStyle/>
          <a:p>
            <a:fld id="{5081B9F1-250F-4192-966E-734FAB481AA2}" type="slidenum">
              <a:rPr lang="en-US" smtClean="0"/>
              <a:t>‹#›</a:t>
            </a:fld>
            <a:endParaRPr lang="en-US"/>
          </a:p>
        </p:txBody>
      </p:sp>
    </p:spTree>
    <p:extLst>
      <p:ext uri="{BB962C8B-B14F-4D97-AF65-F5344CB8AC3E}">
        <p14:creationId xmlns:p14="http://schemas.microsoft.com/office/powerpoint/2010/main" val="227461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C9EF5-D311-48F7-B37B-2505A76E5BBF}"/>
              </a:ext>
            </a:extLst>
          </p:cNvPr>
          <p:cNvSpPr>
            <a:spLocks noGrp="1"/>
          </p:cNvSpPr>
          <p:nvPr>
            <p:ph type="title"/>
          </p:nvPr>
        </p:nvSpPr>
        <p:spPr>
          <a:xfrm>
            <a:off x="838200" y="365126"/>
            <a:ext cx="5257800" cy="698904"/>
          </a:xfrm>
        </p:spPr>
        <p:txBody>
          <a:bodyPr>
            <a:normAutofit/>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43A3E8C-69DC-4EDB-A42D-B55151E1353E}"/>
              </a:ext>
            </a:extLst>
          </p:cNvPr>
          <p:cNvSpPr>
            <a:spLocks noGrp="1"/>
          </p:cNvSpPr>
          <p:nvPr>
            <p:ph idx="1"/>
          </p:nvPr>
        </p:nvSpPr>
        <p:spPr>
          <a:xfrm>
            <a:off x="838200" y="1825625"/>
            <a:ext cx="5421284"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14CF9F-62B6-4748-BC8A-CA5056C22F05}"/>
              </a:ext>
            </a:extLst>
          </p:cNvPr>
          <p:cNvSpPr>
            <a:spLocks noGrp="1"/>
          </p:cNvSpPr>
          <p:nvPr>
            <p:ph type="dt" sz="half" idx="10"/>
          </p:nvPr>
        </p:nvSpPr>
        <p:spPr/>
        <p:txBody>
          <a:bodyPr/>
          <a:lstStyle/>
          <a:p>
            <a:fld id="{6DA75BFD-2B67-43BF-ABC9-0942247C937C}" type="datetimeFigureOut">
              <a:rPr lang="en-US" smtClean="0"/>
              <a:t>3/11/2022</a:t>
            </a:fld>
            <a:endParaRPr lang="en-US"/>
          </a:p>
        </p:txBody>
      </p:sp>
      <p:sp>
        <p:nvSpPr>
          <p:cNvPr id="5" name="Footer Placeholder 4">
            <a:extLst>
              <a:ext uri="{FF2B5EF4-FFF2-40B4-BE49-F238E27FC236}">
                <a16:creationId xmlns:a16="http://schemas.microsoft.com/office/drawing/2014/main" id="{B8E8E044-DB41-43C4-9BBE-77994C1F87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22F16A-FB9C-4D7B-8B11-9343B77D3FF7}"/>
              </a:ext>
            </a:extLst>
          </p:cNvPr>
          <p:cNvSpPr>
            <a:spLocks noGrp="1"/>
          </p:cNvSpPr>
          <p:nvPr>
            <p:ph type="sldNum" sz="quarter" idx="12"/>
          </p:nvPr>
        </p:nvSpPr>
        <p:spPr/>
        <p:txBody>
          <a:bodyPr/>
          <a:lstStyle/>
          <a:p>
            <a:fld id="{5081B9F1-250F-4192-966E-734FAB481AA2}" type="slidenum">
              <a:rPr lang="en-US" smtClean="0"/>
              <a:t>‹#›</a:t>
            </a:fld>
            <a:endParaRPr lang="en-US"/>
          </a:p>
        </p:txBody>
      </p:sp>
    </p:spTree>
    <p:extLst>
      <p:ext uri="{BB962C8B-B14F-4D97-AF65-F5344CB8AC3E}">
        <p14:creationId xmlns:p14="http://schemas.microsoft.com/office/powerpoint/2010/main" val="1789874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3F181-1088-4208-8C14-73DE9D2A7F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1C8CB5-9DA2-4C3D-AC3D-218D6B13AA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E3C7E1-1D5F-4B5D-8879-14AF87571C62}"/>
              </a:ext>
            </a:extLst>
          </p:cNvPr>
          <p:cNvSpPr>
            <a:spLocks noGrp="1"/>
          </p:cNvSpPr>
          <p:nvPr>
            <p:ph type="dt" sz="half" idx="10"/>
          </p:nvPr>
        </p:nvSpPr>
        <p:spPr/>
        <p:txBody>
          <a:bodyPr/>
          <a:lstStyle/>
          <a:p>
            <a:fld id="{6DA75BFD-2B67-43BF-ABC9-0942247C937C}" type="datetimeFigureOut">
              <a:rPr lang="en-US" smtClean="0"/>
              <a:t>3/11/2022</a:t>
            </a:fld>
            <a:endParaRPr lang="en-US"/>
          </a:p>
        </p:txBody>
      </p:sp>
      <p:sp>
        <p:nvSpPr>
          <p:cNvPr id="5" name="Footer Placeholder 4">
            <a:extLst>
              <a:ext uri="{FF2B5EF4-FFF2-40B4-BE49-F238E27FC236}">
                <a16:creationId xmlns:a16="http://schemas.microsoft.com/office/drawing/2014/main" id="{5D27146F-0D7C-42E8-80DF-F11FEE1E85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21DE1D-C08B-4790-953E-D8B065F873AA}"/>
              </a:ext>
            </a:extLst>
          </p:cNvPr>
          <p:cNvSpPr>
            <a:spLocks noGrp="1"/>
          </p:cNvSpPr>
          <p:nvPr>
            <p:ph type="sldNum" sz="quarter" idx="12"/>
          </p:nvPr>
        </p:nvSpPr>
        <p:spPr/>
        <p:txBody>
          <a:bodyPr/>
          <a:lstStyle/>
          <a:p>
            <a:fld id="{5081B9F1-250F-4192-966E-734FAB481AA2}" type="slidenum">
              <a:rPr lang="en-US" smtClean="0"/>
              <a:t>‹#›</a:t>
            </a:fld>
            <a:endParaRPr lang="en-US"/>
          </a:p>
        </p:txBody>
      </p:sp>
    </p:spTree>
    <p:extLst>
      <p:ext uri="{BB962C8B-B14F-4D97-AF65-F5344CB8AC3E}">
        <p14:creationId xmlns:p14="http://schemas.microsoft.com/office/powerpoint/2010/main" val="1100729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B2020-076D-497B-939D-E6F665CDD2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014FE2-BFA6-4A69-8BCC-26A32EBDE2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A0D2D9-0EEE-47C6-B32E-C837E56ADF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9834A20-3859-4A78-8BA7-92E706F6B318}"/>
              </a:ext>
            </a:extLst>
          </p:cNvPr>
          <p:cNvSpPr>
            <a:spLocks noGrp="1"/>
          </p:cNvSpPr>
          <p:nvPr>
            <p:ph type="dt" sz="half" idx="10"/>
          </p:nvPr>
        </p:nvSpPr>
        <p:spPr/>
        <p:txBody>
          <a:bodyPr/>
          <a:lstStyle/>
          <a:p>
            <a:fld id="{6DA75BFD-2B67-43BF-ABC9-0942247C937C}" type="datetimeFigureOut">
              <a:rPr lang="en-US" smtClean="0"/>
              <a:t>3/11/2022</a:t>
            </a:fld>
            <a:endParaRPr lang="en-US"/>
          </a:p>
        </p:txBody>
      </p:sp>
      <p:sp>
        <p:nvSpPr>
          <p:cNvPr id="6" name="Footer Placeholder 5">
            <a:extLst>
              <a:ext uri="{FF2B5EF4-FFF2-40B4-BE49-F238E27FC236}">
                <a16:creationId xmlns:a16="http://schemas.microsoft.com/office/drawing/2014/main" id="{C800848E-66DA-4201-84EF-C909BF76B5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7F2E66-C512-4867-ACF3-35E9B75BDB05}"/>
              </a:ext>
            </a:extLst>
          </p:cNvPr>
          <p:cNvSpPr>
            <a:spLocks noGrp="1"/>
          </p:cNvSpPr>
          <p:nvPr>
            <p:ph type="sldNum" sz="quarter" idx="12"/>
          </p:nvPr>
        </p:nvSpPr>
        <p:spPr/>
        <p:txBody>
          <a:bodyPr/>
          <a:lstStyle/>
          <a:p>
            <a:fld id="{5081B9F1-250F-4192-966E-734FAB481AA2}" type="slidenum">
              <a:rPr lang="en-US" smtClean="0"/>
              <a:t>‹#›</a:t>
            </a:fld>
            <a:endParaRPr lang="en-US"/>
          </a:p>
        </p:txBody>
      </p:sp>
    </p:spTree>
    <p:extLst>
      <p:ext uri="{BB962C8B-B14F-4D97-AF65-F5344CB8AC3E}">
        <p14:creationId xmlns:p14="http://schemas.microsoft.com/office/powerpoint/2010/main" val="2999109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0E31F-6B9F-4611-B4F0-AB9B4CB0FB9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69CB874-B7FE-4CAD-8EB8-76AA30713A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F81D17-20DE-4CEE-B466-0C347FE240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0C6042D-97AE-4CB1-B3B8-B040DB3C63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C26352-6534-4D89-92C2-6469682499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4227E4F-5DE7-4A74-ACF3-B384A28DBDBA}"/>
              </a:ext>
            </a:extLst>
          </p:cNvPr>
          <p:cNvSpPr>
            <a:spLocks noGrp="1"/>
          </p:cNvSpPr>
          <p:nvPr>
            <p:ph type="dt" sz="half" idx="10"/>
          </p:nvPr>
        </p:nvSpPr>
        <p:spPr/>
        <p:txBody>
          <a:bodyPr/>
          <a:lstStyle/>
          <a:p>
            <a:fld id="{6DA75BFD-2B67-43BF-ABC9-0942247C937C}" type="datetimeFigureOut">
              <a:rPr lang="en-US" smtClean="0"/>
              <a:t>3/11/2022</a:t>
            </a:fld>
            <a:endParaRPr lang="en-US"/>
          </a:p>
        </p:txBody>
      </p:sp>
      <p:sp>
        <p:nvSpPr>
          <p:cNvPr id="8" name="Footer Placeholder 7">
            <a:extLst>
              <a:ext uri="{FF2B5EF4-FFF2-40B4-BE49-F238E27FC236}">
                <a16:creationId xmlns:a16="http://schemas.microsoft.com/office/drawing/2014/main" id="{FB43AF73-A95C-4516-B203-188EDA0B5CA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87CF931-326D-48CC-A873-E238F63E2C7A}"/>
              </a:ext>
            </a:extLst>
          </p:cNvPr>
          <p:cNvSpPr>
            <a:spLocks noGrp="1"/>
          </p:cNvSpPr>
          <p:nvPr>
            <p:ph type="sldNum" sz="quarter" idx="12"/>
          </p:nvPr>
        </p:nvSpPr>
        <p:spPr/>
        <p:txBody>
          <a:bodyPr/>
          <a:lstStyle/>
          <a:p>
            <a:fld id="{5081B9F1-250F-4192-966E-734FAB481AA2}" type="slidenum">
              <a:rPr lang="en-US" smtClean="0"/>
              <a:t>‹#›</a:t>
            </a:fld>
            <a:endParaRPr lang="en-US"/>
          </a:p>
        </p:txBody>
      </p:sp>
    </p:spTree>
    <p:extLst>
      <p:ext uri="{BB962C8B-B14F-4D97-AF65-F5344CB8AC3E}">
        <p14:creationId xmlns:p14="http://schemas.microsoft.com/office/powerpoint/2010/main" val="3493696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D143F-28E3-4994-8069-FBE9515075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813E7D-C815-44EA-AFB1-F8E22F0041B6}"/>
              </a:ext>
            </a:extLst>
          </p:cNvPr>
          <p:cNvSpPr>
            <a:spLocks noGrp="1"/>
          </p:cNvSpPr>
          <p:nvPr>
            <p:ph type="dt" sz="half" idx="10"/>
          </p:nvPr>
        </p:nvSpPr>
        <p:spPr/>
        <p:txBody>
          <a:bodyPr/>
          <a:lstStyle/>
          <a:p>
            <a:fld id="{6DA75BFD-2B67-43BF-ABC9-0942247C937C}" type="datetimeFigureOut">
              <a:rPr lang="en-US" smtClean="0"/>
              <a:t>3/11/2022</a:t>
            </a:fld>
            <a:endParaRPr lang="en-US"/>
          </a:p>
        </p:txBody>
      </p:sp>
      <p:sp>
        <p:nvSpPr>
          <p:cNvPr id="4" name="Footer Placeholder 3">
            <a:extLst>
              <a:ext uri="{FF2B5EF4-FFF2-40B4-BE49-F238E27FC236}">
                <a16:creationId xmlns:a16="http://schemas.microsoft.com/office/drawing/2014/main" id="{6E78AC72-4D66-4BA9-AAE1-EFEA9CADE66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420A18-8E33-4587-B038-DF15BBDB0DEC}"/>
              </a:ext>
            </a:extLst>
          </p:cNvPr>
          <p:cNvSpPr>
            <a:spLocks noGrp="1"/>
          </p:cNvSpPr>
          <p:nvPr>
            <p:ph type="sldNum" sz="quarter" idx="12"/>
          </p:nvPr>
        </p:nvSpPr>
        <p:spPr/>
        <p:txBody>
          <a:bodyPr/>
          <a:lstStyle/>
          <a:p>
            <a:fld id="{5081B9F1-250F-4192-966E-734FAB481AA2}" type="slidenum">
              <a:rPr lang="en-US" smtClean="0"/>
              <a:t>‹#›</a:t>
            </a:fld>
            <a:endParaRPr lang="en-US"/>
          </a:p>
        </p:txBody>
      </p:sp>
    </p:spTree>
    <p:extLst>
      <p:ext uri="{BB962C8B-B14F-4D97-AF65-F5344CB8AC3E}">
        <p14:creationId xmlns:p14="http://schemas.microsoft.com/office/powerpoint/2010/main" val="1412437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6F3967-185F-4CC2-A67C-207DD08023F4}"/>
              </a:ext>
            </a:extLst>
          </p:cNvPr>
          <p:cNvSpPr>
            <a:spLocks noGrp="1"/>
          </p:cNvSpPr>
          <p:nvPr>
            <p:ph type="dt" sz="half" idx="10"/>
          </p:nvPr>
        </p:nvSpPr>
        <p:spPr/>
        <p:txBody>
          <a:bodyPr/>
          <a:lstStyle/>
          <a:p>
            <a:fld id="{6DA75BFD-2B67-43BF-ABC9-0942247C937C}" type="datetimeFigureOut">
              <a:rPr lang="en-US" smtClean="0"/>
              <a:t>3/11/2022</a:t>
            </a:fld>
            <a:endParaRPr lang="en-US"/>
          </a:p>
        </p:txBody>
      </p:sp>
      <p:sp>
        <p:nvSpPr>
          <p:cNvPr id="3" name="Footer Placeholder 2">
            <a:extLst>
              <a:ext uri="{FF2B5EF4-FFF2-40B4-BE49-F238E27FC236}">
                <a16:creationId xmlns:a16="http://schemas.microsoft.com/office/drawing/2014/main" id="{661FD2B7-8AD2-4986-B5DF-D1B18F4B26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C21721-BF32-4990-8A82-66030C4D5259}"/>
              </a:ext>
            </a:extLst>
          </p:cNvPr>
          <p:cNvSpPr>
            <a:spLocks noGrp="1"/>
          </p:cNvSpPr>
          <p:nvPr>
            <p:ph type="sldNum" sz="quarter" idx="12"/>
          </p:nvPr>
        </p:nvSpPr>
        <p:spPr/>
        <p:txBody>
          <a:bodyPr/>
          <a:lstStyle/>
          <a:p>
            <a:fld id="{5081B9F1-250F-4192-966E-734FAB481AA2}" type="slidenum">
              <a:rPr lang="en-US" smtClean="0"/>
              <a:t>‹#›</a:t>
            </a:fld>
            <a:endParaRPr lang="en-US"/>
          </a:p>
        </p:txBody>
      </p:sp>
    </p:spTree>
    <p:extLst>
      <p:ext uri="{BB962C8B-B14F-4D97-AF65-F5344CB8AC3E}">
        <p14:creationId xmlns:p14="http://schemas.microsoft.com/office/powerpoint/2010/main" val="1616698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E42F5-666B-43A8-A37F-CB3AB05B25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8B518-0B85-41D1-B39B-3DCD757A23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F59A8C6-1C22-4AF8-991C-4D02AF5639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995E3C-1701-4EEC-B349-2CEDC42DA6BB}"/>
              </a:ext>
            </a:extLst>
          </p:cNvPr>
          <p:cNvSpPr>
            <a:spLocks noGrp="1"/>
          </p:cNvSpPr>
          <p:nvPr>
            <p:ph type="dt" sz="half" idx="10"/>
          </p:nvPr>
        </p:nvSpPr>
        <p:spPr/>
        <p:txBody>
          <a:bodyPr/>
          <a:lstStyle/>
          <a:p>
            <a:fld id="{6DA75BFD-2B67-43BF-ABC9-0942247C937C}" type="datetimeFigureOut">
              <a:rPr lang="en-US" smtClean="0"/>
              <a:t>3/11/2022</a:t>
            </a:fld>
            <a:endParaRPr lang="en-US"/>
          </a:p>
        </p:txBody>
      </p:sp>
      <p:sp>
        <p:nvSpPr>
          <p:cNvPr id="6" name="Footer Placeholder 5">
            <a:extLst>
              <a:ext uri="{FF2B5EF4-FFF2-40B4-BE49-F238E27FC236}">
                <a16:creationId xmlns:a16="http://schemas.microsoft.com/office/drawing/2014/main" id="{BA441F21-2D32-4131-9809-E3E8916C69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455611-D55D-494D-AAF1-589E2842B581}"/>
              </a:ext>
            </a:extLst>
          </p:cNvPr>
          <p:cNvSpPr>
            <a:spLocks noGrp="1"/>
          </p:cNvSpPr>
          <p:nvPr>
            <p:ph type="sldNum" sz="quarter" idx="12"/>
          </p:nvPr>
        </p:nvSpPr>
        <p:spPr/>
        <p:txBody>
          <a:bodyPr/>
          <a:lstStyle/>
          <a:p>
            <a:fld id="{5081B9F1-250F-4192-966E-734FAB481AA2}" type="slidenum">
              <a:rPr lang="en-US" smtClean="0"/>
              <a:t>‹#›</a:t>
            </a:fld>
            <a:endParaRPr lang="en-US"/>
          </a:p>
        </p:txBody>
      </p:sp>
    </p:spTree>
    <p:extLst>
      <p:ext uri="{BB962C8B-B14F-4D97-AF65-F5344CB8AC3E}">
        <p14:creationId xmlns:p14="http://schemas.microsoft.com/office/powerpoint/2010/main" val="3197593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C4677-6B39-48A2-A3CB-C5B9E42653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A765D-14D1-4609-931C-4AA2B89A5B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1DB15CD-8B29-4AF5-99A0-8CFB83B83F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6FA7B6-A179-4539-AF80-6F88EFB2DDD0}"/>
              </a:ext>
            </a:extLst>
          </p:cNvPr>
          <p:cNvSpPr>
            <a:spLocks noGrp="1"/>
          </p:cNvSpPr>
          <p:nvPr>
            <p:ph type="dt" sz="half" idx="10"/>
          </p:nvPr>
        </p:nvSpPr>
        <p:spPr/>
        <p:txBody>
          <a:bodyPr/>
          <a:lstStyle/>
          <a:p>
            <a:fld id="{6DA75BFD-2B67-43BF-ABC9-0942247C937C}" type="datetimeFigureOut">
              <a:rPr lang="en-US" smtClean="0"/>
              <a:t>3/11/2022</a:t>
            </a:fld>
            <a:endParaRPr lang="en-US"/>
          </a:p>
        </p:txBody>
      </p:sp>
      <p:sp>
        <p:nvSpPr>
          <p:cNvPr id="6" name="Footer Placeholder 5">
            <a:extLst>
              <a:ext uri="{FF2B5EF4-FFF2-40B4-BE49-F238E27FC236}">
                <a16:creationId xmlns:a16="http://schemas.microsoft.com/office/drawing/2014/main" id="{D522D233-4062-4923-9B63-59E013F01A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2DABCA-1D13-4625-A995-E721977DB3DB}"/>
              </a:ext>
            </a:extLst>
          </p:cNvPr>
          <p:cNvSpPr>
            <a:spLocks noGrp="1"/>
          </p:cNvSpPr>
          <p:nvPr>
            <p:ph type="sldNum" sz="quarter" idx="12"/>
          </p:nvPr>
        </p:nvSpPr>
        <p:spPr/>
        <p:txBody>
          <a:bodyPr/>
          <a:lstStyle/>
          <a:p>
            <a:fld id="{5081B9F1-250F-4192-966E-734FAB481AA2}" type="slidenum">
              <a:rPr lang="en-US" smtClean="0"/>
              <a:t>‹#›</a:t>
            </a:fld>
            <a:endParaRPr lang="en-US"/>
          </a:p>
        </p:txBody>
      </p:sp>
    </p:spTree>
    <p:extLst>
      <p:ext uri="{BB962C8B-B14F-4D97-AF65-F5344CB8AC3E}">
        <p14:creationId xmlns:p14="http://schemas.microsoft.com/office/powerpoint/2010/main" val="68734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1DF6A2-F1F9-4F12-9633-A39EA460A2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575DFA2-C6E1-4555-B44F-4945C6AD22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3B605E-ED72-482F-8D79-999C08A307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A75BFD-2B67-43BF-ABC9-0942247C937C}" type="datetimeFigureOut">
              <a:rPr lang="en-US" smtClean="0"/>
              <a:t>3/11/2022</a:t>
            </a:fld>
            <a:endParaRPr lang="en-US"/>
          </a:p>
        </p:txBody>
      </p:sp>
      <p:sp>
        <p:nvSpPr>
          <p:cNvPr id="5" name="Footer Placeholder 4">
            <a:extLst>
              <a:ext uri="{FF2B5EF4-FFF2-40B4-BE49-F238E27FC236}">
                <a16:creationId xmlns:a16="http://schemas.microsoft.com/office/drawing/2014/main" id="{546F6803-E2B7-4810-90BE-C82CC98C10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AB8FAF7-32FC-4AFD-82A1-B32AECB721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81B9F1-250F-4192-966E-734FAB481AA2}" type="slidenum">
              <a:rPr lang="en-US" smtClean="0"/>
              <a:t>‹#›</a:t>
            </a:fld>
            <a:endParaRPr lang="en-US"/>
          </a:p>
        </p:txBody>
      </p:sp>
    </p:spTree>
    <p:extLst>
      <p:ext uri="{BB962C8B-B14F-4D97-AF65-F5344CB8AC3E}">
        <p14:creationId xmlns:p14="http://schemas.microsoft.com/office/powerpoint/2010/main" val="4167665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napari.org/guides/event_loop.html" TargetMode="External"/><Relationship Id="rId2" Type="http://schemas.openxmlformats.org/officeDocument/2006/relationships/hyperlink" Target="https://napari.org/guides/preferences.html" TargetMode="External"/><Relationship Id="rId1" Type="http://schemas.openxmlformats.org/officeDocument/2006/relationships/slideLayout" Target="../slideLayouts/slideLayout2.xml"/><Relationship Id="rId4" Type="http://schemas.openxmlformats.org/officeDocument/2006/relationships/hyperlink" Target="https://napari.org/guides/magicgui.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B2B37-3794-470C-B47D-9C8B2806109E}"/>
              </a:ext>
            </a:extLst>
          </p:cNvPr>
          <p:cNvSpPr>
            <a:spLocks noGrp="1"/>
          </p:cNvSpPr>
          <p:nvPr>
            <p:ph type="title"/>
          </p:nvPr>
        </p:nvSpPr>
        <p:spPr/>
        <p:txBody>
          <a:bodyPr>
            <a:normAutofit/>
          </a:bodyPr>
          <a:lstStyle/>
          <a:p>
            <a:r>
              <a:rPr lang="en-US" dirty="0"/>
              <a:t>Light Field Imaging Toolbox</a:t>
            </a:r>
          </a:p>
        </p:txBody>
      </p:sp>
    </p:spTree>
    <p:extLst>
      <p:ext uri="{BB962C8B-B14F-4D97-AF65-F5344CB8AC3E}">
        <p14:creationId xmlns:p14="http://schemas.microsoft.com/office/powerpoint/2010/main" val="4066505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97B5F87-3993-4422-A27F-9A885CCEB687}"/>
              </a:ext>
            </a:extLst>
          </p:cNvPr>
          <p:cNvSpPr/>
          <p:nvPr/>
        </p:nvSpPr>
        <p:spPr>
          <a:xfrm>
            <a:off x="380142" y="863028"/>
            <a:ext cx="2722651" cy="39144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FF1902B-2510-4758-9051-458EAA105B05}"/>
              </a:ext>
            </a:extLst>
          </p:cNvPr>
          <p:cNvSpPr/>
          <p:nvPr/>
        </p:nvSpPr>
        <p:spPr>
          <a:xfrm>
            <a:off x="380142" y="647271"/>
            <a:ext cx="1746607" cy="21575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ln w="0"/>
                <a:solidFill>
                  <a:schemeClr val="tx1"/>
                </a:solidFill>
                <a:effectLst>
                  <a:outerShdw blurRad="38100" dist="19050" dir="2700000" algn="tl" rotWithShape="0">
                    <a:schemeClr val="dk1">
                      <a:alpha val="40000"/>
                    </a:schemeClr>
                  </a:outerShdw>
                </a:effectLst>
              </a:rPr>
              <a:t>Instrument</a:t>
            </a:r>
          </a:p>
        </p:txBody>
      </p:sp>
      <p:sp>
        <p:nvSpPr>
          <p:cNvPr id="17" name="Rectangle: Rounded Corners 16">
            <a:extLst>
              <a:ext uri="{FF2B5EF4-FFF2-40B4-BE49-F238E27FC236}">
                <a16:creationId xmlns:a16="http://schemas.microsoft.com/office/drawing/2014/main" id="{7614BC15-7E2E-4E8F-B93A-A8753BFC3677}"/>
              </a:ext>
            </a:extLst>
          </p:cNvPr>
          <p:cNvSpPr/>
          <p:nvPr/>
        </p:nvSpPr>
        <p:spPr>
          <a:xfrm>
            <a:off x="494875" y="4253502"/>
            <a:ext cx="1150706" cy="24658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Action</a:t>
            </a:r>
          </a:p>
        </p:txBody>
      </p:sp>
      <p:sp>
        <p:nvSpPr>
          <p:cNvPr id="18" name="Rectangle 17">
            <a:extLst>
              <a:ext uri="{FF2B5EF4-FFF2-40B4-BE49-F238E27FC236}">
                <a16:creationId xmlns:a16="http://schemas.microsoft.com/office/drawing/2014/main" id="{2145FE1E-EE7D-4AAE-BE14-0D8BA8DAA63C}"/>
              </a:ext>
            </a:extLst>
          </p:cNvPr>
          <p:cNvSpPr/>
          <p:nvPr/>
        </p:nvSpPr>
        <p:spPr>
          <a:xfrm>
            <a:off x="464054" y="1227759"/>
            <a:ext cx="2001744" cy="246580"/>
          </a:xfrm>
          <a:prstGeom prst="rect">
            <a:avLst/>
          </a:prstGeom>
          <a:solidFill>
            <a:schemeClr val="bg1"/>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ln w="0"/>
              <a:solidFill>
                <a:schemeClr val="tx1"/>
              </a:solidFill>
              <a:effectLst>
                <a:outerShdw blurRad="38100" dist="19050" dir="2700000" algn="tl" rotWithShape="0">
                  <a:schemeClr val="dk1">
                    <a:alpha val="40000"/>
                  </a:schemeClr>
                </a:outerShdw>
              </a:effectLst>
            </a:endParaRPr>
          </a:p>
        </p:txBody>
      </p:sp>
      <p:sp>
        <p:nvSpPr>
          <p:cNvPr id="19" name="Rectangle 18">
            <a:extLst>
              <a:ext uri="{FF2B5EF4-FFF2-40B4-BE49-F238E27FC236}">
                <a16:creationId xmlns:a16="http://schemas.microsoft.com/office/drawing/2014/main" id="{B0F01DAF-EEDC-4FCB-B4C4-BB19485C3A59}"/>
              </a:ext>
            </a:extLst>
          </p:cNvPr>
          <p:cNvSpPr/>
          <p:nvPr/>
        </p:nvSpPr>
        <p:spPr>
          <a:xfrm>
            <a:off x="464054" y="955495"/>
            <a:ext cx="2001744" cy="246580"/>
          </a:xfrm>
          <a:prstGeom prst="rect">
            <a:avLst/>
          </a:prstGeom>
          <a:solidFill>
            <a:schemeClr val="bg1"/>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ln w="0"/>
              <a:solidFill>
                <a:schemeClr val="tx1"/>
              </a:solidFill>
              <a:effectLst>
                <a:outerShdw blurRad="38100" dist="19050" dir="2700000" algn="tl" rotWithShape="0">
                  <a:schemeClr val="dk1">
                    <a:alpha val="40000"/>
                  </a:schemeClr>
                </a:outerShdw>
              </a:effectLst>
            </a:endParaRPr>
          </a:p>
        </p:txBody>
      </p:sp>
      <p:sp>
        <p:nvSpPr>
          <p:cNvPr id="20" name="Rectangle 19">
            <a:extLst>
              <a:ext uri="{FF2B5EF4-FFF2-40B4-BE49-F238E27FC236}">
                <a16:creationId xmlns:a16="http://schemas.microsoft.com/office/drawing/2014/main" id="{5C30CBAD-BCD7-4A43-A321-00D2ACD5B09C}"/>
              </a:ext>
            </a:extLst>
          </p:cNvPr>
          <p:cNvSpPr/>
          <p:nvPr/>
        </p:nvSpPr>
        <p:spPr>
          <a:xfrm>
            <a:off x="464054" y="1869897"/>
            <a:ext cx="2001744" cy="246580"/>
          </a:xfrm>
          <a:prstGeom prst="rect">
            <a:avLst/>
          </a:prstGeom>
          <a:solidFill>
            <a:schemeClr val="bg1"/>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ln w="0"/>
              <a:solidFill>
                <a:schemeClr val="tx1"/>
              </a:solidFill>
              <a:effectLst>
                <a:outerShdw blurRad="38100" dist="19050" dir="2700000" algn="tl" rotWithShape="0">
                  <a:schemeClr val="dk1">
                    <a:alpha val="40000"/>
                  </a:schemeClr>
                </a:outerShdw>
              </a:effectLst>
            </a:endParaRPr>
          </a:p>
        </p:txBody>
      </p:sp>
      <p:sp>
        <p:nvSpPr>
          <p:cNvPr id="21" name="Rectangle 20">
            <a:extLst>
              <a:ext uri="{FF2B5EF4-FFF2-40B4-BE49-F238E27FC236}">
                <a16:creationId xmlns:a16="http://schemas.microsoft.com/office/drawing/2014/main" id="{B09F0023-EEEF-4C7F-88A7-6BC21D6DE630}"/>
              </a:ext>
            </a:extLst>
          </p:cNvPr>
          <p:cNvSpPr/>
          <p:nvPr/>
        </p:nvSpPr>
        <p:spPr>
          <a:xfrm>
            <a:off x="464054" y="1597633"/>
            <a:ext cx="2001744" cy="246580"/>
          </a:xfrm>
          <a:prstGeom prst="rect">
            <a:avLst/>
          </a:prstGeom>
          <a:solidFill>
            <a:schemeClr val="bg1"/>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ln w="0"/>
              <a:solidFill>
                <a:schemeClr val="tx1"/>
              </a:solidFill>
              <a:effectLst>
                <a:outerShdw blurRad="38100" dist="19050" dir="2700000" algn="tl" rotWithShape="0">
                  <a:schemeClr val="dk1">
                    <a:alpha val="40000"/>
                  </a:schemeClr>
                </a:outerShdw>
              </a:effectLst>
            </a:endParaRPr>
          </a:p>
        </p:txBody>
      </p:sp>
      <p:sp>
        <p:nvSpPr>
          <p:cNvPr id="22" name="Rectangle 21">
            <a:extLst>
              <a:ext uri="{FF2B5EF4-FFF2-40B4-BE49-F238E27FC236}">
                <a16:creationId xmlns:a16="http://schemas.microsoft.com/office/drawing/2014/main" id="{0C351FFA-DA37-44DA-AB73-20CFA3D78435}"/>
              </a:ext>
            </a:extLst>
          </p:cNvPr>
          <p:cNvSpPr/>
          <p:nvPr/>
        </p:nvSpPr>
        <p:spPr>
          <a:xfrm>
            <a:off x="464051" y="2530013"/>
            <a:ext cx="2001744" cy="246580"/>
          </a:xfrm>
          <a:prstGeom prst="rect">
            <a:avLst/>
          </a:prstGeom>
          <a:solidFill>
            <a:schemeClr val="bg1"/>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ln w="0"/>
              <a:solidFill>
                <a:schemeClr val="tx1"/>
              </a:solidFill>
              <a:effectLst>
                <a:outerShdw blurRad="38100" dist="19050" dir="2700000" algn="tl" rotWithShape="0">
                  <a:schemeClr val="dk1">
                    <a:alpha val="40000"/>
                  </a:schemeClr>
                </a:outerShdw>
              </a:effectLst>
            </a:endParaRPr>
          </a:p>
        </p:txBody>
      </p:sp>
      <p:sp>
        <p:nvSpPr>
          <p:cNvPr id="23" name="Rectangle 22">
            <a:extLst>
              <a:ext uri="{FF2B5EF4-FFF2-40B4-BE49-F238E27FC236}">
                <a16:creationId xmlns:a16="http://schemas.microsoft.com/office/drawing/2014/main" id="{4069B7D4-948C-479E-80C7-51857308AB26}"/>
              </a:ext>
            </a:extLst>
          </p:cNvPr>
          <p:cNvSpPr/>
          <p:nvPr/>
        </p:nvSpPr>
        <p:spPr>
          <a:xfrm>
            <a:off x="464051" y="2257749"/>
            <a:ext cx="2001744" cy="246580"/>
          </a:xfrm>
          <a:prstGeom prst="rect">
            <a:avLst/>
          </a:prstGeom>
          <a:solidFill>
            <a:schemeClr val="bg1"/>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ln w="0"/>
              <a:solidFill>
                <a:schemeClr val="tx1"/>
              </a:solidFill>
              <a:effectLst>
                <a:outerShdw blurRad="38100" dist="19050" dir="2700000" algn="tl" rotWithShape="0">
                  <a:schemeClr val="dk1">
                    <a:alpha val="40000"/>
                  </a:schemeClr>
                </a:outerShdw>
              </a:effectLst>
            </a:endParaRPr>
          </a:p>
        </p:txBody>
      </p:sp>
      <p:sp>
        <p:nvSpPr>
          <p:cNvPr id="24" name="Rectangle: Rounded Corners 23">
            <a:extLst>
              <a:ext uri="{FF2B5EF4-FFF2-40B4-BE49-F238E27FC236}">
                <a16:creationId xmlns:a16="http://schemas.microsoft.com/office/drawing/2014/main" id="{4274B14A-C190-4228-9BD3-9D82E6451C51}"/>
              </a:ext>
            </a:extLst>
          </p:cNvPr>
          <p:cNvSpPr/>
          <p:nvPr/>
        </p:nvSpPr>
        <p:spPr>
          <a:xfrm>
            <a:off x="494875" y="3530457"/>
            <a:ext cx="1150706" cy="24658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Action</a:t>
            </a:r>
          </a:p>
        </p:txBody>
      </p:sp>
      <p:sp>
        <p:nvSpPr>
          <p:cNvPr id="25" name="Rectangle 24">
            <a:extLst>
              <a:ext uri="{FF2B5EF4-FFF2-40B4-BE49-F238E27FC236}">
                <a16:creationId xmlns:a16="http://schemas.microsoft.com/office/drawing/2014/main" id="{01824AAB-85B8-498F-80DE-101F314D9983}"/>
              </a:ext>
            </a:extLst>
          </p:cNvPr>
          <p:cNvSpPr/>
          <p:nvPr/>
        </p:nvSpPr>
        <p:spPr>
          <a:xfrm>
            <a:off x="3217526" y="827070"/>
            <a:ext cx="2722651" cy="39144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3ECCD03-093E-4F63-9A25-E6A763B86743}"/>
              </a:ext>
            </a:extLst>
          </p:cNvPr>
          <p:cNvSpPr/>
          <p:nvPr/>
        </p:nvSpPr>
        <p:spPr>
          <a:xfrm>
            <a:off x="3217526" y="611313"/>
            <a:ext cx="1746607" cy="21575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ln w="0"/>
                <a:solidFill>
                  <a:schemeClr val="tx1"/>
                </a:solidFill>
                <a:effectLst>
                  <a:outerShdw blurRad="38100" dist="19050" dir="2700000" algn="tl" rotWithShape="0">
                    <a:schemeClr val="dk1">
                      <a:alpha val="40000"/>
                    </a:schemeClr>
                  </a:outerShdw>
                </a:effectLst>
              </a:rPr>
              <a:t>Data</a:t>
            </a:r>
          </a:p>
        </p:txBody>
      </p:sp>
      <p:sp>
        <p:nvSpPr>
          <p:cNvPr id="27" name="Rectangle: Rounded Corners 26">
            <a:extLst>
              <a:ext uri="{FF2B5EF4-FFF2-40B4-BE49-F238E27FC236}">
                <a16:creationId xmlns:a16="http://schemas.microsoft.com/office/drawing/2014/main" id="{23DA0844-72CD-4773-AFA0-0C586AE8AE3C}"/>
              </a:ext>
            </a:extLst>
          </p:cNvPr>
          <p:cNvSpPr/>
          <p:nvPr/>
        </p:nvSpPr>
        <p:spPr>
          <a:xfrm>
            <a:off x="3332259" y="4217544"/>
            <a:ext cx="1150706" cy="24658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Action</a:t>
            </a:r>
          </a:p>
        </p:txBody>
      </p:sp>
      <p:sp>
        <p:nvSpPr>
          <p:cNvPr id="28" name="Rectangle 27">
            <a:extLst>
              <a:ext uri="{FF2B5EF4-FFF2-40B4-BE49-F238E27FC236}">
                <a16:creationId xmlns:a16="http://schemas.microsoft.com/office/drawing/2014/main" id="{4FCDD82C-9A7A-47CD-8E9E-B3A285E831BB}"/>
              </a:ext>
            </a:extLst>
          </p:cNvPr>
          <p:cNvSpPr/>
          <p:nvPr/>
        </p:nvSpPr>
        <p:spPr>
          <a:xfrm>
            <a:off x="3301438" y="1191801"/>
            <a:ext cx="2001744" cy="246580"/>
          </a:xfrm>
          <a:prstGeom prst="rect">
            <a:avLst/>
          </a:prstGeom>
          <a:solidFill>
            <a:schemeClr val="bg1"/>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ln w="0"/>
              <a:solidFill>
                <a:schemeClr val="tx1"/>
              </a:solidFill>
              <a:effectLst>
                <a:outerShdw blurRad="38100" dist="19050" dir="2700000" algn="tl" rotWithShape="0">
                  <a:schemeClr val="dk1">
                    <a:alpha val="40000"/>
                  </a:schemeClr>
                </a:outerShdw>
              </a:effectLst>
            </a:endParaRPr>
          </a:p>
        </p:txBody>
      </p:sp>
      <p:sp>
        <p:nvSpPr>
          <p:cNvPr id="29" name="Rectangle 28">
            <a:extLst>
              <a:ext uri="{FF2B5EF4-FFF2-40B4-BE49-F238E27FC236}">
                <a16:creationId xmlns:a16="http://schemas.microsoft.com/office/drawing/2014/main" id="{06AFA6F6-9078-4692-A156-E3AC19A2DF33}"/>
              </a:ext>
            </a:extLst>
          </p:cNvPr>
          <p:cNvSpPr/>
          <p:nvPr/>
        </p:nvSpPr>
        <p:spPr>
          <a:xfrm>
            <a:off x="3301438" y="919537"/>
            <a:ext cx="2001744" cy="246580"/>
          </a:xfrm>
          <a:prstGeom prst="rect">
            <a:avLst/>
          </a:prstGeom>
          <a:solidFill>
            <a:schemeClr val="bg1"/>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ln w="0"/>
              <a:solidFill>
                <a:schemeClr val="tx1"/>
              </a:solidFill>
              <a:effectLst>
                <a:outerShdw blurRad="38100" dist="19050" dir="2700000" algn="tl" rotWithShape="0">
                  <a:schemeClr val="dk1">
                    <a:alpha val="40000"/>
                  </a:schemeClr>
                </a:outerShdw>
              </a:effectLst>
            </a:endParaRPr>
          </a:p>
        </p:txBody>
      </p:sp>
      <p:sp>
        <p:nvSpPr>
          <p:cNvPr id="30" name="Rectangle 29">
            <a:extLst>
              <a:ext uri="{FF2B5EF4-FFF2-40B4-BE49-F238E27FC236}">
                <a16:creationId xmlns:a16="http://schemas.microsoft.com/office/drawing/2014/main" id="{817FEEB0-4B8D-4F80-8DF1-24B7BDEB50A2}"/>
              </a:ext>
            </a:extLst>
          </p:cNvPr>
          <p:cNvSpPr/>
          <p:nvPr/>
        </p:nvSpPr>
        <p:spPr>
          <a:xfrm>
            <a:off x="3301438" y="1833939"/>
            <a:ext cx="2001744" cy="246580"/>
          </a:xfrm>
          <a:prstGeom prst="rect">
            <a:avLst/>
          </a:prstGeom>
          <a:solidFill>
            <a:schemeClr val="bg1"/>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ln w="0"/>
              <a:solidFill>
                <a:schemeClr val="tx1"/>
              </a:solidFill>
              <a:effectLst>
                <a:outerShdw blurRad="38100" dist="19050" dir="2700000" algn="tl" rotWithShape="0">
                  <a:schemeClr val="dk1">
                    <a:alpha val="40000"/>
                  </a:schemeClr>
                </a:outerShdw>
              </a:effectLst>
            </a:endParaRPr>
          </a:p>
        </p:txBody>
      </p:sp>
      <p:sp>
        <p:nvSpPr>
          <p:cNvPr id="31" name="Rectangle 30">
            <a:extLst>
              <a:ext uri="{FF2B5EF4-FFF2-40B4-BE49-F238E27FC236}">
                <a16:creationId xmlns:a16="http://schemas.microsoft.com/office/drawing/2014/main" id="{01FC6C5A-9BD5-4122-A16B-CD072401F260}"/>
              </a:ext>
            </a:extLst>
          </p:cNvPr>
          <p:cNvSpPr/>
          <p:nvPr/>
        </p:nvSpPr>
        <p:spPr>
          <a:xfrm>
            <a:off x="3301438" y="1561675"/>
            <a:ext cx="2001744" cy="246580"/>
          </a:xfrm>
          <a:prstGeom prst="rect">
            <a:avLst/>
          </a:prstGeom>
          <a:solidFill>
            <a:schemeClr val="bg1"/>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ln w="0"/>
              <a:solidFill>
                <a:schemeClr val="tx1"/>
              </a:solidFill>
              <a:effectLst>
                <a:outerShdw blurRad="38100" dist="19050" dir="2700000" algn="tl" rotWithShape="0">
                  <a:schemeClr val="dk1">
                    <a:alpha val="40000"/>
                  </a:schemeClr>
                </a:outerShdw>
              </a:effectLst>
            </a:endParaRPr>
          </a:p>
        </p:txBody>
      </p:sp>
      <p:sp>
        <p:nvSpPr>
          <p:cNvPr id="32" name="Rectangle 31">
            <a:extLst>
              <a:ext uri="{FF2B5EF4-FFF2-40B4-BE49-F238E27FC236}">
                <a16:creationId xmlns:a16="http://schemas.microsoft.com/office/drawing/2014/main" id="{133F499C-20F8-4457-AC81-C5077A48119C}"/>
              </a:ext>
            </a:extLst>
          </p:cNvPr>
          <p:cNvSpPr/>
          <p:nvPr/>
        </p:nvSpPr>
        <p:spPr>
          <a:xfrm>
            <a:off x="3301435" y="2494055"/>
            <a:ext cx="2001744" cy="246580"/>
          </a:xfrm>
          <a:prstGeom prst="rect">
            <a:avLst/>
          </a:prstGeom>
          <a:solidFill>
            <a:schemeClr val="bg1"/>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ln w="0"/>
              <a:solidFill>
                <a:schemeClr val="tx1"/>
              </a:solidFill>
              <a:effectLst>
                <a:outerShdw blurRad="38100" dist="19050" dir="2700000" algn="tl" rotWithShape="0">
                  <a:schemeClr val="dk1">
                    <a:alpha val="40000"/>
                  </a:schemeClr>
                </a:outerShdw>
              </a:effectLst>
            </a:endParaRPr>
          </a:p>
        </p:txBody>
      </p:sp>
      <p:sp>
        <p:nvSpPr>
          <p:cNvPr id="33" name="Rectangle 32">
            <a:extLst>
              <a:ext uri="{FF2B5EF4-FFF2-40B4-BE49-F238E27FC236}">
                <a16:creationId xmlns:a16="http://schemas.microsoft.com/office/drawing/2014/main" id="{2A08C0DE-545F-4719-8E59-BB83E7B66EC3}"/>
              </a:ext>
            </a:extLst>
          </p:cNvPr>
          <p:cNvSpPr/>
          <p:nvPr/>
        </p:nvSpPr>
        <p:spPr>
          <a:xfrm>
            <a:off x="3301435" y="2221791"/>
            <a:ext cx="2001744" cy="246580"/>
          </a:xfrm>
          <a:prstGeom prst="rect">
            <a:avLst/>
          </a:prstGeom>
          <a:solidFill>
            <a:schemeClr val="bg1"/>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ln w="0"/>
              <a:solidFill>
                <a:schemeClr val="tx1"/>
              </a:solidFill>
              <a:effectLst>
                <a:outerShdw blurRad="38100" dist="19050" dir="2700000" algn="tl" rotWithShape="0">
                  <a:schemeClr val="dk1">
                    <a:alpha val="40000"/>
                  </a:schemeClr>
                </a:outerShdw>
              </a:effectLst>
            </a:endParaRPr>
          </a:p>
        </p:txBody>
      </p:sp>
      <p:sp>
        <p:nvSpPr>
          <p:cNvPr id="34" name="Rectangle: Rounded Corners 33">
            <a:extLst>
              <a:ext uri="{FF2B5EF4-FFF2-40B4-BE49-F238E27FC236}">
                <a16:creationId xmlns:a16="http://schemas.microsoft.com/office/drawing/2014/main" id="{CE7D43CE-C8C9-4532-B409-3CC5668B5E17}"/>
              </a:ext>
            </a:extLst>
          </p:cNvPr>
          <p:cNvSpPr/>
          <p:nvPr/>
        </p:nvSpPr>
        <p:spPr>
          <a:xfrm>
            <a:off x="3332259" y="3494499"/>
            <a:ext cx="1150706" cy="24658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Action</a:t>
            </a:r>
          </a:p>
        </p:txBody>
      </p:sp>
      <p:sp>
        <p:nvSpPr>
          <p:cNvPr id="35" name="Rectangle 34">
            <a:extLst>
              <a:ext uri="{FF2B5EF4-FFF2-40B4-BE49-F238E27FC236}">
                <a16:creationId xmlns:a16="http://schemas.microsoft.com/office/drawing/2014/main" id="{C44B9E9A-7AF9-4E30-8FA5-8E9531AFF3A6}"/>
              </a:ext>
            </a:extLst>
          </p:cNvPr>
          <p:cNvSpPr/>
          <p:nvPr/>
        </p:nvSpPr>
        <p:spPr>
          <a:xfrm>
            <a:off x="6058335" y="898986"/>
            <a:ext cx="2722651" cy="39144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0228B301-DBE2-4C05-9FFE-0F25C007261B}"/>
              </a:ext>
            </a:extLst>
          </p:cNvPr>
          <p:cNvSpPr/>
          <p:nvPr/>
        </p:nvSpPr>
        <p:spPr>
          <a:xfrm>
            <a:off x="6058335" y="683229"/>
            <a:ext cx="1746607" cy="21575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ln w="0"/>
                <a:solidFill>
                  <a:schemeClr val="tx1"/>
                </a:solidFill>
                <a:effectLst>
                  <a:outerShdw blurRad="38100" dist="19050" dir="2700000" algn="tl" rotWithShape="0">
                    <a:schemeClr val="dk1">
                      <a:alpha val="40000"/>
                    </a:schemeClr>
                  </a:outerShdw>
                </a:effectLst>
              </a:rPr>
              <a:t>Deconvolve</a:t>
            </a:r>
          </a:p>
        </p:txBody>
      </p:sp>
      <p:sp>
        <p:nvSpPr>
          <p:cNvPr id="37" name="Rectangle: Rounded Corners 36">
            <a:extLst>
              <a:ext uri="{FF2B5EF4-FFF2-40B4-BE49-F238E27FC236}">
                <a16:creationId xmlns:a16="http://schemas.microsoft.com/office/drawing/2014/main" id="{E587CD8C-93D3-4285-9DA8-2E69053EA39C}"/>
              </a:ext>
            </a:extLst>
          </p:cNvPr>
          <p:cNvSpPr/>
          <p:nvPr/>
        </p:nvSpPr>
        <p:spPr>
          <a:xfrm>
            <a:off x="6173068" y="4289460"/>
            <a:ext cx="1150706" cy="24658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Action</a:t>
            </a:r>
          </a:p>
        </p:txBody>
      </p:sp>
      <p:sp>
        <p:nvSpPr>
          <p:cNvPr id="38" name="Rectangle 37">
            <a:extLst>
              <a:ext uri="{FF2B5EF4-FFF2-40B4-BE49-F238E27FC236}">
                <a16:creationId xmlns:a16="http://schemas.microsoft.com/office/drawing/2014/main" id="{80806D7E-2E83-40E0-A441-BCCDBABA088D}"/>
              </a:ext>
            </a:extLst>
          </p:cNvPr>
          <p:cNvSpPr/>
          <p:nvPr/>
        </p:nvSpPr>
        <p:spPr>
          <a:xfrm>
            <a:off x="6142247" y="1263717"/>
            <a:ext cx="2001744" cy="246580"/>
          </a:xfrm>
          <a:prstGeom prst="rect">
            <a:avLst/>
          </a:prstGeom>
          <a:solidFill>
            <a:schemeClr val="bg1"/>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ln w="0"/>
                <a:solidFill>
                  <a:schemeClr val="tx1"/>
                </a:solidFill>
                <a:effectLst>
                  <a:outerShdw blurRad="38100" dist="19050" dir="2700000" algn="tl" rotWithShape="0">
                    <a:schemeClr val="dk1">
                      <a:alpha val="40000"/>
                    </a:schemeClr>
                  </a:outerShdw>
                </a:effectLst>
              </a:rPr>
              <a:t>um per slice</a:t>
            </a:r>
          </a:p>
        </p:txBody>
      </p:sp>
      <p:sp>
        <p:nvSpPr>
          <p:cNvPr id="39" name="Rectangle 38">
            <a:extLst>
              <a:ext uri="{FF2B5EF4-FFF2-40B4-BE49-F238E27FC236}">
                <a16:creationId xmlns:a16="http://schemas.microsoft.com/office/drawing/2014/main" id="{DEC58268-0DDE-46AF-8F6C-561F9CC5C89B}"/>
              </a:ext>
            </a:extLst>
          </p:cNvPr>
          <p:cNvSpPr/>
          <p:nvPr/>
        </p:nvSpPr>
        <p:spPr>
          <a:xfrm>
            <a:off x="6142247" y="991453"/>
            <a:ext cx="2001744" cy="246580"/>
          </a:xfrm>
          <a:prstGeom prst="rect">
            <a:avLst/>
          </a:prstGeom>
          <a:solidFill>
            <a:schemeClr val="bg1"/>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ln w="0"/>
                <a:solidFill>
                  <a:schemeClr val="tx1"/>
                </a:solidFill>
                <a:effectLst>
                  <a:outerShdw blurRad="38100" dist="19050" dir="2700000" algn="tl" rotWithShape="0">
                    <a:schemeClr val="dk1">
                      <a:alpha val="40000"/>
                    </a:schemeClr>
                  </a:outerShdw>
                </a:effectLst>
              </a:rPr>
              <a:t>Number of slices</a:t>
            </a:r>
          </a:p>
        </p:txBody>
      </p:sp>
      <p:sp>
        <p:nvSpPr>
          <p:cNvPr id="40" name="Rectangle 39">
            <a:extLst>
              <a:ext uri="{FF2B5EF4-FFF2-40B4-BE49-F238E27FC236}">
                <a16:creationId xmlns:a16="http://schemas.microsoft.com/office/drawing/2014/main" id="{A94A8C60-7CE3-4F85-AE7A-2EA59C6042E6}"/>
              </a:ext>
            </a:extLst>
          </p:cNvPr>
          <p:cNvSpPr/>
          <p:nvPr/>
        </p:nvSpPr>
        <p:spPr>
          <a:xfrm>
            <a:off x="6142247" y="1905855"/>
            <a:ext cx="2001744" cy="246580"/>
          </a:xfrm>
          <a:prstGeom prst="rect">
            <a:avLst/>
          </a:prstGeom>
          <a:solidFill>
            <a:schemeClr val="bg1"/>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ln w="0"/>
                <a:solidFill>
                  <a:schemeClr val="tx1"/>
                </a:solidFill>
                <a:effectLst>
                  <a:outerShdw blurRad="38100" dist="19050" dir="2700000" algn="tl" rotWithShape="0">
                    <a:schemeClr val="dk1">
                      <a:alpha val="40000"/>
                    </a:schemeClr>
                  </a:outerShdw>
                </a:effectLst>
              </a:rPr>
              <a:t>   Use Single Precision</a:t>
            </a:r>
          </a:p>
        </p:txBody>
      </p:sp>
      <p:sp>
        <p:nvSpPr>
          <p:cNvPr id="41" name="Rectangle 40">
            <a:extLst>
              <a:ext uri="{FF2B5EF4-FFF2-40B4-BE49-F238E27FC236}">
                <a16:creationId xmlns:a16="http://schemas.microsoft.com/office/drawing/2014/main" id="{3CE43248-3E58-4DE7-9965-0249763BE00C}"/>
              </a:ext>
            </a:extLst>
          </p:cNvPr>
          <p:cNvSpPr/>
          <p:nvPr/>
        </p:nvSpPr>
        <p:spPr>
          <a:xfrm>
            <a:off x="6142247" y="1633591"/>
            <a:ext cx="2001744" cy="246580"/>
          </a:xfrm>
          <a:prstGeom prst="rect">
            <a:avLst/>
          </a:prstGeom>
          <a:solidFill>
            <a:schemeClr val="bg1"/>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err="1">
                <a:ln w="0"/>
                <a:solidFill>
                  <a:schemeClr val="tx1"/>
                </a:solidFill>
                <a:effectLst>
                  <a:outerShdw blurRad="38100" dist="19050" dir="2700000" algn="tl" rotWithShape="0">
                    <a:schemeClr val="dk1">
                      <a:alpha val="40000"/>
                    </a:schemeClr>
                  </a:outerShdw>
                </a:effectLst>
              </a:rPr>
              <a:t>Supersample</a:t>
            </a:r>
            <a:endParaRPr lang="en-US" sz="1200" dirty="0">
              <a:ln w="0"/>
              <a:solidFill>
                <a:schemeClr val="tx1"/>
              </a:solidFill>
              <a:effectLst>
                <a:outerShdw blurRad="38100" dist="19050" dir="2700000" algn="tl" rotWithShape="0">
                  <a:schemeClr val="dk1">
                    <a:alpha val="40000"/>
                  </a:schemeClr>
                </a:outerShdw>
              </a:effectLst>
            </a:endParaRPr>
          </a:p>
        </p:txBody>
      </p:sp>
      <p:sp>
        <p:nvSpPr>
          <p:cNvPr id="42" name="Rectangle 41">
            <a:extLst>
              <a:ext uri="{FF2B5EF4-FFF2-40B4-BE49-F238E27FC236}">
                <a16:creationId xmlns:a16="http://schemas.microsoft.com/office/drawing/2014/main" id="{82BDC629-E3C0-45DE-AFA4-A7C584A19CB3}"/>
              </a:ext>
            </a:extLst>
          </p:cNvPr>
          <p:cNvSpPr/>
          <p:nvPr/>
        </p:nvSpPr>
        <p:spPr>
          <a:xfrm>
            <a:off x="6142244" y="2565971"/>
            <a:ext cx="2001744" cy="246580"/>
          </a:xfrm>
          <a:prstGeom prst="rect">
            <a:avLst/>
          </a:prstGeom>
          <a:solidFill>
            <a:schemeClr val="bg1"/>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ln w="0"/>
              <a:solidFill>
                <a:schemeClr val="tx1"/>
              </a:solidFill>
              <a:effectLst>
                <a:outerShdw blurRad="38100" dist="19050" dir="2700000" algn="tl" rotWithShape="0">
                  <a:schemeClr val="dk1">
                    <a:alpha val="40000"/>
                  </a:schemeClr>
                </a:outerShdw>
              </a:effectLst>
            </a:endParaRPr>
          </a:p>
        </p:txBody>
      </p:sp>
      <p:sp>
        <p:nvSpPr>
          <p:cNvPr id="43" name="Rectangle 42">
            <a:extLst>
              <a:ext uri="{FF2B5EF4-FFF2-40B4-BE49-F238E27FC236}">
                <a16:creationId xmlns:a16="http://schemas.microsoft.com/office/drawing/2014/main" id="{DC76534C-5A48-4929-B107-90A41B4EBC88}"/>
              </a:ext>
            </a:extLst>
          </p:cNvPr>
          <p:cNvSpPr/>
          <p:nvPr/>
        </p:nvSpPr>
        <p:spPr>
          <a:xfrm>
            <a:off x="6142244" y="2293707"/>
            <a:ext cx="2001744" cy="246580"/>
          </a:xfrm>
          <a:prstGeom prst="rect">
            <a:avLst/>
          </a:prstGeom>
          <a:solidFill>
            <a:schemeClr val="bg1"/>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err="1">
                <a:ln w="0"/>
                <a:solidFill>
                  <a:schemeClr val="tx1"/>
                </a:solidFill>
                <a:effectLst>
                  <a:outerShdw blurRad="38100" dist="19050" dir="2700000" algn="tl" rotWithShape="0">
                    <a:schemeClr val="dk1">
                      <a:alpha val="40000"/>
                    </a:schemeClr>
                  </a:outerShdw>
                </a:effectLst>
              </a:rPr>
              <a:t>Algoithm</a:t>
            </a:r>
            <a:endParaRPr lang="en-US" sz="1200" dirty="0">
              <a:ln w="0"/>
              <a:solidFill>
                <a:schemeClr val="tx1"/>
              </a:solidFill>
              <a:effectLst>
                <a:outerShdw blurRad="38100" dist="19050" dir="2700000" algn="tl" rotWithShape="0">
                  <a:schemeClr val="dk1">
                    <a:alpha val="40000"/>
                  </a:schemeClr>
                </a:outerShdw>
              </a:effectLst>
            </a:endParaRPr>
          </a:p>
        </p:txBody>
      </p:sp>
      <p:sp>
        <p:nvSpPr>
          <p:cNvPr id="44" name="Rectangle: Rounded Corners 43">
            <a:extLst>
              <a:ext uri="{FF2B5EF4-FFF2-40B4-BE49-F238E27FC236}">
                <a16:creationId xmlns:a16="http://schemas.microsoft.com/office/drawing/2014/main" id="{F645DD94-597A-4E13-9D6C-F48D0F912659}"/>
              </a:ext>
            </a:extLst>
          </p:cNvPr>
          <p:cNvSpPr/>
          <p:nvPr/>
        </p:nvSpPr>
        <p:spPr>
          <a:xfrm>
            <a:off x="6173068" y="3566415"/>
            <a:ext cx="1150706" cy="24658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Action</a:t>
            </a:r>
          </a:p>
        </p:txBody>
      </p:sp>
      <p:sp>
        <p:nvSpPr>
          <p:cNvPr id="45" name="Rectangle 44">
            <a:extLst>
              <a:ext uri="{FF2B5EF4-FFF2-40B4-BE49-F238E27FC236}">
                <a16:creationId xmlns:a16="http://schemas.microsoft.com/office/drawing/2014/main" id="{E6EEE01F-5C07-4F71-AE3B-669CBA3EB188}"/>
              </a:ext>
            </a:extLst>
          </p:cNvPr>
          <p:cNvSpPr/>
          <p:nvPr/>
        </p:nvSpPr>
        <p:spPr>
          <a:xfrm>
            <a:off x="8895719" y="863028"/>
            <a:ext cx="2722651" cy="39144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5D310D3D-F2A9-4A26-8BC4-6AC82E6A2BFA}"/>
              </a:ext>
            </a:extLst>
          </p:cNvPr>
          <p:cNvSpPr/>
          <p:nvPr/>
        </p:nvSpPr>
        <p:spPr>
          <a:xfrm>
            <a:off x="8895719" y="647271"/>
            <a:ext cx="1746607" cy="21575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ln w="0"/>
                <a:solidFill>
                  <a:schemeClr val="tx1"/>
                </a:solidFill>
                <a:effectLst>
                  <a:outerShdw blurRad="38100" dist="19050" dir="2700000" algn="tl" rotWithShape="0">
                    <a:schemeClr val="dk1">
                      <a:alpha val="40000"/>
                    </a:schemeClr>
                  </a:outerShdw>
                </a:effectLst>
              </a:rPr>
              <a:t>Other</a:t>
            </a:r>
          </a:p>
        </p:txBody>
      </p:sp>
      <p:sp>
        <p:nvSpPr>
          <p:cNvPr id="47" name="Rectangle: Rounded Corners 46">
            <a:extLst>
              <a:ext uri="{FF2B5EF4-FFF2-40B4-BE49-F238E27FC236}">
                <a16:creationId xmlns:a16="http://schemas.microsoft.com/office/drawing/2014/main" id="{D32C3E98-ED68-40A9-9F05-D6B3A4A6FE74}"/>
              </a:ext>
            </a:extLst>
          </p:cNvPr>
          <p:cNvSpPr/>
          <p:nvPr/>
        </p:nvSpPr>
        <p:spPr>
          <a:xfrm>
            <a:off x="9010452" y="4253502"/>
            <a:ext cx="1150706" cy="24658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Action</a:t>
            </a:r>
          </a:p>
        </p:txBody>
      </p:sp>
      <p:sp>
        <p:nvSpPr>
          <p:cNvPr id="48" name="Rectangle 47">
            <a:extLst>
              <a:ext uri="{FF2B5EF4-FFF2-40B4-BE49-F238E27FC236}">
                <a16:creationId xmlns:a16="http://schemas.microsoft.com/office/drawing/2014/main" id="{768ABE6A-A83D-4527-B576-A75F3FF09E4C}"/>
              </a:ext>
            </a:extLst>
          </p:cNvPr>
          <p:cNvSpPr/>
          <p:nvPr/>
        </p:nvSpPr>
        <p:spPr>
          <a:xfrm>
            <a:off x="8979631" y="1227759"/>
            <a:ext cx="2001744" cy="246580"/>
          </a:xfrm>
          <a:prstGeom prst="rect">
            <a:avLst/>
          </a:prstGeom>
          <a:solidFill>
            <a:schemeClr val="bg1"/>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ln w="0"/>
              <a:solidFill>
                <a:schemeClr val="tx1"/>
              </a:solidFill>
              <a:effectLst>
                <a:outerShdw blurRad="38100" dist="19050" dir="2700000" algn="tl" rotWithShape="0">
                  <a:schemeClr val="dk1">
                    <a:alpha val="40000"/>
                  </a:schemeClr>
                </a:outerShdw>
              </a:effectLst>
            </a:endParaRPr>
          </a:p>
        </p:txBody>
      </p:sp>
      <p:sp>
        <p:nvSpPr>
          <p:cNvPr id="49" name="Rectangle 48">
            <a:extLst>
              <a:ext uri="{FF2B5EF4-FFF2-40B4-BE49-F238E27FC236}">
                <a16:creationId xmlns:a16="http://schemas.microsoft.com/office/drawing/2014/main" id="{EE9F14C4-83CC-4D65-8FD7-E683EB1C9A74}"/>
              </a:ext>
            </a:extLst>
          </p:cNvPr>
          <p:cNvSpPr/>
          <p:nvPr/>
        </p:nvSpPr>
        <p:spPr>
          <a:xfrm>
            <a:off x="8979631" y="955495"/>
            <a:ext cx="2001744" cy="246580"/>
          </a:xfrm>
          <a:prstGeom prst="rect">
            <a:avLst/>
          </a:prstGeom>
          <a:solidFill>
            <a:schemeClr val="bg1"/>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ln w="0"/>
              <a:solidFill>
                <a:schemeClr val="tx1"/>
              </a:solidFill>
              <a:effectLst>
                <a:outerShdw blurRad="38100" dist="19050" dir="2700000" algn="tl" rotWithShape="0">
                  <a:schemeClr val="dk1">
                    <a:alpha val="40000"/>
                  </a:schemeClr>
                </a:outerShdw>
              </a:effectLst>
            </a:endParaRPr>
          </a:p>
        </p:txBody>
      </p:sp>
      <p:sp>
        <p:nvSpPr>
          <p:cNvPr id="50" name="Rectangle 49">
            <a:extLst>
              <a:ext uri="{FF2B5EF4-FFF2-40B4-BE49-F238E27FC236}">
                <a16:creationId xmlns:a16="http://schemas.microsoft.com/office/drawing/2014/main" id="{8DDE3CF5-450B-43D2-84A5-55FFFA1AE7D2}"/>
              </a:ext>
            </a:extLst>
          </p:cNvPr>
          <p:cNvSpPr/>
          <p:nvPr/>
        </p:nvSpPr>
        <p:spPr>
          <a:xfrm>
            <a:off x="8979631" y="1869897"/>
            <a:ext cx="2001744" cy="246580"/>
          </a:xfrm>
          <a:prstGeom prst="rect">
            <a:avLst/>
          </a:prstGeom>
          <a:solidFill>
            <a:schemeClr val="bg1"/>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ln w="0"/>
              <a:solidFill>
                <a:schemeClr val="tx1"/>
              </a:solidFill>
              <a:effectLst>
                <a:outerShdw blurRad="38100" dist="19050" dir="2700000" algn="tl" rotWithShape="0">
                  <a:schemeClr val="dk1">
                    <a:alpha val="40000"/>
                  </a:schemeClr>
                </a:outerShdw>
              </a:effectLst>
            </a:endParaRPr>
          </a:p>
        </p:txBody>
      </p:sp>
      <p:sp>
        <p:nvSpPr>
          <p:cNvPr id="51" name="Rectangle 50">
            <a:extLst>
              <a:ext uri="{FF2B5EF4-FFF2-40B4-BE49-F238E27FC236}">
                <a16:creationId xmlns:a16="http://schemas.microsoft.com/office/drawing/2014/main" id="{DCC3AFEE-F276-493E-9968-6706C316501A}"/>
              </a:ext>
            </a:extLst>
          </p:cNvPr>
          <p:cNvSpPr/>
          <p:nvPr/>
        </p:nvSpPr>
        <p:spPr>
          <a:xfrm>
            <a:off x="8979631" y="1597633"/>
            <a:ext cx="2001744" cy="246580"/>
          </a:xfrm>
          <a:prstGeom prst="rect">
            <a:avLst/>
          </a:prstGeom>
          <a:solidFill>
            <a:schemeClr val="bg1"/>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ln w="0"/>
              <a:solidFill>
                <a:schemeClr val="tx1"/>
              </a:solidFill>
              <a:effectLst>
                <a:outerShdw blurRad="38100" dist="19050" dir="2700000" algn="tl" rotWithShape="0">
                  <a:schemeClr val="dk1">
                    <a:alpha val="40000"/>
                  </a:schemeClr>
                </a:outerShdw>
              </a:effectLst>
            </a:endParaRPr>
          </a:p>
        </p:txBody>
      </p:sp>
      <p:sp>
        <p:nvSpPr>
          <p:cNvPr id="52" name="Rectangle 51">
            <a:extLst>
              <a:ext uri="{FF2B5EF4-FFF2-40B4-BE49-F238E27FC236}">
                <a16:creationId xmlns:a16="http://schemas.microsoft.com/office/drawing/2014/main" id="{EB810BE9-A67E-4B8E-AACD-4FCD7E5E7ADF}"/>
              </a:ext>
            </a:extLst>
          </p:cNvPr>
          <p:cNvSpPr/>
          <p:nvPr/>
        </p:nvSpPr>
        <p:spPr>
          <a:xfrm>
            <a:off x="8979628" y="2530013"/>
            <a:ext cx="2001744" cy="246580"/>
          </a:xfrm>
          <a:prstGeom prst="rect">
            <a:avLst/>
          </a:prstGeom>
          <a:solidFill>
            <a:schemeClr val="bg1"/>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ln w="0"/>
              <a:solidFill>
                <a:schemeClr val="tx1"/>
              </a:solidFill>
              <a:effectLst>
                <a:outerShdw blurRad="38100" dist="19050" dir="2700000" algn="tl" rotWithShape="0">
                  <a:schemeClr val="dk1">
                    <a:alpha val="40000"/>
                  </a:schemeClr>
                </a:outerShdw>
              </a:effectLst>
            </a:endParaRPr>
          </a:p>
        </p:txBody>
      </p:sp>
      <p:sp>
        <p:nvSpPr>
          <p:cNvPr id="53" name="Rectangle 52">
            <a:extLst>
              <a:ext uri="{FF2B5EF4-FFF2-40B4-BE49-F238E27FC236}">
                <a16:creationId xmlns:a16="http://schemas.microsoft.com/office/drawing/2014/main" id="{739CD33C-2F3E-45B8-ACB6-AF762E95D784}"/>
              </a:ext>
            </a:extLst>
          </p:cNvPr>
          <p:cNvSpPr/>
          <p:nvPr/>
        </p:nvSpPr>
        <p:spPr>
          <a:xfrm>
            <a:off x="8979628" y="2257749"/>
            <a:ext cx="2001744" cy="246580"/>
          </a:xfrm>
          <a:prstGeom prst="rect">
            <a:avLst/>
          </a:prstGeom>
          <a:solidFill>
            <a:schemeClr val="bg1"/>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ln w="0"/>
              <a:solidFill>
                <a:schemeClr val="tx1"/>
              </a:solidFill>
              <a:effectLst>
                <a:outerShdw blurRad="38100" dist="19050" dir="2700000" algn="tl" rotWithShape="0">
                  <a:schemeClr val="dk1">
                    <a:alpha val="40000"/>
                  </a:schemeClr>
                </a:outerShdw>
              </a:effectLst>
            </a:endParaRPr>
          </a:p>
        </p:txBody>
      </p:sp>
      <p:sp>
        <p:nvSpPr>
          <p:cNvPr id="54" name="Rectangle: Rounded Corners 53">
            <a:extLst>
              <a:ext uri="{FF2B5EF4-FFF2-40B4-BE49-F238E27FC236}">
                <a16:creationId xmlns:a16="http://schemas.microsoft.com/office/drawing/2014/main" id="{457148CD-15A3-4FDA-90CC-58243A1BEF8E}"/>
              </a:ext>
            </a:extLst>
          </p:cNvPr>
          <p:cNvSpPr/>
          <p:nvPr/>
        </p:nvSpPr>
        <p:spPr>
          <a:xfrm>
            <a:off x="9010452" y="3530457"/>
            <a:ext cx="1150706" cy="24658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Action</a:t>
            </a:r>
          </a:p>
        </p:txBody>
      </p:sp>
      <p:sp>
        <p:nvSpPr>
          <p:cNvPr id="56" name="Rectangle 55">
            <a:extLst>
              <a:ext uri="{FF2B5EF4-FFF2-40B4-BE49-F238E27FC236}">
                <a16:creationId xmlns:a16="http://schemas.microsoft.com/office/drawing/2014/main" id="{4B670051-4C80-429C-87D6-2FFE376511BF}"/>
              </a:ext>
            </a:extLst>
          </p:cNvPr>
          <p:cNvSpPr/>
          <p:nvPr/>
        </p:nvSpPr>
        <p:spPr>
          <a:xfrm>
            <a:off x="6224430" y="1984190"/>
            <a:ext cx="68489" cy="809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167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575101C-7FD8-49D7-95FD-E103AEEC6E68}"/>
              </a:ext>
            </a:extLst>
          </p:cNvPr>
          <p:cNvPicPr>
            <a:picLocks noChangeAspect="1"/>
          </p:cNvPicPr>
          <p:nvPr/>
        </p:nvPicPr>
        <p:blipFill>
          <a:blip r:embed="rId2"/>
          <a:stretch>
            <a:fillRect/>
          </a:stretch>
        </p:blipFill>
        <p:spPr>
          <a:xfrm>
            <a:off x="5756573" y="313199"/>
            <a:ext cx="3022011" cy="1639337"/>
          </a:xfrm>
          <a:prstGeom prst="rect">
            <a:avLst/>
          </a:prstGeom>
        </p:spPr>
      </p:pic>
      <p:pic>
        <p:nvPicPr>
          <p:cNvPr id="5" name="Picture 4">
            <a:extLst>
              <a:ext uri="{FF2B5EF4-FFF2-40B4-BE49-F238E27FC236}">
                <a16:creationId xmlns:a16="http://schemas.microsoft.com/office/drawing/2014/main" id="{8415689A-D98A-47AF-BB27-555226F12942}"/>
              </a:ext>
            </a:extLst>
          </p:cNvPr>
          <p:cNvPicPr>
            <a:picLocks noChangeAspect="1"/>
          </p:cNvPicPr>
          <p:nvPr/>
        </p:nvPicPr>
        <p:blipFill>
          <a:blip r:embed="rId3"/>
          <a:stretch>
            <a:fillRect/>
          </a:stretch>
        </p:blipFill>
        <p:spPr>
          <a:xfrm>
            <a:off x="5756573" y="2069245"/>
            <a:ext cx="3096526" cy="513328"/>
          </a:xfrm>
          <a:prstGeom prst="rect">
            <a:avLst/>
          </a:prstGeom>
        </p:spPr>
      </p:pic>
      <p:pic>
        <p:nvPicPr>
          <p:cNvPr id="6" name="Picture 5">
            <a:extLst>
              <a:ext uri="{FF2B5EF4-FFF2-40B4-BE49-F238E27FC236}">
                <a16:creationId xmlns:a16="http://schemas.microsoft.com/office/drawing/2014/main" id="{C09A9A61-0319-435F-BEFC-29F7C8F982E8}"/>
              </a:ext>
            </a:extLst>
          </p:cNvPr>
          <p:cNvPicPr>
            <a:picLocks noChangeAspect="1"/>
          </p:cNvPicPr>
          <p:nvPr/>
        </p:nvPicPr>
        <p:blipFill>
          <a:blip r:embed="rId4"/>
          <a:stretch>
            <a:fillRect/>
          </a:stretch>
        </p:blipFill>
        <p:spPr>
          <a:xfrm>
            <a:off x="749980" y="636099"/>
            <a:ext cx="3154482" cy="496769"/>
          </a:xfrm>
          <a:prstGeom prst="rect">
            <a:avLst/>
          </a:prstGeom>
        </p:spPr>
      </p:pic>
      <p:pic>
        <p:nvPicPr>
          <p:cNvPr id="7" name="Picture 6">
            <a:extLst>
              <a:ext uri="{FF2B5EF4-FFF2-40B4-BE49-F238E27FC236}">
                <a16:creationId xmlns:a16="http://schemas.microsoft.com/office/drawing/2014/main" id="{CEE4D494-2FE7-4769-AAF4-28C70D81FB50}"/>
              </a:ext>
            </a:extLst>
          </p:cNvPr>
          <p:cNvPicPr>
            <a:picLocks noChangeAspect="1"/>
          </p:cNvPicPr>
          <p:nvPr/>
        </p:nvPicPr>
        <p:blipFill>
          <a:blip r:embed="rId5"/>
          <a:stretch>
            <a:fillRect/>
          </a:stretch>
        </p:blipFill>
        <p:spPr>
          <a:xfrm>
            <a:off x="5756573" y="2773263"/>
            <a:ext cx="1962237" cy="231825"/>
          </a:xfrm>
          <a:prstGeom prst="rect">
            <a:avLst/>
          </a:prstGeom>
        </p:spPr>
      </p:pic>
      <p:pic>
        <p:nvPicPr>
          <p:cNvPr id="8" name="Picture 7">
            <a:extLst>
              <a:ext uri="{FF2B5EF4-FFF2-40B4-BE49-F238E27FC236}">
                <a16:creationId xmlns:a16="http://schemas.microsoft.com/office/drawing/2014/main" id="{EAE849DE-D0D8-4B82-B6A3-CC3155C2FCED}"/>
              </a:ext>
            </a:extLst>
          </p:cNvPr>
          <p:cNvPicPr>
            <a:picLocks noChangeAspect="1"/>
          </p:cNvPicPr>
          <p:nvPr/>
        </p:nvPicPr>
        <p:blipFill>
          <a:blip r:embed="rId6"/>
          <a:stretch>
            <a:fillRect/>
          </a:stretch>
        </p:blipFill>
        <p:spPr>
          <a:xfrm>
            <a:off x="6641970" y="5719779"/>
            <a:ext cx="2425888" cy="505048"/>
          </a:xfrm>
          <a:prstGeom prst="rect">
            <a:avLst/>
          </a:prstGeom>
        </p:spPr>
      </p:pic>
    </p:spTree>
    <p:extLst>
      <p:ext uri="{BB962C8B-B14F-4D97-AF65-F5344CB8AC3E}">
        <p14:creationId xmlns:p14="http://schemas.microsoft.com/office/powerpoint/2010/main" val="449384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6FBF8FF-E09A-4EBF-A19A-562F2866BBC2}"/>
              </a:ext>
            </a:extLst>
          </p:cNvPr>
          <p:cNvSpPr/>
          <p:nvPr/>
        </p:nvSpPr>
        <p:spPr>
          <a:xfrm>
            <a:off x="671465" y="1608363"/>
            <a:ext cx="1919293" cy="7859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Set Metadata</a:t>
            </a:r>
          </a:p>
          <a:p>
            <a:r>
              <a:rPr lang="en-US" sz="1400" dirty="0"/>
              <a:t>NA, mag, pitch, …</a:t>
            </a:r>
          </a:p>
        </p:txBody>
      </p:sp>
      <p:sp>
        <p:nvSpPr>
          <p:cNvPr id="5" name="Rectangle: Rounded Corners 4">
            <a:extLst>
              <a:ext uri="{FF2B5EF4-FFF2-40B4-BE49-F238E27FC236}">
                <a16:creationId xmlns:a16="http://schemas.microsoft.com/office/drawing/2014/main" id="{3B798E1A-68FB-4B64-B503-4DCFD76E4C5D}"/>
              </a:ext>
            </a:extLst>
          </p:cNvPr>
          <p:cNvSpPr/>
          <p:nvPr/>
        </p:nvSpPr>
        <p:spPr>
          <a:xfrm>
            <a:off x="652474" y="2575317"/>
            <a:ext cx="1938283" cy="5307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Select White &amp; Dark</a:t>
            </a:r>
          </a:p>
        </p:txBody>
      </p:sp>
      <p:sp>
        <p:nvSpPr>
          <p:cNvPr id="6" name="Rectangle: Rounded Corners 5">
            <a:extLst>
              <a:ext uri="{FF2B5EF4-FFF2-40B4-BE49-F238E27FC236}">
                <a16:creationId xmlns:a16="http://schemas.microsoft.com/office/drawing/2014/main" id="{5115E2A7-AEF4-47E0-A623-1A1DEED1D45C}"/>
              </a:ext>
            </a:extLst>
          </p:cNvPr>
          <p:cNvSpPr/>
          <p:nvPr/>
        </p:nvSpPr>
        <p:spPr>
          <a:xfrm>
            <a:off x="652474" y="3338895"/>
            <a:ext cx="1938283" cy="5307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Calibrate</a:t>
            </a:r>
          </a:p>
        </p:txBody>
      </p:sp>
      <p:sp>
        <p:nvSpPr>
          <p:cNvPr id="7" name="Rectangle: Rounded Corners 6">
            <a:extLst>
              <a:ext uri="{FF2B5EF4-FFF2-40B4-BE49-F238E27FC236}">
                <a16:creationId xmlns:a16="http://schemas.microsoft.com/office/drawing/2014/main" id="{74A566DD-3231-4E37-B718-804BB2AE1E33}"/>
              </a:ext>
            </a:extLst>
          </p:cNvPr>
          <p:cNvSpPr/>
          <p:nvPr/>
        </p:nvSpPr>
        <p:spPr>
          <a:xfrm>
            <a:off x="3539019" y="1271556"/>
            <a:ext cx="1938281" cy="3368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Select </a:t>
            </a:r>
            <a:r>
              <a:rPr lang="en-US" sz="1400" dirty="0" err="1"/>
              <a:t>RawLF</a:t>
            </a:r>
            <a:r>
              <a:rPr lang="en-US" sz="1400" dirty="0"/>
              <a:t>(s)</a:t>
            </a:r>
          </a:p>
        </p:txBody>
      </p:sp>
      <p:sp>
        <p:nvSpPr>
          <p:cNvPr id="8" name="Rectangle: Rounded Corners 7">
            <a:extLst>
              <a:ext uri="{FF2B5EF4-FFF2-40B4-BE49-F238E27FC236}">
                <a16:creationId xmlns:a16="http://schemas.microsoft.com/office/drawing/2014/main" id="{D386FEFF-C88F-400A-838C-2AD39C03ADB6}"/>
              </a:ext>
            </a:extLst>
          </p:cNvPr>
          <p:cNvSpPr/>
          <p:nvPr/>
        </p:nvSpPr>
        <p:spPr>
          <a:xfrm>
            <a:off x="3539019" y="2315851"/>
            <a:ext cx="1938283" cy="3368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View Rectified</a:t>
            </a:r>
          </a:p>
        </p:txBody>
      </p:sp>
      <p:sp>
        <p:nvSpPr>
          <p:cNvPr id="9" name="Rectangle: Rounded Corners 8">
            <a:extLst>
              <a:ext uri="{FF2B5EF4-FFF2-40B4-BE49-F238E27FC236}">
                <a16:creationId xmlns:a16="http://schemas.microsoft.com/office/drawing/2014/main" id="{CB0F99B5-4A63-430D-9BF1-72A1FBB26F04}"/>
              </a:ext>
            </a:extLst>
          </p:cNvPr>
          <p:cNvSpPr/>
          <p:nvPr/>
        </p:nvSpPr>
        <p:spPr>
          <a:xfrm>
            <a:off x="6739404" y="2893725"/>
            <a:ext cx="1938283" cy="5307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Full Deconvolve</a:t>
            </a:r>
          </a:p>
        </p:txBody>
      </p:sp>
      <p:sp>
        <p:nvSpPr>
          <p:cNvPr id="10" name="Rectangle: Rounded Corners 9">
            <a:extLst>
              <a:ext uri="{FF2B5EF4-FFF2-40B4-BE49-F238E27FC236}">
                <a16:creationId xmlns:a16="http://schemas.microsoft.com/office/drawing/2014/main" id="{82325726-BD1E-4232-98A1-AC28C9DBBC6F}"/>
              </a:ext>
            </a:extLst>
          </p:cNvPr>
          <p:cNvSpPr/>
          <p:nvPr/>
        </p:nvSpPr>
        <p:spPr>
          <a:xfrm>
            <a:off x="6739404" y="3884969"/>
            <a:ext cx="1938283" cy="5307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3D View of Stack</a:t>
            </a:r>
          </a:p>
        </p:txBody>
      </p:sp>
      <p:sp>
        <p:nvSpPr>
          <p:cNvPr id="11" name="Rectangle: Rounded Corners 10">
            <a:extLst>
              <a:ext uri="{FF2B5EF4-FFF2-40B4-BE49-F238E27FC236}">
                <a16:creationId xmlns:a16="http://schemas.microsoft.com/office/drawing/2014/main" id="{B433E7F1-0982-432D-BE98-E8D09EEC27F8}"/>
              </a:ext>
            </a:extLst>
          </p:cNvPr>
          <p:cNvSpPr/>
          <p:nvPr/>
        </p:nvSpPr>
        <p:spPr>
          <a:xfrm>
            <a:off x="3539019" y="2840674"/>
            <a:ext cx="1938283" cy="3368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View Perspectives</a:t>
            </a:r>
          </a:p>
        </p:txBody>
      </p:sp>
      <p:sp>
        <p:nvSpPr>
          <p:cNvPr id="12" name="Rectangle: Rounded Corners 11">
            <a:extLst>
              <a:ext uri="{FF2B5EF4-FFF2-40B4-BE49-F238E27FC236}">
                <a16:creationId xmlns:a16="http://schemas.microsoft.com/office/drawing/2014/main" id="{86AD254D-B133-4FE1-BCEB-43DADFE30EF2}"/>
              </a:ext>
            </a:extLst>
          </p:cNvPr>
          <p:cNvSpPr/>
          <p:nvPr/>
        </p:nvSpPr>
        <p:spPr>
          <a:xfrm>
            <a:off x="9398342" y="3696227"/>
            <a:ext cx="1938283" cy="7194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Select Output</a:t>
            </a:r>
          </a:p>
          <a:p>
            <a:r>
              <a:rPr lang="en-US" sz="1200" dirty="0"/>
              <a:t>[as file,  as dataset on .h5]</a:t>
            </a:r>
          </a:p>
        </p:txBody>
      </p:sp>
      <p:sp>
        <p:nvSpPr>
          <p:cNvPr id="13" name="Rectangle: Rounded Corners 12">
            <a:extLst>
              <a:ext uri="{FF2B5EF4-FFF2-40B4-BE49-F238E27FC236}">
                <a16:creationId xmlns:a16="http://schemas.microsoft.com/office/drawing/2014/main" id="{3310F187-BB57-411D-A00A-E71F829B8907}"/>
              </a:ext>
            </a:extLst>
          </p:cNvPr>
          <p:cNvSpPr/>
          <p:nvPr/>
        </p:nvSpPr>
        <p:spPr>
          <a:xfrm>
            <a:off x="652475" y="740843"/>
            <a:ext cx="1938283" cy="5307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Select Dataset location</a:t>
            </a:r>
          </a:p>
          <a:p>
            <a:r>
              <a:rPr lang="en-US" sz="1400" dirty="0"/>
              <a:t>(folder or .h5)</a:t>
            </a:r>
          </a:p>
        </p:txBody>
      </p:sp>
      <p:sp>
        <p:nvSpPr>
          <p:cNvPr id="14" name="Rectangle: Rounded Corners 13">
            <a:extLst>
              <a:ext uri="{FF2B5EF4-FFF2-40B4-BE49-F238E27FC236}">
                <a16:creationId xmlns:a16="http://schemas.microsoft.com/office/drawing/2014/main" id="{692418F9-4D6D-49FD-A5B4-BA4ED3492047}"/>
              </a:ext>
            </a:extLst>
          </p:cNvPr>
          <p:cNvSpPr/>
          <p:nvPr/>
        </p:nvSpPr>
        <p:spPr>
          <a:xfrm>
            <a:off x="6739404" y="2300511"/>
            <a:ext cx="1919292" cy="3511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Quick Deconvolve</a:t>
            </a:r>
          </a:p>
        </p:txBody>
      </p:sp>
      <p:sp>
        <p:nvSpPr>
          <p:cNvPr id="17" name="Rectangle: Rounded Corners 16">
            <a:extLst>
              <a:ext uri="{FF2B5EF4-FFF2-40B4-BE49-F238E27FC236}">
                <a16:creationId xmlns:a16="http://schemas.microsoft.com/office/drawing/2014/main" id="{6DE4AD0E-3193-4A01-8085-0C6D75EBD9A9}"/>
              </a:ext>
            </a:extLst>
          </p:cNvPr>
          <p:cNvSpPr/>
          <p:nvPr/>
        </p:nvSpPr>
        <p:spPr>
          <a:xfrm>
            <a:off x="999213" y="4150326"/>
            <a:ext cx="1591545" cy="3450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Inspect Calibration</a:t>
            </a:r>
          </a:p>
        </p:txBody>
      </p:sp>
      <p:sp>
        <p:nvSpPr>
          <p:cNvPr id="19" name="Rectangle: Rounded Corners 18">
            <a:extLst>
              <a:ext uri="{FF2B5EF4-FFF2-40B4-BE49-F238E27FC236}">
                <a16:creationId xmlns:a16="http://schemas.microsoft.com/office/drawing/2014/main" id="{07650F21-BA5A-4D36-B2DB-A4A4BF3A98CF}"/>
              </a:ext>
            </a:extLst>
          </p:cNvPr>
          <p:cNvSpPr/>
          <p:nvPr/>
        </p:nvSpPr>
        <p:spPr>
          <a:xfrm>
            <a:off x="3504814" y="3884969"/>
            <a:ext cx="1972486" cy="18862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t>Settings:</a:t>
            </a:r>
          </a:p>
          <a:p>
            <a:r>
              <a:rPr lang="en-US" sz="1200" dirty="0"/>
              <a:t>Device</a:t>
            </a:r>
          </a:p>
        </p:txBody>
      </p:sp>
      <p:sp>
        <p:nvSpPr>
          <p:cNvPr id="15" name="Rectangle: Rounded Corners 14">
            <a:extLst>
              <a:ext uri="{FF2B5EF4-FFF2-40B4-BE49-F238E27FC236}">
                <a16:creationId xmlns:a16="http://schemas.microsoft.com/office/drawing/2014/main" id="{0480FC5F-3DFD-4430-951B-8B53F3E3724C}"/>
              </a:ext>
            </a:extLst>
          </p:cNvPr>
          <p:cNvSpPr/>
          <p:nvPr/>
        </p:nvSpPr>
        <p:spPr>
          <a:xfrm>
            <a:off x="3714458" y="4485945"/>
            <a:ext cx="1518991" cy="5307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t>Set Quick Deconvolve method/params</a:t>
            </a:r>
          </a:p>
        </p:txBody>
      </p:sp>
      <p:sp>
        <p:nvSpPr>
          <p:cNvPr id="16" name="Rectangle: Rounded Corners 15">
            <a:extLst>
              <a:ext uri="{FF2B5EF4-FFF2-40B4-BE49-F238E27FC236}">
                <a16:creationId xmlns:a16="http://schemas.microsoft.com/office/drawing/2014/main" id="{E1FBF0E4-56AE-4968-BB5C-44C46890D01E}"/>
              </a:ext>
            </a:extLst>
          </p:cNvPr>
          <p:cNvSpPr/>
          <p:nvPr/>
        </p:nvSpPr>
        <p:spPr>
          <a:xfrm>
            <a:off x="3731561" y="5086921"/>
            <a:ext cx="1518991" cy="5307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t>Set Full Deconvolve method/params</a:t>
            </a:r>
          </a:p>
        </p:txBody>
      </p:sp>
      <p:sp>
        <p:nvSpPr>
          <p:cNvPr id="20" name="Rectangle: Rounded Corners 19">
            <a:extLst>
              <a:ext uri="{FF2B5EF4-FFF2-40B4-BE49-F238E27FC236}">
                <a16:creationId xmlns:a16="http://schemas.microsoft.com/office/drawing/2014/main" id="{D7C53647-4F9C-44B1-BAD3-212F0C92FB4C}"/>
              </a:ext>
            </a:extLst>
          </p:cNvPr>
          <p:cNvSpPr/>
          <p:nvPr/>
        </p:nvSpPr>
        <p:spPr>
          <a:xfrm>
            <a:off x="3539019" y="1749257"/>
            <a:ext cx="1938281" cy="3368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View </a:t>
            </a:r>
            <a:r>
              <a:rPr lang="en-US" sz="1400" dirty="0" err="1"/>
              <a:t>RawLF</a:t>
            </a:r>
            <a:r>
              <a:rPr lang="en-US" sz="1400" dirty="0"/>
              <a:t>(s)</a:t>
            </a:r>
          </a:p>
        </p:txBody>
      </p:sp>
    </p:spTree>
    <p:extLst>
      <p:ext uri="{BB962C8B-B14F-4D97-AF65-F5344CB8AC3E}">
        <p14:creationId xmlns:p14="http://schemas.microsoft.com/office/powerpoint/2010/main" val="588564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6FC6F-5AC2-4A63-A3B6-85E53033C53D}"/>
              </a:ext>
            </a:extLst>
          </p:cNvPr>
          <p:cNvSpPr>
            <a:spLocks noGrp="1"/>
          </p:cNvSpPr>
          <p:nvPr>
            <p:ph type="title"/>
          </p:nvPr>
        </p:nvSpPr>
        <p:spPr/>
        <p:txBody>
          <a:bodyPr/>
          <a:lstStyle/>
          <a:p>
            <a:r>
              <a:rPr lang="en-US" dirty="0"/>
              <a:t>Files</a:t>
            </a:r>
          </a:p>
        </p:txBody>
      </p:sp>
      <p:sp>
        <p:nvSpPr>
          <p:cNvPr id="3" name="Content Placeholder 2">
            <a:extLst>
              <a:ext uri="{FF2B5EF4-FFF2-40B4-BE49-F238E27FC236}">
                <a16:creationId xmlns:a16="http://schemas.microsoft.com/office/drawing/2014/main" id="{FB94CB4E-EE2A-4FF4-9B65-738FC5552F85}"/>
              </a:ext>
            </a:extLst>
          </p:cNvPr>
          <p:cNvSpPr>
            <a:spLocks noGrp="1"/>
          </p:cNvSpPr>
          <p:nvPr>
            <p:ph idx="1"/>
          </p:nvPr>
        </p:nvSpPr>
        <p:spPr>
          <a:xfrm>
            <a:off x="838200" y="1253331"/>
            <a:ext cx="5421284" cy="4351338"/>
          </a:xfrm>
        </p:spPr>
        <p:txBody>
          <a:bodyPr/>
          <a:lstStyle/>
          <a:p>
            <a:r>
              <a:rPr lang="en-US" dirty="0"/>
              <a:t>May be files in a folder or datasets contained in HDF5 file.</a:t>
            </a:r>
          </a:p>
          <a:p>
            <a:r>
              <a:rPr lang="en-US" dirty="0"/>
              <a:t>Naming </a:t>
            </a:r>
          </a:p>
          <a:p>
            <a:pPr lvl="1"/>
            <a:r>
              <a:rPr lang="en-US" dirty="0"/>
              <a:t>Unique &lt;sample&gt; name</a:t>
            </a:r>
          </a:p>
          <a:p>
            <a:pPr lvl="1"/>
            <a:r>
              <a:rPr lang="en-US" dirty="0"/>
              <a:t>LF metadata file .</a:t>
            </a:r>
            <a:r>
              <a:rPr lang="en-US" dirty="0" err="1"/>
              <a:t>lfm</a:t>
            </a:r>
            <a:r>
              <a:rPr lang="en-US" dirty="0"/>
              <a:t>  (text, JSON)</a:t>
            </a:r>
          </a:p>
          <a:p>
            <a:r>
              <a:rPr lang="en-US" dirty="0"/>
              <a:t>Tool to generate </a:t>
            </a:r>
            <a:r>
              <a:rPr lang="en-US" dirty="0" err="1"/>
              <a:t>LFmeta</a:t>
            </a:r>
            <a:endParaRPr lang="en-US" dirty="0"/>
          </a:p>
          <a:p>
            <a:pPr lvl="1"/>
            <a:r>
              <a:rPr lang="en-US" dirty="0"/>
              <a:t>App to fill in values</a:t>
            </a:r>
          </a:p>
          <a:p>
            <a:pPr lvl="1"/>
            <a:r>
              <a:rPr lang="en-US" dirty="0"/>
              <a:t>acquisition system might create</a:t>
            </a:r>
          </a:p>
          <a:p>
            <a:pPr lvl="1"/>
            <a:endParaRPr lang="en-US" dirty="0"/>
          </a:p>
        </p:txBody>
      </p:sp>
    </p:spTree>
    <p:extLst>
      <p:ext uri="{BB962C8B-B14F-4D97-AF65-F5344CB8AC3E}">
        <p14:creationId xmlns:p14="http://schemas.microsoft.com/office/powerpoint/2010/main" val="4213282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6182A-9F0F-4E87-88A8-0DBA8784190E}"/>
              </a:ext>
            </a:extLst>
          </p:cNvPr>
          <p:cNvSpPr>
            <a:spLocks noGrp="1"/>
          </p:cNvSpPr>
          <p:nvPr>
            <p:ph type="title"/>
          </p:nvPr>
        </p:nvSpPr>
        <p:spPr/>
        <p:txBody>
          <a:bodyPr/>
          <a:lstStyle/>
          <a:p>
            <a:endParaRPr lang="en-US"/>
          </a:p>
        </p:txBody>
      </p:sp>
      <p:sp>
        <p:nvSpPr>
          <p:cNvPr id="4" name="Rectangle 1">
            <a:extLst>
              <a:ext uri="{FF2B5EF4-FFF2-40B4-BE49-F238E27FC236}">
                <a16:creationId xmlns:a16="http://schemas.microsoft.com/office/drawing/2014/main" id="{D1F93C29-3EB9-4686-8DEC-1A4E1320E32A}"/>
              </a:ext>
            </a:extLst>
          </p:cNvPr>
          <p:cNvSpPr>
            <a:spLocks noGrp="1" noChangeArrowheads="1"/>
          </p:cNvSpPr>
          <p:nvPr>
            <p:ph idx="1"/>
          </p:nvPr>
        </p:nvSpPr>
        <p:spPr bwMode="auto">
          <a:xfrm>
            <a:off x="530382" y="1146186"/>
            <a:ext cx="7427613"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LFI Plugin Design </a:t>
            </a:r>
            <a:endParaRPr kumimoji="0" lang="en-US" altLang="en-US" sz="1000" b="0" i="0" u="none" strike="noStrike" cap="none" normalizeH="0" baseline="0">
              <a:ln>
                <a:noFill/>
              </a:ln>
              <a:solidFill>
                <a:schemeClr val="tx1"/>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rPr>
              <a:t>HDF5 file structure and metadata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rPr>
              <a:t>Start with LFMNet's HDF5 dataset file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rPr>
              <a:t>GUI functions/details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rPr>
              <a:t>Save the last state of the plugin, so that on the next startup the last dataset path is loaded along with the last parameters used. I'm sure napari should have some api for this already.  See Persistence: </a:t>
            </a:r>
            <a:r>
              <a:rPr kumimoji="0" lang="en-US" altLang="en-US" sz="1000" b="0" i="0" u="none" strike="noStrike" cap="none" normalizeH="0" baseline="0">
                <a:ln>
                  <a:noFill/>
                </a:ln>
                <a:solidFill>
                  <a:schemeClr val="tx1"/>
                </a:solidFill>
                <a:effectLst/>
                <a:latin typeface="Verdana" panose="020B0604030504040204" pitchFamily="34" charset="0"/>
                <a:hlinkClick r:id="rId2"/>
              </a:rPr>
              <a:t>https://napari.org/guides/preferences.html</a:t>
            </a:r>
            <a:endParaRPr kumimoji="0" lang="en-US" altLang="en-US" sz="1000" b="0" i="0" u="none" strike="noStrike" cap="none" normalizeH="0" baseline="0">
              <a:ln>
                <a:noFill/>
              </a:ln>
              <a:solidFill>
                <a:schemeClr val="tx1"/>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rPr>
              <a:t>Option to use the LF-Analyze folder option, to select one that is not included with the plugin. Currently that folder option has been disabled since I couldn't figure out a way to load the LF Analyze library from within the plugin.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rPr>
              <a:t>Better progress indicator, however, this would need tweaking the LFA code to emit events.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hlinkClick r:id="rId3"/>
              </a:rPr>
              <a:t>https://napari.org/guides/event_loop.html</a:t>
            </a:r>
            <a:endParaRPr kumimoji="0" lang="en-US" altLang="en-US" sz="1000" b="0" i="0" u="none" strike="noStrike" cap="none" normalizeH="0" baseline="0">
              <a:ln>
                <a:noFill/>
              </a:ln>
              <a:solidFill>
                <a:schemeClr val="tx1"/>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rPr>
              <a:t>Add tooltips to existing GUI items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rPr>
              <a:t>Annoyingly, to have a cascading menubar for the plugin it seems to need more than 1 widget, so have left the Example QWidget there as well for now. (defined in napari.yaml)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rPr>
              <a:t>Good docs here: </a:t>
            </a:r>
            <a:r>
              <a:rPr kumimoji="0" lang="en-US" altLang="en-US" sz="1000" b="0" i="0" u="none" strike="noStrike" cap="none" normalizeH="0" baseline="0">
                <a:ln>
                  <a:noFill/>
                </a:ln>
                <a:solidFill>
                  <a:schemeClr val="tx1"/>
                </a:solidFill>
                <a:effectLst/>
                <a:latin typeface="Verdana" panose="020B0604030504040204" pitchFamily="34" charset="0"/>
                <a:hlinkClick r:id="rId4"/>
              </a:rPr>
              <a:t>https://napari.org/guides/magicgui.html</a:t>
            </a:r>
            <a:endParaRPr kumimoji="0" lang="en-US" altLang="en-US" sz="1000" b="0" i="0" u="none" strike="noStrike" cap="none" normalizeH="0" baseline="0">
              <a:ln>
                <a:noFill/>
              </a:ln>
              <a:solidFill>
                <a:schemeClr val="tx1"/>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rPr>
              <a:t>Plugin layout design (separate widgets and/or tabs etc.) and User feedback regarding workflow</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rPr>
              <a:t>Articulate Use Cases/Workflow ... review with Rudolf</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rPr>
              <a:t>including: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rPr>
              <a:t>Additional options that are included in script to be included in an additional tab as "Optional parameters".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rPr>
              <a:t>Install / Config / Dependencies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rPr>
              <a:t>Some message prompt to indicate about required libraries that are missing like opencv, h5py, etc. (these need to be installed into your napari env since they don't seem to install with napari)</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68799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50A12-CE1F-4E08-A388-8062653CE10C}"/>
              </a:ext>
            </a:extLst>
          </p:cNvPr>
          <p:cNvSpPr>
            <a:spLocks noGrp="1"/>
          </p:cNvSpPr>
          <p:nvPr>
            <p:ph type="title"/>
          </p:nvPr>
        </p:nvSpPr>
        <p:spPr/>
        <p:txBody>
          <a:bodyPr/>
          <a:lstStyle/>
          <a:p>
            <a:r>
              <a:rPr lang="en-US" dirty="0"/>
              <a:t>GUI</a:t>
            </a:r>
          </a:p>
        </p:txBody>
      </p:sp>
      <p:sp>
        <p:nvSpPr>
          <p:cNvPr id="3" name="Content Placeholder 2">
            <a:extLst>
              <a:ext uri="{FF2B5EF4-FFF2-40B4-BE49-F238E27FC236}">
                <a16:creationId xmlns:a16="http://schemas.microsoft.com/office/drawing/2014/main" id="{64DEBA9F-14FB-4B75-B94E-1AA4B075D57A}"/>
              </a:ext>
            </a:extLst>
          </p:cNvPr>
          <p:cNvSpPr>
            <a:spLocks noGrp="1"/>
          </p:cNvSpPr>
          <p:nvPr>
            <p:ph idx="1"/>
          </p:nvPr>
        </p:nvSpPr>
        <p:spPr>
          <a:xfrm>
            <a:off x="838200" y="1825625"/>
            <a:ext cx="8901418" cy="4351338"/>
          </a:xfrm>
        </p:spPr>
        <p:txBody>
          <a:bodyPr/>
          <a:lstStyle/>
          <a:p>
            <a:r>
              <a:rPr lang="en-US" dirty="0"/>
              <a:t>Leveraging </a:t>
            </a:r>
            <a:r>
              <a:rPr lang="en-US" dirty="0" err="1"/>
              <a:t>napari</a:t>
            </a:r>
            <a:r>
              <a:rPr lang="en-US" dirty="0"/>
              <a:t> infrastructure…</a:t>
            </a:r>
          </a:p>
          <a:p>
            <a:r>
              <a:rPr lang="en-US" dirty="0"/>
              <a:t>GUI</a:t>
            </a:r>
          </a:p>
          <a:p>
            <a:pPr lvl="1"/>
            <a:r>
              <a:rPr lang="en-US" dirty="0" err="1"/>
              <a:t>MagicGUI</a:t>
            </a:r>
            <a:endParaRPr lang="en-US" dirty="0"/>
          </a:p>
          <a:p>
            <a:pPr lvl="1"/>
            <a:r>
              <a:rPr lang="en-US" dirty="0" err="1"/>
              <a:t>QtPy</a:t>
            </a:r>
            <a:r>
              <a:rPr lang="en-US" dirty="0"/>
              <a:t> (abstraction layer over </a:t>
            </a:r>
            <a:r>
              <a:rPr lang="en-US" dirty="0" err="1"/>
              <a:t>PyQT</a:t>
            </a:r>
            <a:r>
              <a:rPr lang="en-US" dirty="0"/>
              <a:t>, </a:t>
            </a:r>
            <a:r>
              <a:rPr lang="en-US" dirty="0" err="1"/>
              <a:t>PySide</a:t>
            </a:r>
            <a:r>
              <a:rPr lang="en-US" dirty="0"/>
              <a:t>)</a:t>
            </a:r>
          </a:p>
          <a:p>
            <a:pPr lvl="1"/>
            <a:r>
              <a:rPr lang="en-US" dirty="0"/>
              <a:t>Leverage </a:t>
            </a:r>
            <a:r>
              <a:rPr lang="en-US" dirty="0" err="1"/>
              <a:t>VizPy</a:t>
            </a:r>
            <a:r>
              <a:rPr lang="en-US" dirty="0"/>
              <a:t>, Scikit-image, …</a:t>
            </a:r>
          </a:p>
          <a:p>
            <a:pPr lvl="1"/>
            <a:endParaRPr lang="en-US" dirty="0"/>
          </a:p>
          <a:p>
            <a:pPr lvl="1"/>
            <a:endParaRPr lang="en-US" dirty="0" err="1"/>
          </a:p>
          <a:p>
            <a:r>
              <a:rPr lang="en-US" dirty="0"/>
              <a:t>(Later…) Acquisition, camera control, drivers </a:t>
            </a:r>
            <a:r>
              <a:rPr lang="en-US" dirty="0">
                <a:sym typeface="Wingdings" panose="05000000000000000000" pitchFamily="2" charset="2"/>
              </a:rPr>
              <a:t> Micromanager?</a:t>
            </a:r>
          </a:p>
        </p:txBody>
      </p:sp>
    </p:spTree>
    <p:extLst>
      <p:ext uri="{BB962C8B-B14F-4D97-AF65-F5344CB8AC3E}">
        <p14:creationId xmlns:p14="http://schemas.microsoft.com/office/powerpoint/2010/main" val="1165453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EF26A-7F31-406B-80E3-576013EA666E}"/>
              </a:ext>
            </a:extLst>
          </p:cNvPr>
          <p:cNvSpPr>
            <a:spLocks noGrp="1"/>
          </p:cNvSpPr>
          <p:nvPr>
            <p:ph type="title"/>
          </p:nvPr>
        </p:nvSpPr>
        <p:spPr/>
        <p:txBody>
          <a:bodyPr/>
          <a:lstStyle/>
          <a:p>
            <a:r>
              <a:rPr lang="en-US" dirty="0"/>
              <a:t>Input from </a:t>
            </a:r>
            <a:r>
              <a:rPr lang="en-US" dirty="0" err="1"/>
              <a:t>LFAnalyse</a:t>
            </a:r>
            <a:r>
              <a:rPr lang="en-US" dirty="0"/>
              <a:t>….</a:t>
            </a:r>
          </a:p>
        </p:txBody>
      </p:sp>
      <p:sp>
        <p:nvSpPr>
          <p:cNvPr id="3" name="Content Placeholder 2">
            <a:extLst>
              <a:ext uri="{FF2B5EF4-FFF2-40B4-BE49-F238E27FC236}">
                <a16:creationId xmlns:a16="http://schemas.microsoft.com/office/drawing/2014/main" id="{F754C8D2-EF22-410B-A74E-24F34FD1902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26015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0CC86-D1FF-40E5-BFD0-29509BEA3134}"/>
              </a:ext>
            </a:extLst>
          </p:cNvPr>
          <p:cNvSpPr>
            <a:spLocks noGrp="1"/>
          </p:cNvSpPr>
          <p:nvPr>
            <p:ph type="title"/>
          </p:nvPr>
        </p:nvSpPr>
        <p:spPr/>
        <p:txBody>
          <a:bodyPr/>
          <a:lstStyle/>
          <a:p>
            <a:r>
              <a:rPr lang="en-US" dirty="0"/>
              <a:t>UI</a:t>
            </a:r>
          </a:p>
        </p:txBody>
      </p:sp>
      <p:pic>
        <p:nvPicPr>
          <p:cNvPr id="1028" name="Picture 4" descr="image: viewer layout">
            <a:extLst>
              <a:ext uri="{FF2B5EF4-FFF2-40B4-BE49-F238E27FC236}">
                <a16:creationId xmlns:a16="http://schemas.microsoft.com/office/drawing/2014/main" id="{EDF6B704-75B3-4DC8-9845-9EF9AF1746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9780" y="365126"/>
            <a:ext cx="10194685" cy="6488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9308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63A22-2669-45C1-A7EC-360C71C80BDD}"/>
              </a:ext>
            </a:extLst>
          </p:cNvPr>
          <p:cNvSpPr>
            <a:spLocks noGrp="1"/>
          </p:cNvSpPr>
          <p:nvPr>
            <p:ph type="title"/>
          </p:nvPr>
        </p:nvSpPr>
        <p:spPr/>
        <p:txBody>
          <a:bodyPr/>
          <a:lstStyle/>
          <a:p>
            <a:r>
              <a:rPr lang="en-US" dirty="0"/>
              <a:t>Optics [Config]</a:t>
            </a:r>
          </a:p>
        </p:txBody>
      </p:sp>
      <p:pic>
        <p:nvPicPr>
          <p:cNvPr id="5" name="Picture 4">
            <a:extLst>
              <a:ext uri="{FF2B5EF4-FFF2-40B4-BE49-F238E27FC236}">
                <a16:creationId xmlns:a16="http://schemas.microsoft.com/office/drawing/2014/main" id="{B63D3B94-9F94-4BDF-B464-51DFFA17C12D}"/>
              </a:ext>
            </a:extLst>
          </p:cNvPr>
          <p:cNvPicPr>
            <a:picLocks noChangeAspect="1"/>
          </p:cNvPicPr>
          <p:nvPr/>
        </p:nvPicPr>
        <p:blipFill>
          <a:blip r:embed="rId2"/>
          <a:stretch>
            <a:fillRect/>
          </a:stretch>
        </p:blipFill>
        <p:spPr>
          <a:xfrm>
            <a:off x="6274003" y="365126"/>
            <a:ext cx="4661219" cy="6001756"/>
          </a:xfrm>
          <a:prstGeom prst="rect">
            <a:avLst/>
          </a:prstGeom>
        </p:spPr>
      </p:pic>
    </p:spTree>
    <p:extLst>
      <p:ext uri="{BB962C8B-B14F-4D97-AF65-F5344CB8AC3E}">
        <p14:creationId xmlns:p14="http://schemas.microsoft.com/office/powerpoint/2010/main" val="790071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35165-2137-4266-9595-DF573A128855}"/>
              </a:ext>
            </a:extLst>
          </p:cNvPr>
          <p:cNvSpPr>
            <a:spLocks noGrp="1"/>
          </p:cNvSpPr>
          <p:nvPr>
            <p:ph type="title"/>
          </p:nvPr>
        </p:nvSpPr>
        <p:spPr/>
        <p:txBody>
          <a:bodyPr/>
          <a:lstStyle/>
          <a:p>
            <a:r>
              <a:rPr lang="en-US" dirty="0" err="1"/>
              <a:t>LFDisplay</a:t>
            </a:r>
            <a:r>
              <a:rPr lang="en-US" dirty="0"/>
              <a:t> – Main window</a:t>
            </a:r>
          </a:p>
        </p:txBody>
      </p:sp>
      <p:pic>
        <p:nvPicPr>
          <p:cNvPr id="7" name="Content Placeholder 6">
            <a:extLst>
              <a:ext uri="{FF2B5EF4-FFF2-40B4-BE49-F238E27FC236}">
                <a16:creationId xmlns:a16="http://schemas.microsoft.com/office/drawing/2014/main" id="{3D11D25B-0AA0-48BB-93EA-0E1EF01C9689}"/>
              </a:ext>
            </a:extLst>
          </p:cNvPr>
          <p:cNvPicPr>
            <a:picLocks noGrp="1" noChangeAspect="1"/>
          </p:cNvPicPr>
          <p:nvPr>
            <p:ph idx="1"/>
          </p:nvPr>
        </p:nvPicPr>
        <p:blipFill>
          <a:blip r:embed="rId2"/>
          <a:stretch>
            <a:fillRect/>
          </a:stretch>
        </p:blipFill>
        <p:spPr>
          <a:xfrm>
            <a:off x="5576013" y="1263378"/>
            <a:ext cx="5953956" cy="409307"/>
          </a:xfrm>
        </p:spPr>
      </p:pic>
      <p:pic>
        <p:nvPicPr>
          <p:cNvPr id="5" name="Picture 4">
            <a:extLst>
              <a:ext uri="{FF2B5EF4-FFF2-40B4-BE49-F238E27FC236}">
                <a16:creationId xmlns:a16="http://schemas.microsoft.com/office/drawing/2014/main" id="{B0D0F48D-A6B0-4A55-85B3-7650333C080B}"/>
              </a:ext>
            </a:extLst>
          </p:cNvPr>
          <p:cNvPicPr>
            <a:picLocks noChangeAspect="1"/>
          </p:cNvPicPr>
          <p:nvPr/>
        </p:nvPicPr>
        <p:blipFill>
          <a:blip r:embed="rId3"/>
          <a:stretch>
            <a:fillRect/>
          </a:stretch>
        </p:blipFill>
        <p:spPr>
          <a:xfrm>
            <a:off x="581209" y="2062744"/>
            <a:ext cx="6322932" cy="3919619"/>
          </a:xfrm>
          <a:prstGeom prst="rect">
            <a:avLst/>
          </a:prstGeom>
        </p:spPr>
      </p:pic>
      <p:pic>
        <p:nvPicPr>
          <p:cNvPr id="9" name="Picture 8">
            <a:extLst>
              <a:ext uri="{FF2B5EF4-FFF2-40B4-BE49-F238E27FC236}">
                <a16:creationId xmlns:a16="http://schemas.microsoft.com/office/drawing/2014/main" id="{605074D4-4BAF-4C09-A66C-0AB36028327C}"/>
              </a:ext>
            </a:extLst>
          </p:cNvPr>
          <p:cNvPicPr>
            <a:picLocks noChangeAspect="1"/>
          </p:cNvPicPr>
          <p:nvPr/>
        </p:nvPicPr>
        <p:blipFill>
          <a:blip r:embed="rId4"/>
          <a:stretch>
            <a:fillRect/>
          </a:stretch>
        </p:blipFill>
        <p:spPr>
          <a:xfrm>
            <a:off x="7214874" y="3877562"/>
            <a:ext cx="4138926" cy="371527"/>
          </a:xfrm>
          <a:prstGeom prst="rect">
            <a:avLst/>
          </a:prstGeom>
        </p:spPr>
      </p:pic>
    </p:spTree>
    <p:extLst>
      <p:ext uri="{BB962C8B-B14F-4D97-AF65-F5344CB8AC3E}">
        <p14:creationId xmlns:p14="http://schemas.microsoft.com/office/powerpoint/2010/main" val="3713097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FDE5C1-0F4C-443F-B056-B9F1812EFBD7}"/>
              </a:ext>
            </a:extLst>
          </p:cNvPr>
          <p:cNvPicPr>
            <a:picLocks noChangeAspect="1"/>
          </p:cNvPicPr>
          <p:nvPr/>
        </p:nvPicPr>
        <p:blipFill>
          <a:blip r:embed="rId2"/>
          <a:stretch>
            <a:fillRect/>
          </a:stretch>
        </p:blipFill>
        <p:spPr>
          <a:xfrm>
            <a:off x="192135" y="108988"/>
            <a:ext cx="4540863" cy="6640024"/>
          </a:xfrm>
          <a:prstGeom prst="rect">
            <a:avLst/>
          </a:prstGeom>
        </p:spPr>
      </p:pic>
      <p:pic>
        <p:nvPicPr>
          <p:cNvPr id="8" name="Picture 7">
            <a:extLst>
              <a:ext uri="{FF2B5EF4-FFF2-40B4-BE49-F238E27FC236}">
                <a16:creationId xmlns:a16="http://schemas.microsoft.com/office/drawing/2014/main" id="{E7D31BFC-1A65-4471-8A0F-C0F841C6E28A}"/>
              </a:ext>
            </a:extLst>
          </p:cNvPr>
          <p:cNvPicPr>
            <a:picLocks noChangeAspect="1"/>
          </p:cNvPicPr>
          <p:nvPr/>
        </p:nvPicPr>
        <p:blipFill>
          <a:blip r:embed="rId3"/>
          <a:stretch>
            <a:fillRect/>
          </a:stretch>
        </p:blipFill>
        <p:spPr>
          <a:xfrm>
            <a:off x="6472685" y="2220871"/>
            <a:ext cx="3022011" cy="1639337"/>
          </a:xfrm>
          <a:prstGeom prst="rect">
            <a:avLst/>
          </a:prstGeom>
        </p:spPr>
      </p:pic>
      <p:pic>
        <p:nvPicPr>
          <p:cNvPr id="10" name="Picture 9">
            <a:extLst>
              <a:ext uri="{FF2B5EF4-FFF2-40B4-BE49-F238E27FC236}">
                <a16:creationId xmlns:a16="http://schemas.microsoft.com/office/drawing/2014/main" id="{A6AA2D13-1B20-4072-89E8-E6227BEC4E12}"/>
              </a:ext>
            </a:extLst>
          </p:cNvPr>
          <p:cNvPicPr>
            <a:picLocks noChangeAspect="1"/>
          </p:cNvPicPr>
          <p:nvPr/>
        </p:nvPicPr>
        <p:blipFill>
          <a:blip r:embed="rId4"/>
          <a:stretch>
            <a:fillRect/>
          </a:stretch>
        </p:blipFill>
        <p:spPr>
          <a:xfrm>
            <a:off x="6472685" y="963179"/>
            <a:ext cx="3096526" cy="513328"/>
          </a:xfrm>
          <a:prstGeom prst="rect">
            <a:avLst/>
          </a:prstGeom>
        </p:spPr>
      </p:pic>
      <p:pic>
        <p:nvPicPr>
          <p:cNvPr id="3" name="Picture 2">
            <a:extLst>
              <a:ext uri="{FF2B5EF4-FFF2-40B4-BE49-F238E27FC236}">
                <a16:creationId xmlns:a16="http://schemas.microsoft.com/office/drawing/2014/main" id="{A0C81C4B-A85E-4B3D-97A8-6BB5EB51B9A6}"/>
              </a:ext>
            </a:extLst>
          </p:cNvPr>
          <p:cNvPicPr>
            <a:picLocks noChangeAspect="1"/>
          </p:cNvPicPr>
          <p:nvPr/>
        </p:nvPicPr>
        <p:blipFill>
          <a:blip r:embed="rId5"/>
          <a:stretch>
            <a:fillRect/>
          </a:stretch>
        </p:blipFill>
        <p:spPr>
          <a:xfrm>
            <a:off x="6472686" y="173762"/>
            <a:ext cx="3154482" cy="496769"/>
          </a:xfrm>
          <a:prstGeom prst="rect">
            <a:avLst/>
          </a:prstGeom>
        </p:spPr>
      </p:pic>
      <p:pic>
        <p:nvPicPr>
          <p:cNvPr id="6" name="Picture 5">
            <a:extLst>
              <a:ext uri="{FF2B5EF4-FFF2-40B4-BE49-F238E27FC236}">
                <a16:creationId xmlns:a16="http://schemas.microsoft.com/office/drawing/2014/main" id="{9904C75D-8BDA-4FEF-ACE2-A1D0C0819C01}"/>
              </a:ext>
            </a:extLst>
          </p:cNvPr>
          <p:cNvPicPr>
            <a:picLocks noChangeAspect="1"/>
          </p:cNvPicPr>
          <p:nvPr/>
        </p:nvPicPr>
        <p:blipFill>
          <a:blip r:embed="rId6"/>
          <a:stretch>
            <a:fillRect/>
          </a:stretch>
        </p:blipFill>
        <p:spPr>
          <a:xfrm>
            <a:off x="6472685" y="1678001"/>
            <a:ext cx="1962237" cy="231825"/>
          </a:xfrm>
          <a:prstGeom prst="rect">
            <a:avLst/>
          </a:prstGeom>
        </p:spPr>
      </p:pic>
      <p:pic>
        <p:nvPicPr>
          <p:cNvPr id="9" name="Picture 8">
            <a:extLst>
              <a:ext uri="{FF2B5EF4-FFF2-40B4-BE49-F238E27FC236}">
                <a16:creationId xmlns:a16="http://schemas.microsoft.com/office/drawing/2014/main" id="{F9CE92F2-5A21-4652-BA0B-B4290F1A5CF3}"/>
              </a:ext>
            </a:extLst>
          </p:cNvPr>
          <p:cNvPicPr>
            <a:picLocks noChangeAspect="1"/>
          </p:cNvPicPr>
          <p:nvPr/>
        </p:nvPicPr>
        <p:blipFill>
          <a:blip r:embed="rId7"/>
          <a:stretch>
            <a:fillRect/>
          </a:stretch>
        </p:blipFill>
        <p:spPr>
          <a:xfrm>
            <a:off x="6641970" y="5719779"/>
            <a:ext cx="2425888" cy="505048"/>
          </a:xfrm>
          <a:prstGeom prst="rect">
            <a:avLst/>
          </a:prstGeom>
        </p:spPr>
      </p:pic>
      <p:pic>
        <p:nvPicPr>
          <p:cNvPr id="13" name="Picture 12">
            <a:extLst>
              <a:ext uri="{FF2B5EF4-FFF2-40B4-BE49-F238E27FC236}">
                <a16:creationId xmlns:a16="http://schemas.microsoft.com/office/drawing/2014/main" id="{E3EF6790-D953-4E4F-8B2E-5DABE3FB29DD}"/>
              </a:ext>
            </a:extLst>
          </p:cNvPr>
          <p:cNvPicPr>
            <a:picLocks noChangeAspect="1"/>
          </p:cNvPicPr>
          <p:nvPr/>
        </p:nvPicPr>
        <p:blipFill>
          <a:blip r:embed="rId8"/>
          <a:stretch>
            <a:fillRect/>
          </a:stretch>
        </p:blipFill>
        <p:spPr>
          <a:xfrm>
            <a:off x="6390511" y="4422762"/>
            <a:ext cx="3113085" cy="852787"/>
          </a:xfrm>
          <a:prstGeom prst="rect">
            <a:avLst/>
          </a:prstGeom>
        </p:spPr>
      </p:pic>
    </p:spTree>
    <p:extLst>
      <p:ext uri="{BB962C8B-B14F-4D97-AF65-F5344CB8AC3E}">
        <p14:creationId xmlns:p14="http://schemas.microsoft.com/office/powerpoint/2010/main" val="33050181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7F1F7-93C0-4EBE-BF85-EB4CB3867BE6}"/>
              </a:ext>
            </a:extLst>
          </p:cNvPr>
          <p:cNvSpPr>
            <a:spLocks noGrp="1"/>
          </p:cNvSpPr>
          <p:nvPr>
            <p:ph type="title"/>
          </p:nvPr>
        </p:nvSpPr>
        <p:spPr/>
        <p:txBody>
          <a:bodyPr/>
          <a:lstStyle/>
          <a:p>
            <a:r>
              <a:rPr lang="en-US" dirty="0" err="1"/>
              <a:t>Lenslet</a:t>
            </a:r>
            <a:endParaRPr lang="en-US" dirty="0"/>
          </a:p>
        </p:txBody>
      </p:sp>
      <p:pic>
        <p:nvPicPr>
          <p:cNvPr id="5" name="Picture 4">
            <a:extLst>
              <a:ext uri="{FF2B5EF4-FFF2-40B4-BE49-F238E27FC236}">
                <a16:creationId xmlns:a16="http://schemas.microsoft.com/office/drawing/2014/main" id="{0D10DBF1-0C1E-42BB-A2FD-C44C5AC69531}"/>
              </a:ext>
            </a:extLst>
          </p:cNvPr>
          <p:cNvPicPr>
            <a:picLocks noChangeAspect="1"/>
          </p:cNvPicPr>
          <p:nvPr/>
        </p:nvPicPr>
        <p:blipFill>
          <a:blip r:embed="rId2"/>
          <a:stretch>
            <a:fillRect/>
          </a:stretch>
        </p:blipFill>
        <p:spPr>
          <a:xfrm>
            <a:off x="8095222" y="2206849"/>
            <a:ext cx="2240014" cy="2240014"/>
          </a:xfrm>
          <a:prstGeom prst="rect">
            <a:avLst/>
          </a:prstGeom>
        </p:spPr>
      </p:pic>
    </p:spTree>
    <p:extLst>
      <p:ext uri="{BB962C8B-B14F-4D97-AF65-F5344CB8AC3E}">
        <p14:creationId xmlns:p14="http://schemas.microsoft.com/office/powerpoint/2010/main" val="3419733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3E1B-6556-40E3-BBD6-9C85F8391A7C}"/>
              </a:ext>
            </a:extLst>
          </p:cNvPr>
          <p:cNvSpPr>
            <a:spLocks noGrp="1"/>
          </p:cNvSpPr>
          <p:nvPr>
            <p:ph type="title"/>
          </p:nvPr>
        </p:nvSpPr>
        <p:spPr/>
        <p:txBody>
          <a:bodyPr/>
          <a:lstStyle/>
          <a:p>
            <a:r>
              <a:rPr lang="en-US" dirty="0"/>
              <a:t>Optics [Explore]</a:t>
            </a:r>
          </a:p>
        </p:txBody>
      </p:sp>
      <p:pic>
        <p:nvPicPr>
          <p:cNvPr id="5" name="Picture 4">
            <a:extLst>
              <a:ext uri="{FF2B5EF4-FFF2-40B4-BE49-F238E27FC236}">
                <a16:creationId xmlns:a16="http://schemas.microsoft.com/office/drawing/2014/main" id="{85834043-A62B-4A62-8D56-B34F51AC9214}"/>
              </a:ext>
            </a:extLst>
          </p:cNvPr>
          <p:cNvPicPr>
            <a:picLocks noChangeAspect="1"/>
          </p:cNvPicPr>
          <p:nvPr/>
        </p:nvPicPr>
        <p:blipFill>
          <a:blip r:embed="rId2"/>
          <a:stretch>
            <a:fillRect/>
          </a:stretch>
        </p:blipFill>
        <p:spPr>
          <a:xfrm>
            <a:off x="6954518" y="1064030"/>
            <a:ext cx="4009894" cy="4009894"/>
          </a:xfrm>
          <a:prstGeom prst="rect">
            <a:avLst/>
          </a:prstGeom>
        </p:spPr>
      </p:pic>
    </p:spTree>
    <p:extLst>
      <p:ext uri="{BB962C8B-B14F-4D97-AF65-F5344CB8AC3E}">
        <p14:creationId xmlns:p14="http://schemas.microsoft.com/office/powerpoint/2010/main" val="13781627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89C7AD-C9FA-4E6E-BDE3-9CE5D89C75E1}"/>
              </a:ext>
            </a:extLst>
          </p:cNvPr>
          <p:cNvPicPr>
            <a:picLocks noChangeAspect="1"/>
          </p:cNvPicPr>
          <p:nvPr/>
        </p:nvPicPr>
        <p:blipFill>
          <a:blip r:embed="rId2"/>
          <a:stretch>
            <a:fillRect/>
          </a:stretch>
        </p:blipFill>
        <p:spPr>
          <a:xfrm>
            <a:off x="4171742" y="1175153"/>
            <a:ext cx="3070444" cy="4018327"/>
          </a:xfrm>
          <a:prstGeom prst="rect">
            <a:avLst/>
          </a:prstGeom>
        </p:spPr>
      </p:pic>
      <p:sp>
        <p:nvSpPr>
          <p:cNvPr id="10" name="Title 9">
            <a:extLst>
              <a:ext uri="{FF2B5EF4-FFF2-40B4-BE49-F238E27FC236}">
                <a16:creationId xmlns:a16="http://schemas.microsoft.com/office/drawing/2014/main" id="{9F169A64-9A6C-4DE0-83E1-AEE01472444D}"/>
              </a:ext>
            </a:extLst>
          </p:cNvPr>
          <p:cNvSpPr>
            <a:spLocks noGrp="1"/>
          </p:cNvSpPr>
          <p:nvPr>
            <p:ph type="title"/>
          </p:nvPr>
        </p:nvSpPr>
        <p:spPr/>
        <p:txBody>
          <a:bodyPr/>
          <a:lstStyle/>
          <a:p>
            <a:r>
              <a:rPr lang="en-US" dirty="0"/>
              <a:t>Input, Output</a:t>
            </a:r>
          </a:p>
        </p:txBody>
      </p:sp>
      <p:sp>
        <p:nvSpPr>
          <p:cNvPr id="13" name="Content Placeholder 12">
            <a:extLst>
              <a:ext uri="{FF2B5EF4-FFF2-40B4-BE49-F238E27FC236}">
                <a16:creationId xmlns:a16="http://schemas.microsoft.com/office/drawing/2014/main" id="{E2E0D072-CDDF-41FF-97CE-038C741F91DE}"/>
              </a:ext>
            </a:extLst>
          </p:cNvPr>
          <p:cNvSpPr>
            <a:spLocks noGrp="1"/>
          </p:cNvSpPr>
          <p:nvPr>
            <p:ph idx="1"/>
          </p:nvPr>
        </p:nvSpPr>
        <p:spPr>
          <a:xfrm>
            <a:off x="838200" y="1825624"/>
            <a:ext cx="2945235" cy="1932183"/>
          </a:xfrm>
        </p:spPr>
        <p:txBody>
          <a:bodyPr>
            <a:normAutofit/>
          </a:bodyPr>
          <a:lstStyle/>
          <a:p>
            <a:r>
              <a:rPr lang="en-US" dirty="0"/>
              <a:t>Camera control</a:t>
            </a:r>
          </a:p>
          <a:p>
            <a:r>
              <a:rPr lang="en-US" dirty="0"/>
              <a:t>Acquisition</a:t>
            </a:r>
          </a:p>
          <a:p>
            <a:r>
              <a:rPr lang="en-US" dirty="0"/>
              <a:t>File save</a:t>
            </a:r>
          </a:p>
        </p:txBody>
      </p:sp>
      <p:pic>
        <p:nvPicPr>
          <p:cNvPr id="5" name="Picture 4">
            <a:extLst>
              <a:ext uri="{FF2B5EF4-FFF2-40B4-BE49-F238E27FC236}">
                <a16:creationId xmlns:a16="http://schemas.microsoft.com/office/drawing/2014/main" id="{C2C77F25-EA5B-42D8-91AB-CB7F06A0B6D3}"/>
              </a:ext>
            </a:extLst>
          </p:cNvPr>
          <p:cNvPicPr>
            <a:picLocks noChangeAspect="1"/>
          </p:cNvPicPr>
          <p:nvPr/>
        </p:nvPicPr>
        <p:blipFill>
          <a:blip r:embed="rId3"/>
          <a:stretch>
            <a:fillRect/>
          </a:stretch>
        </p:blipFill>
        <p:spPr>
          <a:xfrm>
            <a:off x="7859582" y="1175153"/>
            <a:ext cx="3390440" cy="3513597"/>
          </a:xfrm>
          <a:prstGeom prst="rect">
            <a:avLst/>
          </a:prstGeom>
        </p:spPr>
      </p:pic>
    </p:spTree>
    <p:extLst>
      <p:ext uri="{BB962C8B-B14F-4D97-AF65-F5344CB8AC3E}">
        <p14:creationId xmlns:p14="http://schemas.microsoft.com/office/powerpoint/2010/main" val="15178258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C28C-BDD3-43DA-A009-5F7D0A56CB47}"/>
              </a:ext>
            </a:extLst>
          </p:cNvPr>
          <p:cNvSpPr>
            <a:spLocks noGrp="1"/>
          </p:cNvSpPr>
          <p:nvPr>
            <p:ph type="title"/>
          </p:nvPr>
        </p:nvSpPr>
        <p:spPr/>
        <p:txBody>
          <a:bodyPr/>
          <a:lstStyle/>
          <a:p>
            <a:r>
              <a:rPr lang="en-US" dirty="0" err="1"/>
              <a:t>ImgNav</a:t>
            </a:r>
            <a:r>
              <a:rPr lang="en-US" dirty="0"/>
              <a:t>…</a:t>
            </a:r>
          </a:p>
        </p:txBody>
      </p:sp>
      <p:sp>
        <p:nvSpPr>
          <p:cNvPr id="3" name="Content Placeholder 2">
            <a:extLst>
              <a:ext uri="{FF2B5EF4-FFF2-40B4-BE49-F238E27FC236}">
                <a16:creationId xmlns:a16="http://schemas.microsoft.com/office/drawing/2014/main" id="{F3CB600C-FB51-4365-B75E-2E3D6A44BB6B}"/>
              </a:ext>
            </a:extLst>
          </p:cNvPr>
          <p:cNvSpPr>
            <a:spLocks noGrp="1"/>
          </p:cNvSpPr>
          <p:nvPr>
            <p:ph idx="1"/>
          </p:nvPr>
        </p:nvSpPr>
        <p:spPr/>
        <p:txBody>
          <a:bodyPr/>
          <a:lstStyle/>
          <a:p>
            <a:r>
              <a:rPr lang="en-US" dirty="0" err="1"/>
              <a:t>Py</a:t>
            </a:r>
            <a:r>
              <a:rPr lang="en-US" dirty="0"/>
              <a:t> version of </a:t>
            </a:r>
            <a:r>
              <a:rPr lang="en-US" dirty="0" err="1"/>
              <a:t>ImgNav</a:t>
            </a:r>
            <a:r>
              <a:rPr lang="en-US" dirty="0"/>
              <a:t>... in python?  </a:t>
            </a:r>
          </a:p>
          <a:p>
            <a:r>
              <a:rPr lang="en-US" dirty="0"/>
              <a:t>add subdir organization and metadata/description/notes in file </a:t>
            </a:r>
            <a:r>
              <a:rPr lang="en-US" dirty="0" err="1"/>
              <a:t>descibeme</a:t>
            </a:r>
            <a:r>
              <a:rPr lang="en-US" dirty="0"/>
              <a:t>.</a:t>
            </a:r>
          </a:p>
          <a:p>
            <a:r>
              <a:rPr lang="en-US" dirty="0"/>
              <a:t>preview image. </a:t>
            </a:r>
            <a:r>
              <a:rPr lang="en-US" dirty="0" err="1"/>
              <a:t>preview.tif</a:t>
            </a:r>
            <a:r>
              <a:rPr lang="en-US" dirty="0"/>
              <a:t> [gif, jpg,  </a:t>
            </a:r>
            <a:r>
              <a:rPr lang="en-US" dirty="0" err="1"/>
              <a:t>png</a:t>
            </a:r>
            <a:r>
              <a:rPr lang="en-US" dirty="0"/>
              <a:t>]  with tiff [</a:t>
            </a:r>
            <a:r>
              <a:rPr lang="en-US" dirty="0" err="1"/>
              <a:t>single|multiple</a:t>
            </a:r>
            <a:r>
              <a:rPr lang="en-US" dirty="0"/>
              <a:t> page]]?</a:t>
            </a:r>
          </a:p>
          <a:p>
            <a:r>
              <a:rPr lang="en-US" dirty="0"/>
              <a:t>specify representative thumbnail</a:t>
            </a:r>
          </a:p>
          <a:p>
            <a:r>
              <a:rPr lang="en-US" dirty="0"/>
              <a:t>    like a readme.</a:t>
            </a:r>
          </a:p>
        </p:txBody>
      </p:sp>
    </p:spTree>
    <p:extLst>
      <p:ext uri="{BB962C8B-B14F-4D97-AF65-F5344CB8AC3E}">
        <p14:creationId xmlns:p14="http://schemas.microsoft.com/office/powerpoint/2010/main" val="614960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5C21-4216-4A8A-B3BA-54DAAB1D5E1F}"/>
              </a:ext>
            </a:extLst>
          </p:cNvPr>
          <p:cNvSpPr>
            <a:spLocks noGrp="1"/>
          </p:cNvSpPr>
          <p:nvPr>
            <p:ph type="title"/>
          </p:nvPr>
        </p:nvSpPr>
        <p:spPr/>
        <p:txBody>
          <a:bodyPr>
            <a:normAutofit/>
          </a:bodyPr>
          <a:lstStyle/>
          <a:p>
            <a:r>
              <a:rPr lang="en-US" dirty="0"/>
              <a:t>Design goals</a:t>
            </a:r>
          </a:p>
        </p:txBody>
      </p:sp>
      <p:sp>
        <p:nvSpPr>
          <p:cNvPr id="3" name="Content Placeholder 2">
            <a:extLst>
              <a:ext uri="{FF2B5EF4-FFF2-40B4-BE49-F238E27FC236}">
                <a16:creationId xmlns:a16="http://schemas.microsoft.com/office/drawing/2014/main" id="{28F039F7-9678-4F1B-8509-7AF02076A518}"/>
              </a:ext>
            </a:extLst>
          </p:cNvPr>
          <p:cNvSpPr>
            <a:spLocks noGrp="1"/>
          </p:cNvSpPr>
          <p:nvPr>
            <p:ph idx="1"/>
          </p:nvPr>
        </p:nvSpPr>
        <p:spPr/>
        <p:txBody>
          <a:bodyPr/>
          <a:lstStyle/>
          <a:p>
            <a:r>
              <a:rPr lang="en-US" dirty="0"/>
              <a:t>Modular</a:t>
            </a:r>
          </a:p>
          <a:p>
            <a:r>
              <a:rPr lang="en-US" dirty="0"/>
              <a:t>Extensible</a:t>
            </a:r>
          </a:p>
          <a:p>
            <a:pPr lvl="1"/>
            <a:r>
              <a:rPr lang="en-US" dirty="0"/>
              <a:t>Interfaces and implementations</a:t>
            </a:r>
          </a:p>
          <a:p>
            <a:pPr lvl="1"/>
            <a:r>
              <a:rPr lang="en-US" dirty="0"/>
              <a:t>APIs/SPIs... accessible from notebooks or </a:t>
            </a:r>
            <a:r>
              <a:rPr lang="en-US" dirty="0" err="1"/>
              <a:t>napari</a:t>
            </a:r>
            <a:endParaRPr lang="en-US" dirty="0"/>
          </a:p>
          <a:p>
            <a:r>
              <a:rPr lang="en-US" dirty="0"/>
              <a:t>Interoperable</a:t>
            </a:r>
          </a:p>
          <a:p>
            <a:pPr lvl="1"/>
            <a:r>
              <a:rPr lang="en-US" dirty="0"/>
              <a:t>Light Field Imaging (</a:t>
            </a:r>
            <a:r>
              <a:rPr lang="en-US" dirty="0" err="1"/>
              <a:t>napari</a:t>
            </a:r>
            <a:r>
              <a:rPr lang="en-US" dirty="0"/>
              <a:t> plugin)</a:t>
            </a:r>
          </a:p>
          <a:p>
            <a:pPr lvl="1"/>
            <a:r>
              <a:rPr lang="en-US" dirty="0"/>
              <a:t>adapters to ImageJ, ImgLib2, </a:t>
            </a:r>
            <a:r>
              <a:rPr lang="en-US" dirty="0" err="1"/>
              <a:t>Bioformats</a:t>
            </a:r>
            <a:r>
              <a:rPr lang="en-US" dirty="0"/>
              <a:t>, </a:t>
            </a:r>
          </a:p>
          <a:p>
            <a:endParaRPr lang="en-US" dirty="0"/>
          </a:p>
        </p:txBody>
      </p:sp>
    </p:spTree>
    <p:extLst>
      <p:ext uri="{BB962C8B-B14F-4D97-AF65-F5344CB8AC3E}">
        <p14:creationId xmlns:p14="http://schemas.microsoft.com/office/powerpoint/2010/main" val="3837560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51F51-CC90-4F70-9147-B441DCAA110A}"/>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077E5B11-87B0-4C97-ACE0-272F20FE5F25}"/>
              </a:ext>
            </a:extLst>
          </p:cNvPr>
          <p:cNvSpPr>
            <a:spLocks noGrp="1"/>
          </p:cNvSpPr>
          <p:nvPr>
            <p:ph idx="1"/>
          </p:nvPr>
        </p:nvSpPr>
        <p:spPr>
          <a:xfrm>
            <a:off x="838200" y="1367406"/>
            <a:ext cx="5421284" cy="4809557"/>
          </a:xfrm>
        </p:spPr>
        <p:txBody>
          <a:bodyPr>
            <a:normAutofit/>
          </a:bodyPr>
          <a:lstStyle/>
          <a:p>
            <a:r>
              <a:rPr lang="en-US" dirty="0"/>
              <a:t>design interfaces for the entire workflow, regardless of </a:t>
            </a:r>
            <a:r>
              <a:rPr lang="en-US" dirty="0" err="1"/>
              <a:t>implemention</a:t>
            </a:r>
            <a:endParaRPr lang="en-US" dirty="0"/>
          </a:p>
          <a:p>
            <a:r>
              <a:rPr lang="en-US" dirty="0" err="1"/>
              <a:t>LFAcquire</a:t>
            </a:r>
            <a:r>
              <a:rPr lang="en-US" dirty="0"/>
              <a:t> (using </a:t>
            </a:r>
            <a:r>
              <a:rPr lang="en-US" dirty="0" err="1"/>
              <a:t>umgr</a:t>
            </a:r>
            <a:r>
              <a:rPr lang="en-US" dirty="0"/>
              <a:t>?, later)</a:t>
            </a:r>
          </a:p>
          <a:p>
            <a:r>
              <a:rPr lang="en-US" dirty="0" err="1"/>
              <a:t>LFMeta</a:t>
            </a:r>
            <a:r>
              <a:rPr lang="en-US" dirty="0"/>
              <a:t>, </a:t>
            </a:r>
            <a:r>
              <a:rPr lang="en-US" dirty="0" err="1"/>
              <a:t>LFData</a:t>
            </a:r>
            <a:endParaRPr lang="en-US" dirty="0"/>
          </a:p>
          <a:p>
            <a:pPr lvl="1"/>
            <a:r>
              <a:rPr lang="en-US" dirty="0" err="1"/>
              <a:t>LFData.import</a:t>
            </a:r>
            <a:r>
              <a:rPr lang="en-US" dirty="0"/>
              <a:t>, transform</a:t>
            </a:r>
          </a:p>
          <a:p>
            <a:r>
              <a:rPr lang="en-US" dirty="0" err="1"/>
              <a:t>LFCalibrate</a:t>
            </a:r>
            <a:endParaRPr lang="en-US" dirty="0"/>
          </a:p>
          <a:p>
            <a:r>
              <a:rPr lang="en-US" dirty="0" err="1"/>
              <a:t>LFRectify</a:t>
            </a:r>
            <a:endParaRPr lang="en-US" dirty="0"/>
          </a:p>
          <a:p>
            <a:r>
              <a:rPr lang="en-US" dirty="0" err="1"/>
              <a:t>LFDeconvolution</a:t>
            </a:r>
            <a:endParaRPr lang="en-US" dirty="0"/>
          </a:p>
          <a:p>
            <a:r>
              <a:rPr lang="en-US" dirty="0" err="1"/>
              <a:t>LFDeepLearn</a:t>
            </a:r>
            <a:r>
              <a:rPr lang="en-US" dirty="0"/>
              <a:t>, </a:t>
            </a:r>
            <a:r>
              <a:rPr lang="en-US" dirty="0" err="1"/>
              <a:t>LFInference</a:t>
            </a:r>
            <a:endParaRPr lang="en-US" dirty="0"/>
          </a:p>
          <a:p>
            <a:r>
              <a:rPr lang="en-US" dirty="0" err="1"/>
              <a:t>LFView</a:t>
            </a:r>
            <a:r>
              <a:rPr lang="en-US" dirty="0"/>
              <a:t>… </a:t>
            </a:r>
            <a:r>
              <a:rPr lang="en-US" dirty="0" err="1"/>
              <a:t>LFDisplay</a:t>
            </a:r>
            <a:endParaRPr lang="en-US" dirty="0"/>
          </a:p>
          <a:p>
            <a:pPr marL="0" indent="0">
              <a:buNone/>
            </a:pPr>
            <a:endParaRPr lang="en-US" dirty="0"/>
          </a:p>
        </p:txBody>
      </p:sp>
    </p:spTree>
    <p:extLst>
      <p:ext uri="{BB962C8B-B14F-4D97-AF65-F5344CB8AC3E}">
        <p14:creationId xmlns:p14="http://schemas.microsoft.com/office/powerpoint/2010/main" val="122391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6DE7C-AB11-4EA4-AC18-45652081F4B0}"/>
              </a:ext>
            </a:extLst>
          </p:cNvPr>
          <p:cNvSpPr>
            <a:spLocks noGrp="1"/>
          </p:cNvSpPr>
          <p:nvPr>
            <p:ph type="title"/>
          </p:nvPr>
        </p:nvSpPr>
        <p:spPr/>
        <p:txBody>
          <a:bodyPr/>
          <a:lstStyle/>
          <a:p>
            <a:endParaRPr lang="en-US"/>
          </a:p>
        </p:txBody>
      </p:sp>
      <p:sp>
        <p:nvSpPr>
          <p:cNvPr id="4" name="Rectangle 3">
            <a:extLst>
              <a:ext uri="{FF2B5EF4-FFF2-40B4-BE49-F238E27FC236}">
                <a16:creationId xmlns:a16="http://schemas.microsoft.com/office/drawing/2014/main" id="{0ED96C72-230A-4116-9D03-F38F0142B6DB}"/>
              </a:ext>
            </a:extLst>
          </p:cNvPr>
          <p:cNvSpPr/>
          <p:nvPr/>
        </p:nvSpPr>
        <p:spPr>
          <a:xfrm>
            <a:off x="7654248" y="3064593"/>
            <a:ext cx="2085654" cy="19623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LFMeta</a:t>
            </a:r>
            <a:r>
              <a:rPr lang="en-US" dirty="0"/>
              <a:t>, </a:t>
            </a:r>
            <a:r>
              <a:rPr lang="en-US" dirty="0" err="1"/>
              <a:t>LFData</a:t>
            </a:r>
            <a:endParaRPr lang="en-US" dirty="0"/>
          </a:p>
          <a:p>
            <a:pPr lvl="1"/>
            <a:r>
              <a:rPr lang="en-US" dirty="0" err="1"/>
              <a:t>LFData.import</a:t>
            </a:r>
            <a:r>
              <a:rPr lang="en-US" dirty="0"/>
              <a:t>, transform</a:t>
            </a:r>
          </a:p>
          <a:p>
            <a:r>
              <a:rPr lang="en-US" dirty="0" err="1"/>
              <a:t>LFCalibrate</a:t>
            </a:r>
            <a:endParaRPr lang="en-US" dirty="0"/>
          </a:p>
          <a:p>
            <a:r>
              <a:rPr lang="en-US" dirty="0" err="1"/>
              <a:t>LFRectify</a:t>
            </a:r>
            <a:endParaRPr lang="en-US" dirty="0"/>
          </a:p>
          <a:p>
            <a:r>
              <a:rPr lang="en-US" dirty="0" err="1"/>
              <a:t>LFDeconvolution</a:t>
            </a:r>
            <a:endParaRPr lang="en-US" dirty="0"/>
          </a:p>
        </p:txBody>
      </p:sp>
      <p:sp>
        <p:nvSpPr>
          <p:cNvPr id="6" name="Rectangle 5">
            <a:extLst>
              <a:ext uri="{FF2B5EF4-FFF2-40B4-BE49-F238E27FC236}">
                <a16:creationId xmlns:a16="http://schemas.microsoft.com/office/drawing/2014/main" id="{71DFC4A3-A725-4C36-9235-6C29A0F1CB19}"/>
              </a:ext>
            </a:extLst>
          </p:cNvPr>
          <p:cNvSpPr/>
          <p:nvPr/>
        </p:nvSpPr>
        <p:spPr>
          <a:xfrm>
            <a:off x="642991" y="1663291"/>
            <a:ext cx="2716658" cy="3535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LFI</a:t>
            </a:r>
            <a:r>
              <a:rPr lang="en-US" i="1" dirty="0"/>
              <a:t> Plugin</a:t>
            </a:r>
          </a:p>
        </p:txBody>
      </p:sp>
      <p:sp>
        <p:nvSpPr>
          <p:cNvPr id="7" name="Rectangle 6">
            <a:extLst>
              <a:ext uri="{FF2B5EF4-FFF2-40B4-BE49-F238E27FC236}">
                <a16:creationId xmlns:a16="http://schemas.microsoft.com/office/drawing/2014/main" id="{D6DCC95A-8262-41B8-BB97-32C7FDCA11C1}"/>
              </a:ext>
            </a:extLst>
          </p:cNvPr>
          <p:cNvSpPr/>
          <p:nvPr/>
        </p:nvSpPr>
        <p:spPr>
          <a:xfrm>
            <a:off x="4012059" y="1379632"/>
            <a:ext cx="2083941" cy="1428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Jupyter</a:t>
            </a:r>
            <a:endParaRPr lang="en-US" dirty="0"/>
          </a:p>
        </p:txBody>
      </p:sp>
      <p:sp>
        <p:nvSpPr>
          <p:cNvPr id="8" name="Rectangle 7">
            <a:extLst>
              <a:ext uri="{FF2B5EF4-FFF2-40B4-BE49-F238E27FC236}">
                <a16:creationId xmlns:a16="http://schemas.microsoft.com/office/drawing/2014/main" id="{770B70FA-8C9B-4CEE-AF51-916C7239BEE7}"/>
              </a:ext>
            </a:extLst>
          </p:cNvPr>
          <p:cNvSpPr/>
          <p:nvPr/>
        </p:nvSpPr>
        <p:spPr>
          <a:xfrm>
            <a:off x="5213920" y="3123342"/>
            <a:ext cx="2179190" cy="2075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50B58A9-B706-43E1-A0F3-FE5A2D05FAD4}"/>
              </a:ext>
            </a:extLst>
          </p:cNvPr>
          <p:cNvSpPr/>
          <p:nvPr/>
        </p:nvSpPr>
        <p:spPr>
          <a:xfrm>
            <a:off x="5468313" y="3502831"/>
            <a:ext cx="1670404" cy="15109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LFI Gui</a:t>
            </a:r>
            <a:endParaRPr lang="en-US" dirty="0"/>
          </a:p>
        </p:txBody>
      </p:sp>
      <p:sp>
        <p:nvSpPr>
          <p:cNvPr id="9" name="Rectangle 8">
            <a:extLst>
              <a:ext uri="{FF2B5EF4-FFF2-40B4-BE49-F238E27FC236}">
                <a16:creationId xmlns:a16="http://schemas.microsoft.com/office/drawing/2014/main" id="{13D2D771-F0FB-43F0-89D1-24384FDC72F2}"/>
              </a:ext>
            </a:extLst>
          </p:cNvPr>
          <p:cNvSpPr/>
          <p:nvPr/>
        </p:nvSpPr>
        <p:spPr>
          <a:xfrm>
            <a:off x="1616896" y="4088463"/>
            <a:ext cx="1670404" cy="15109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LFI Gui</a:t>
            </a:r>
            <a:endParaRPr lang="en-US" dirty="0"/>
          </a:p>
        </p:txBody>
      </p:sp>
    </p:spTree>
    <p:extLst>
      <p:ext uri="{BB962C8B-B14F-4D97-AF65-F5344CB8AC3E}">
        <p14:creationId xmlns:p14="http://schemas.microsoft.com/office/powerpoint/2010/main" val="2931240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95853-50A4-4441-8631-AD04BAE8DD40}"/>
              </a:ext>
            </a:extLst>
          </p:cNvPr>
          <p:cNvSpPr>
            <a:spLocks noGrp="1"/>
          </p:cNvSpPr>
          <p:nvPr>
            <p:ph type="title"/>
          </p:nvPr>
        </p:nvSpPr>
        <p:spPr/>
        <p:txBody>
          <a:bodyPr/>
          <a:lstStyle/>
          <a:p>
            <a:r>
              <a:rPr lang="en-US" dirty="0"/>
              <a:t>Data and Metadata</a:t>
            </a:r>
          </a:p>
        </p:txBody>
      </p:sp>
      <p:sp>
        <p:nvSpPr>
          <p:cNvPr id="3" name="Content Placeholder 2">
            <a:extLst>
              <a:ext uri="{FF2B5EF4-FFF2-40B4-BE49-F238E27FC236}">
                <a16:creationId xmlns:a16="http://schemas.microsoft.com/office/drawing/2014/main" id="{E070FED8-A2EE-4B7A-9914-7E716913A7E3}"/>
              </a:ext>
            </a:extLst>
          </p:cNvPr>
          <p:cNvSpPr>
            <a:spLocks noGrp="1"/>
          </p:cNvSpPr>
          <p:nvPr>
            <p:ph idx="1"/>
          </p:nvPr>
        </p:nvSpPr>
        <p:spPr/>
        <p:txBody>
          <a:bodyPr/>
          <a:lstStyle/>
          <a:p>
            <a:r>
              <a:rPr lang="en-US" dirty="0"/>
              <a:t>File / dataset naming</a:t>
            </a:r>
          </a:p>
          <a:p>
            <a:r>
              <a:rPr lang="en-US" dirty="0"/>
              <a:t>Containers / file formats</a:t>
            </a:r>
          </a:p>
          <a:p>
            <a:r>
              <a:rPr lang="en-US" dirty="0"/>
              <a:t>Metadata</a:t>
            </a:r>
          </a:p>
          <a:p>
            <a:r>
              <a:rPr lang="en-US" dirty="0" err="1"/>
              <a:t>LFMeta</a:t>
            </a:r>
            <a:r>
              <a:rPr lang="en-US" dirty="0"/>
              <a:t> specify metadata </a:t>
            </a:r>
            <a:r>
              <a:rPr lang="en-US" dirty="0" err="1"/>
              <a:t>req'd</a:t>
            </a:r>
            <a:endParaRPr lang="en-US" dirty="0"/>
          </a:p>
          <a:p>
            <a:r>
              <a:rPr lang="en-US" dirty="0" err="1"/>
              <a:t>LFData</a:t>
            </a:r>
            <a:r>
              <a:rPr lang="en-US" dirty="0"/>
              <a:t> + utilizes </a:t>
            </a:r>
            <a:r>
              <a:rPr lang="en-US" dirty="0" err="1"/>
              <a:t>LFMeta</a:t>
            </a:r>
            <a:endParaRPr lang="en-US" dirty="0"/>
          </a:p>
          <a:p>
            <a:r>
              <a:rPr lang="en-US" dirty="0" err="1"/>
              <a:t>napari</a:t>
            </a:r>
            <a:r>
              <a:rPr lang="en-US" dirty="0"/>
              <a:t> metadata? </a:t>
            </a:r>
          </a:p>
        </p:txBody>
      </p:sp>
    </p:spTree>
    <p:extLst>
      <p:ext uri="{BB962C8B-B14F-4D97-AF65-F5344CB8AC3E}">
        <p14:creationId xmlns:p14="http://schemas.microsoft.com/office/powerpoint/2010/main" val="252346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BC0C2-A60C-4330-9853-B745E7D136E1}"/>
              </a:ext>
            </a:extLst>
          </p:cNvPr>
          <p:cNvSpPr>
            <a:spLocks noGrp="1"/>
          </p:cNvSpPr>
          <p:nvPr>
            <p:ph type="title"/>
          </p:nvPr>
        </p:nvSpPr>
        <p:spPr>
          <a:xfrm>
            <a:off x="0" y="95937"/>
            <a:ext cx="5257800" cy="698904"/>
          </a:xfrm>
        </p:spPr>
        <p:txBody>
          <a:bodyPr>
            <a:normAutofit fontScale="90000"/>
          </a:bodyPr>
          <a:lstStyle/>
          <a:p>
            <a:r>
              <a:rPr lang="en-US" dirty="0"/>
              <a:t>Files</a:t>
            </a:r>
            <a:br>
              <a:rPr lang="en-US" dirty="0"/>
            </a:br>
            <a:endParaRPr lang="en-US" dirty="0"/>
          </a:p>
        </p:txBody>
      </p:sp>
      <p:sp>
        <p:nvSpPr>
          <p:cNvPr id="13" name="Rectangle 12">
            <a:extLst>
              <a:ext uri="{FF2B5EF4-FFF2-40B4-BE49-F238E27FC236}">
                <a16:creationId xmlns:a16="http://schemas.microsoft.com/office/drawing/2014/main" id="{0D9AB369-60D1-48F8-99C6-C108433DFB14}"/>
              </a:ext>
            </a:extLst>
          </p:cNvPr>
          <p:cNvSpPr/>
          <p:nvPr/>
        </p:nvSpPr>
        <p:spPr>
          <a:xfrm>
            <a:off x="4171821" y="623831"/>
            <a:ext cx="7439806" cy="441059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&lt;Sample folder&gt;</a:t>
            </a:r>
          </a:p>
        </p:txBody>
      </p:sp>
      <p:sp>
        <p:nvSpPr>
          <p:cNvPr id="4" name="Rectangle 3">
            <a:extLst>
              <a:ext uri="{FF2B5EF4-FFF2-40B4-BE49-F238E27FC236}">
                <a16:creationId xmlns:a16="http://schemas.microsoft.com/office/drawing/2014/main" id="{423E4713-E4EB-48D5-8A1A-3CD042DE6F0C}"/>
              </a:ext>
            </a:extLst>
          </p:cNvPr>
          <p:cNvSpPr/>
          <p:nvPr/>
        </p:nvSpPr>
        <p:spPr>
          <a:xfrm>
            <a:off x="4610500" y="2522928"/>
            <a:ext cx="1358769" cy="105923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err="1"/>
              <a:t>DarkImage.tif</a:t>
            </a:r>
            <a:endParaRPr lang="en-US" sz="1400" dirty="0"/>
          </a:p>
        </p:txBody>
      </p:sp>
      <p:sp>
        <p:nvSpPr>
          <p:cNvPr id="5" name="Rectangle 4">
            <a:extLst>
              <a:ext uri="{FF2B5EF4-FFF2-40B4-BE49-F238E27FC236}">
                <a16:creationId xmlns:a16="http://schemas.microsoft.com/office/drawing/2014/main" id="{F3B81310-76D8-48AA-9063-713ED4170689}"/>
              </a:ext>
            </a:extLst>
          </p:cNvPr>
          <p:cNvSpPr/>
          <p:nvPr/>
        </p:nvSpPr>
        <p:spPr>
          <a:xfrm>
            <a:off x="4610500" y="3771485"/>
            <a:ext cx="1358769" cy="105923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err="1"/>
              <a:t>WhiteImage.tif</a:t>
            </a:r>
            <a:endParaRPr lang="en-US" sz="1400" dirty="0"/>
          </a:p>
        </p:txBody>
      </p:sp>
      <p:sp>
        <p:nvSpPr>
          <p:cNvPr id="6" name="Flowchart: Multidocument 5">
            <a:extLst>
              <a:ext uri="{FF2B5EF4-FFF2-40B4-BE49-F238E27FC236}">
                <a16:creationId xmlns:a16="http://schemas.microsoft.com/office/drawing/2014/main" id="{5A3AF9BA-51AB-44A7-B1D7-38C6142F6AB0}"/>
              </a:ext>
            </a:extLst>
          </p:cNvPr>
          <p:cNvSpPr/>
          <p:nvPr/>
        </p:nvSpPr>
        <p:spPr>
          <a:xfrm>
            <a:off x="10031084" y="1216929"/>
            <a:ext cx="1364829" cy="942540"/>
          </a:xfrm>
          <a:prstGeom prst="flowChartMultidocument">
            <a:avLst/>
          </a:prstGeom>
          <a:solidFill>
            <a:schemeClr val="accent1">
              <a:lumMod val="40000"/>
              <a:lumOff val="6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a:solidFill>
                  <a:schemeClr val="dk1"/>
                </a:solidFill>
              </a:rPr>
              <a:t>stack</a:t>
            </a:r>
          </a:p>
        </p:txBody>
      </p:sp>
      <p:sp>
        <p:nvSpPr>
          <p:cNvPr id="7" name="Rectangle 6">
            <a:extLst>
              <a:ext uri="{FF2B5EF4-FFF2-40B4-BE49-F238E27FC236}">
                <a16:creationId xmlns:a16="http://schemas.microsoft.com/office/drawing/2014/main" id="{243CE375-53FA-4663-8A8F-D6BC745FBBD7}"/>
              </a:ext>
            </a:extLst>
          </p:cNvPr>
          <p:cNvSpPr/>
          <p:nvPr/>
        </p:nvSpPr>
        <p:spPr>
          <a:xfrm>
            <a:off x="6549557" y="1122666"/>
            <a:ext cx="1364829" cy="115016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err="1"/>
              <a:t>RawLFImage.tif</a:t>
            </a:r>
            <a:endParaRPr lang="en-US" sz="1400" dirty="0"/>
          </a:p>
        </p:txBody>
      </p:sp>
      <p:sp>
        <p:nvSpPr>
          <p:cNvPr id="8" name="Rectangle 7">
            <a:extLst>
              <a:ext uri="{FF2B5EF4-FFF2-40B4-BE49-F238E27FC236}">
                <a16:creationId xmlns:a16="http://schemas.microsoft.com/office/drawing/2014/main" id="{96A619A5-9983-4B14-BE00-399436F768F4}"/>
              </a:ext>
            </a:extLst>
          </p:cNvPr>
          <p:cNvSpPr/>
          <p:nvPr/>
        </p:nvSpPr>
        <p:spPr>
          <a:xfrm>
            <a:off x="4682007" y="1106354"/>
            <a:ext cx="1072841" cy="1236576"/>
          </a:xfrm>
          <a:prstGeom prst="rect">
            <a:avLst/>
          </a:prstGeom>
        </p:spPr>
        <p:style>
          <a:lnRef idx="1">
            <a:schemeClr val="accent3"/>
          </a:lnRef>
          <a:fillRef idx="2">
            <a:schemeClr val="accent3"/>
          </a:fillRef>
          <a:effectRef idx="1">
            <a:schemeClr val="accent3"/>
          </a:effectRef>
          <a:fontRef idx="minor">
            <a:schemeClr val="dk1"/>
          </a:fontRef>
        </p:style>
        <p:txBody>
          <a:bodyPr rtlCol="0" anchor="t" anchorCtr="0"/>
          <a:lstStyle/>
          <a:p>
            <a:pPr algn="ctr"/>
            <a:r>
              <a:rPr lang="en-US" sz="1400" dirty="0" err="1"/>
              <a:t>Sample.lfm</a:t>
            </a:r>
            <a:endParaRPr lang="en-US" sz="1400" dirty="0"/>
          </a:p>
          <a:p>
            <a:pPr algn="ctr"/>
            <a:r>
              <a:rPr lang="en-US" sz="1400" dirty="0"/>
              <a:t>…</a:t>
            </a:r>
          </a:p>
          <a:p>
            <a:pPr algn="ctr"/>
            <a:r>
              <a:rPr lang="en-US" sz="1400" dirty="0"/>
              <a:t>….</a:t>
            </a:r>
          </a:p>
          <a:p>
            <a:pPr algn="ctr"/>
            <a:endParaRPr lang="en-US" sz="1400" dirty="0"/>
          </a:p>
        </p:txBody>
      </p:sp>
      <p:sp>
        <p:nvSpPr>
          <p:cNvPr id="10" name="Rectangle 9">
            <a:extLst>
              <a:ext uri="{FF2B5EF4-FFF2-40B4-BE49-F238E27FC236}">
                <a16:creationId xmlns:a16="http://schemas.microsoft.com/office/drawing/2014/main" id="{AA56F151-3F2B-4C21-AB51-872661358C0D}"/>
              </a:ext>
            </a:extLst>
          </p:cNvPr>
          <p:cNvSpPr/>
          <p:nvPr/>
        </p:nvSpPr>
        <p:spPr>
          <a:xfrm>
            <a:off x="8025924" y="3110061"/>
            <a:ext cx="1490426" cy="789306"/>
          </a:xfrm>
          <a:prstGeom prst="rect">
            <a:avLst/>
          </a:prstGeom>
          <a:solidFill>
            <a:schemeClr val="accent1">
              <a:lumMod val="40000"/>
              <a:lumOff val="6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a:t>Calibration file</a:t>
            </a:r>
          </a:p>
          <a:p>
            <a:pPr algn="ctr"/>
            <a:endParaRPr lang="en-US" sz="1400" dirty="0"/>
          </a:p>
        </p:txBody>
      </p:sp>
      <p:sp>
        <p:nvSpPr>
          <p:cNvPr id="14" name="Oval 13">
            <a:extLst>
              <a:ext uri="{FF2B5EF4-FFF2-40B4-BE49-F238E27FC236}">
                <a16:creationId xmlns:a16="http://schemas.microsoft.com/office/drawing/2014/main" id="{277F2109-7724-4130-8951-EAAEF5D8CF67}"/>
              </a:ext>
            </a:extLst>
          </p:cNvPr>
          <p:cNvSpPr/>
          <p:nvPr/>
        </p:nvSpPr>
        <p:spPr>
          <a:xfrm>
            <a:off x="6481135" y="3098685"/>
            <a:ext cx="1262704" cy="8084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calibrate</a:t>
            </a:r>
          </a:p>
        </p:txBody>
      </p:sp>
      <p:sp>
        <p:nvSpPr>
          <p:cNvPr id="15" name="Oval 14">
            <a:extLst>
              <a:ext uri="{FF2B5EF4-FFF2-40B4-BE49-F238E27FC236}">
                <a16:creationId xmlns:a16="http://schemas.microsoft.com/office/drawing/2014/main" id="{EF57CA84-23F9-45AD-B213-14827E0ABCE2}"/>
              </a:ext>
            </a:extLst>
          </p:cNvPr>
          <p:cNvSpPr/>
          <p:nvPr/>
        </p:nvSpPr>
        <p:spPr>
          <a:xfrm>
            <a:off x="8253646" y="1274442"/>
            <a:ext cx="1262704" cy="8084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deconvolve</a:t>
            </a:r>
          </a:p>
        </p:txBody>
      </p:sp>
      <p:cxnSp>
        <p:nvCxnSpPr>
          <p:cNvPr id="17" name="Straight Arrow Connector 16">
            <a:extLst>
              <a:ext uri="{FF2B5EF4-FFF2-40B4-BE49-F238E27FC236}">
                <a16:creationId xmlns:a16="http://schemas.microsoft.com/office/drawing/2014/main" id="{9A4C4FEB-96DF-4981-AE6F-37497504BDC6}"/>
              </a:ext>
            </a:extLst>
          </p:cNvPr>
          <p:cNvCxnSpPr>
            <a:cxnSpLocks/>
          </p:cNvCxnSpPr>
          <p:nvPr/>
        </p:nvCxnSpPr>
        <p:spPr>
          <a:xfrm>
            <a:off x="5833066" y="1724642"/>
            <a:ext cx="930260" cy="1442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0ACCE29-84B2-4E17-B8D2-430DF35AB91E}"/>
              </a:ext>
            </a:extLst>
          </p:cNvPr>
          <p:cNvCxnSpPr>
            <a:stCxn id="4" idx="3"/>
          </p:cNvCxnSpPr>
          <p:nvPr/>
        </p:nvCxnSpPr>
        <p:spPr>
          <a:xfrm>
            <a:off x="5969270" y="3052547"/>
            <a:ext cx="454796" cy="229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4B5F8F8-03ED-434F-80CE-74B2D0608897}"/>
              </a:ext>
            </a:extLst>
          </p:cNvPr>
          <p:cNvCxnSpPr>
            <a:cxnSpLocks/>
            <a:stCxn id="5" idx="3"/>
          </p:cNvCxnSpPr>
          <p:nvPr/>
        </p:nvCxnSpPr>
        <p:spPr>
          <a:xfrm flipV="1">
            <a:off x="5969270" y="3686279"/>
            <a:ext cx="553244" cy="614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62697C5-F1C3-4831-A9A3-BA1B7996E62F}"/>
              </a:ext>
            </a:extLst>
          </p:cNvPr>
          <p:cNvCxnSpPr>
            <a:cxnSpLocks/>
            <a:stCxn id="14" idx="6"/>
            <a:endCxn id="10" idx="1"/>
          </p:cNvCxnSpPr>
          <p:nvPr/>
        </p:nvCxnSpPr>
        <p:spPr>
          <a:xfrm>
            <a:off x="7743839" y="3502890"/>
            <a:ext cx="282085" cy="1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75B983E-5EB1-4B6F-AB8C-658D1360C895}"/>
              </a:ext>
            </a:extLst>
          </p:cNvPr>
          <p:cNvCxnSpPr>
            <a:cxnSpLocks/>
            <a:stCxn id="10" idx="0"/>
            <a:endCxn id="22" idx="4"/>
          </p:cNvCxnSpPr>
          <p:nvPr/>
        </p:nvCxnSpPr>
        <p:spPr>
          <a:xfrm flipV="1">
            <a:off x="8771137" y="2846196"/>
            <a:ext cx="126522" cy="263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4359B04-6A9E-4603-A6EF-CBCE38E1FD09}"/>
              </a:ext>
            </a:extLst>
          </p:cNvPr>
          <p:cNvCxnSpPr>
            <a:stCxn id="7" idx="3"/>
            <a:endCxn id="15" idx="2"/>
          </p:cNvCxnSpPr>
          <p:nvPr/>
        </p:nvCxnSpPr>
        <p:spPr>
          <a:xfrm flipV="1">
            <a:off x="7914385" y="1678647"/>
            <a:ext cx="339261" cy="19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2F2BEEB-A98F-40C1-8F90-C1451331725E}"/>
              </a:ext>
            </a:extLst>
          </p:cNvPr>
          <p:cNvCxnSpPr>
            <a:cxnSpLocks/>
            <a:stCxn id="15" idx="6"/>
            <a:endCxn id="6" idx="1"/>
          </p:cNvCxnSpPr>
          <p:nvPr/>
        </p:nvCxnSpPr>
        <p:spPr>
          <a:xfrm>
            <a:off x="9516351" y="1678647"/>
            <a:ext cx="514734" cy="9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Callout: Line with Border and Accent Bar 8">
            <a:extLst>
              <a:ext uri="{FF2B5EF4-FFF2-40B4-BE49-F238E27FC236}">
                <a16:creationId xmlns:a16="http://schemas.microsoft.com/office/drawing/2014/main" id="{903EC850-48D9-4AE0-937B-010AA0F3270E}"/>
              </a:ext>
            </a:extLst>
          </p:cNvPr>
          <p:cNvSpPr/>
          <p:nvPr/>
        </p:nvSpPr>
        <p:spPr>
          <a:xfrm>
            <a:off x="1512185" y="1903316"/>
            <a:ext cx="1801141" cy="739035"/>
          </a:xfrm>
          <a:prstGeom prst="accentBorderCallout1">
            <a:avLst>
              <a:gd name="adj1" fmla="val 15360"/>
              <a:gd name="adj2" fmla="val 105497"/>
              <a:gd name="adj3" fmla="val 22670"/>
              <a:gd name="adj4" fmla="val 18205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LF metadata, text</a:t>
            </a:r>
          </a:p>
          <a:p>
            <a:pPr algn="ctr"/>
            <a:r>
              <a:rPr lang="en-US" dirty="0">
                <a:solidFill>
                  <a:schemeClr val="tx1"/>
                </a:solidFill>
              </a:rPr>
              <a:t>JSON</a:t>
            </a:r>
          </a:p>
        </p:txBody>
      </p:sp>
      <p:sp>
        <p:nvSpPr>
          <p:cNvPr id="20" name="Rectangle 19">
            <a:extLst>
              <a:ext uri="{FF2B5EF4-FFF2-40B4-BE49-F238E27FC236}">
                <a16:creationId xmlns:a16="http://schemas.microsoft.com/office/drawing/2014/main" id="{92CB2296-F107-44B8-AE8D-5276982148A9}"/>
              </a:ext>
            </a:extLst>
          </p:cNvPr>
          <p:cNvSpPr/>
          <p:nvPr/>
        </p:nvSpPr>
        <p:spPr>
          <a:xfrm>
            <a:off x="9980278" y="2518476"/>
            <a:ext cx="1358770" cy="699008"/>
          </a:xfrm>
          <a:prstGeom prst="rect">
            <a:avLst/>
          </a:prstGeom>
          <a:solidFill>
            <a:schemeClr val="accent1">
              <a:lumMod val="40000"/>
              <a:lumOff val="6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a:t>Perspective</a:t>
            </a:r>
          </a:p>
          <a:p>
            <a:pPr algn="ctr"/>
            <a:r>
              <a:rPr lang="en-US" sz="1400" dirty="0"/>
              <a:t>(</a:t>
            </a:r>
            <a:r>
              <a:rPr lang="en-US" sz="1400" dirty="0" err="1"/>
              <a:t>subaperture</a:t>
            </a:r>
            <a:r>
              <a:rPr lang="en-US" sz="1400" dirty="0"/>
              <a:t>)</a:t>
            </a:r>
          </a:p>
        </p:txBody>
      </p:sp>
      <p:sp>
        <p:nvSpPr>
          <p:cNvPr id="22" name="Oval 21">
            <a:extLst>
              <a:ext uri="{FF2B5EF4-FFF2-40B4-BE49-F238E27FC236}">
                <a16:creationId xmlns:a16="http://schemas.microsoft.com/office/drawing/2014/main" id="{99BA3F74-E94C-4E00-B8D1-7731997DBFA7}"/>
              </a:ext>
            </a:extLst>
          </p:cNvPr>
          <p:cNvSpPr/>
          <p:nvPr/>
        </p:nvSpPr>
        <p:spPr>
          <a:xfrm>
            <a:off x="8355557" y="2245601"/>
            <a:ext cx="1084203" cy="6005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rectify</a:t>
            </a:r>
          </a:p>
        </p:txBody>
      </p:sp>
      <p:cxnSp>
        <p:nvCxnSpPr>
          <p:cNvPr id="18" name="Straight Arrow Connector 17">
            <a:extLst>
              <a:ext uri="{FF2B5EF4-FFF2-40B4-BE49-F238E27FC236}">
                <a16:creationId xmlns:a16="http://schemas.microsoft.com/office/drawing/2014/main" id="{9C0FEA49-C6B1-4E95-A727-066E98B3A90D}"/>
              </a:ext>
            </a:extLst>
          </p:cNvPr>
          <p:cNvCxnSpPr>
            <a:stCxn id="22" idx="0"/>
            <a:endCxn id="15" idx="4"/>
          </p:cNvCxnSpPr>
          <p:nvPr/>
        </p:nvCxnSpPr>
        <p:spPr>
          <a:xfrm flipH="1" flipV="1">
            <a:off x="8884998" y="2082851"/>
            <a:ext cx="12661" cy="162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A23AEA9-B000-4793-B8E8-DE419AAC164B}"/>
              </a:ext>
            </a:extLst>
          </p:cNvPr>
          <p:cNvCxnSpPr>
            <a:stCxn id="22" idx="6"/>
            <a:endCxn id="20" idx="1"/>
          </p:cNvCxnSpPr>
          <p:nvPr/>
        </p:nvCxnSpPr>
        <p:spPr>
          <a:xfrm>
            <a:off x="9439760" y="2545899"/>
            <a:ext cx="540518" cy="322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0182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D9AB369-60D1-48F8-99C6-C108433DFB14}"/>
              </a:ext>
            </a:extLst>
          </p:cNvPr>
          <p:cNvSpPr/>
          <p:nvPr/>
        </p:nvSpPr>
        <p:spPr>
          <a:xfrm>
            <a:off x="560776" y="1001770"/>
            <a:ext cx="3547889" cy="571312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&lt;folder or .H5&gt;</a:t>
            </a:r>
          </a:p>
        </p:txBody>
      </p:sp>
      <p:sp>
        <p:nvSpPr>
          <p:cNvPr id="38" name="Rectangle 37">
            <a:extLst>
              <a:ext uri="{FF2B5EF4-FFF2-40B4-BE49-F238E27FC236}">
                <a16:creationId xmlns:a16="http://schemas.microsoft.com/office/drawing/2014/main" id="{2E61F0B0-C2A4-4023-8F52-39606529FF4A}"/>
              </a:ext>
            </a:extLst>
          </p:cNvPr>
          <p:cNvSpPr/>
          <p:nvPr/>
        </p:nvSpPr>
        <p:spPr>
          <a:xfrm>
            <a:off x="667414" y="4620662"/>
            <a:ext cx="3303438" cy="191613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&lt;</a:t>
            </a:r>
            <a:r>
              <a:rPr lang="en-US" sz="1600" dirty="0" err="1">
                <a:solidFill>
                  <a:schemeClr val="tx1"/>
                </a:solidFill>
              </a:rPr>
              <a:t>SampleSet</a:t>
            </a:r>
            <a:r>
              <a:rPr lang="en-US" sz="1600" dirty="0">
                <a:solidFill>
                  <a:schemeClr val="tx1"/>
                </a:solidFill>
              </a:rPr>
              <a:t>&gt;</a:t>
            </a:r>
          </a:p>
        </p:txBody>
      </p:sp>
      <p:sp>
        <p:nvSpPr>
          <p:cNvPr id="2" name="Title 1">
            <a:extLst>
              <a:ext uri="{FF2B5EF4-FFF2-40B4-BE49-F238E27FC236}">
                <a16:creationId xmlns:a16="http://schemas.microsoft.com/office/drawing/2014/main" id="{CA0BC0C2-A60C-4330-9853-B745E7D136E1}"/>
              </a:ext>
            </a:extLst>
          </p:cNvPr>
          <p:cNvSpPr>
            <a:spLocks noGrp="1"/>
          </p:cNvSpPr>
          <p:nvPr>
            <p:ph type="title"/>
          </p:nvPr>
        </p:nvSpPr>
        <p:spPr>
          <a:xfrm>
            <a:off x="299871" y="90811"/>
            <a:ext cx="5257800" cy="698904"/>
          </a:xfrm>
        </p:spPr>
        <p:txBody>
          <a:bodyPr>
            <a:normAutofit/>
          </a:bodyPr>
          <a:lstStyle/>
          <a:p>
            <a:r>
              <a:rPr lang="en-US" dirty="0"/>
              <a:t>Data Objects</a:t>
            </a:r>
          </a:p>
        </p:txBody>
      </p:sp>
      <p:sp>
        <p:nvSpPr>
          <p:cNvPr id="4" name="Rectangle 3">
            <a:extLst>
              <a:ext uri="{FF2B5EF4-FFF2-40B4-BE49-F238E27FC236}">
                <a16:creationId xmlns:a16="http://schemas.microsoft.com/office/drawing/2014/main" id="{423E4713-E4EB-48D5-8A1A-3CD042DE6F0C}"/>
              </a:ext>
            </a:extLst>
          </p:cNvPr>
          <p:cNvSpPr/>
          <p:nvPr/>
        </p:nvSpPr>
        <p:spPr>
          <a:xfrm>
            <a:off x="783984" y="3367005"/>
            <a:ext cx="1355371" cy="4284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err="1"/>
              <a:t>DarkImage</a:t>
            </a:r>
            <a:endParaRPr lang="en-US" sz="1400" dirty="0"/>
          </a:p>
        </p:txBody>
      </p:sp>
      <p:sp>
        <p:nvSpPr>
          <p:cNvPr id="5" name="Rectangle 4">
            <a:extLst>
              <a:ext uri="{FF2B5EF4-FFF2-40B4-BE49-F238E27FC236}">
                <a16:creationId xmlns:a16="http://schemas.microsoft.com/office/drawing/2014/main" id="{F3B81310-76D8-48AA-9063-713ED4170689}"/>
              </a:ext>
            </a:extLst>
          </p:cNvPr>
          <p:cNvSpPr/>
          <p:nvPr/>
        </p:nvSpPr>
        <p:spPr>
          <a:xfrm>
            <a:off x="805229" y="2704105"/>
            <a:ext cx="1355371" cy="46521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err="1"/>
              <a:t>WhiteImage</a:t>
            </a:r>
            <a:endParaRPr lang="en-US" sz="1400" dirty="0"/>
          </a:p>
        </p:txBody>
      </p:sp>
      <p:sp>
        <p:nvSpPr>
          <p:cNvPr id="6" name="Flowchart: Multidocument 5">
            <a:extLst>
              <a:ext uri="{FF2B5EF4-FFF2-40B4-BE49-F238E27FC236}">
                <a16:creationId xmlns:a16="http://schemas.microsoft.com/office/drawing/2014/main" id="{5A3AF9BA-51AB-44A7-B1D7-38C6142F6AB0}"/>
              </a:ext>
            </a:extLst>
          </p:cNvPr>
          <p:cNvSpPr/>
          <p:nvPr/>
        </p:nvSpPr>
        <p:spPr>
          <a:xfrm>
            <a:off x="2382124" y="5975338"/>
            <a:ext cx="1093295" cy="468759"/>
          </a:xfrm>
          <a:prstGeom prst="flowChartMultidocument">
            <a:avLst/>
          </a:prstGeom>
          <a:solidFill>
            <a:schemeClr val="accent1">
              <a:lumMod val="40000"/>
              <a:lumOff val="6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t>S</a:t>
            </a:r>
            <a:r>
              <a:rPr lang="en-US" sz="1100" dirty="0">
                <a:solidFill>
                  <a:schemeClr val="dk1"/>
                </a:solidFill>
              </a:rPr>
              <a:t>tack</a:t>
            </a:r>
          </a:p>
        </p:txBody>
      </p:sp>
      <p:sp>
        <p:nvSpPr>
          <p:cNvPr id="7" name="Rectangle 6">
            <a:extLst>
              <a:ext uri="{FF2B5EF4-FFF2-40B4-BE49-F238E27FC236}">
                <a16:creationId xmlns:a16="http://schemas.microsoft.com/office/drawing/2014/main" id="{243CE375-53FA-4663-8A8F-D6BC745FBBD7}"/>
              </a:ext>
            </a:extLst>
          </p:cNvPr>
          <p:cNvSpPr/>
          <p:nvPr/>
        </p:nvSpPr>
        <p:spPr>
          <a:xfrm>
            <a:off x="805229" y="5032430"/>
            <a:ext cx="1351270" cy="563183"/>
          </a:xfrm>
          <a:prstGeom prst="rect">
            <a:avLst/>
          </a:prstGeom>
          <a:scene3d>
            <a:camera prst="orthographicFront"/>
            <a:lightRig rig="threePt" dir="t"/>
          </a:scene3d>
          <a:sp3d>
            <a:bevelB/>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err="1"/>
              <a:t>RawLFImage</a:t>
            </a:r>
            <a:endParaRPr lang="en-US" sz="1400" dirty="0"/>
          </a:p>
        </p:txBody>
      </p:sp>
      <p:sp>
        <p:nvSpPr>
          <p:cNvPr id="8" name="Rectangle 7">
            <a:extLst>
              <a:ext uri="{FF2B5EF4-FFF2-40B4-BE49-F238E27FC236}">
                <a16:creationId xmlns:a16="http://schemas.microsoft.com/office/drawing/2014/main" id="{96A619A5-9983-4B14-BE00-399436F768F4}"/>
              </a:ext>
            </a:extLst>
          </p:cNvPr>
          <p:cNvSpPr/>
          <p:nvPr/>
        </p:nvSpPr>
        <p:spPr>
          <a:xfrm>
            <a:off x="805229" y="1704834"/>
            <a:ext cx="1355371" cy="495307"/>
          </a:xfrm>
          <a:prstGeom prst="rect">
            <a:avLst/>
          </a:prstGeom>
        </p:spPr>
        <p:style>
          <a:lnRef idx="1">
            <a:schemeClr val="accent3"/>
          </a:lnRef>
          <a:fillRef idx="2">
            <a:schemeClr val="accent3"/>
          </a:fillRef>
          <a:effectRef idx="1">
            <a:schemeClr val="accent3"/>
          </a:effectRef>
          <a:fontRef idx="minor">
            <a:schemeClr val="dk1"/>
          </a:fontRef>
        </p:style>
        <p:txBody>
          <a:bodyPr rtlCol="0" anchor="t" anchorCtr="0"/>
          <a:lstStyle/>
          <a:p>
            <a:pPr algn="ctr"/>
            <a:r>
              <a:rPr lang="en-US" sz="1400" dirty="0" err="1"/>
              <a:t>metadata.lfm</a:t>
            </a:r>
            <a:endParaRPr lang="en-US" sz="1400" dirty="0"/>
          </a:p>
          <a:p>
            <a:pPr algn="ctr"/>
            <a:r>
              <a:rPr lang="en-US" sz="1400" dirty="0"/>
              <a:t>(.</a:t>
            </a:r>
            <a:r>
              <a:rPr lang="en-US" sz="1400" dirty="0" err="1"/>
              <a:t>json</a:t>
            </a:r>
            <a:r>
              <a:rPr lang="en-US" sz="1400" dirty="0"/>
              <a:t>)</a:t>
            </a:r>
          </a:p>
          <a:p>
            <a:pPr algn="ctr"/>
            <a:endParaRPr lang="en-US" sz="1400" dirty="0"/>
          </a:p>
        </p:txBody>
      </p:sp>
      <p:sp>
        <p:nvSpPr>
          <p:cNvPr id="10" name="Rectangle 9">
            <a:extLst>
              <a:ext uri="{FF2B5EF4-FFF2-40B4-BE49-F238E27FC236}">
                <a16:creationId xmlns:a16="http://schemas.microsoft.com/office/drawing/2014/main" id="{AA56F151-3F2B-4C21-AB51-872661358C0D}"/>
              </a:ext>
            </a:extLst>
          </p:cNvPr>
          <p:cNvSpPr/>
          <p:nvPr/>
        </p:nvSpPr>
        <p:spPr>
          <a:xfrm>
            <a:off x="2458974" y="1670330"/>
            <a:ext cx="1323974" cy="593098"/>
          </a:xfrm>
          <a:prstGeom prst="rect">
            <a:avLst/>
          </a:prstGeom>
          <a:solidFill>
            <a:schemeClr val="accent1">
              <a:lumMod val="40000"/>
              <a:lumOff val="6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a:t>Calibration file</a:t>
            </a:r>
          </a:p>
          <a:p>
            <a:pPr algn="ctr"/>
            <a:r>
              <a:rPr lang="en-US" sz="1400" dirty="0"/>
              <a:t>.</a:t>
            </a:r>
            <a:r>
              <a:rPr lang="en-US" sz="1400" dirty="0" err="1"/>
              <a:t>lfc</a:t>
            </a:r>
            <a:endParaRPr lang="en-US" sz="1400" dirty="0"/>
          </a:p>
        </p:txBody>
      </p:sp>
      <p:cxnSp>
        <p:nvCxnSpPr>
          <p:cNvPr id="17" name="Straight Arrow Connector 16">
            <a:extLst>
              <a:ext uri="{FF2B5EF4-FFF2-40B4-BE49-F238E27FC236}">
                <a16:creationId xmlns:a16="http://schemas.microsoft.com/office/drawing/2014/main" id="{9A4C4FEB-96DF-4981-AE6F-37497504BDC6}"/>
              </a:ext>
            </a:extLst>
          </p:cNvPr>
          <p:cNvCxnSpPr>
            <a:cxnSpLocks/>
          </p:cNvCxnSpPr>
          <p:nvPr/>
        </p:nvCxnSpPr>
        <p:spPr>
          <a:xfrm>
            <a:off x="10147005" y="1095327"/>
            <a:ext cx="930260" cy="1442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92CB2296-F107-44B8-AE8D-5276982148A9}"/>
              </a:ext>
            </a:extLst>
          </p:cNvPr>
          <p:cNvSpPr/>
          <p:nvPr/>
        </p:nvSpPr>
        <p:spPr>
          <a:xfrm>
            <a:off x="2434908" y="3370750"/>
            <a:ext cx="1358770" cy="465218"/>
          </a:xfrm>
          <a:prstGeom prst="rect">
            <a:avLst/>
          </a:prstGeom>
          <a:solidFill>
            <a:schemeClr val="accent1">
              <a:lumMod val="40000"/>
              <a:lumOff val="6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t>Perspective</a:t>
            </a:r>
          </a:p>
          <a:p>
            <a:pPr algn="ctr"/>
            <a:r>
              <a:rPr lang="en-US" sz="1200" dirty="0"/>
              <a:t>(</a:t>
            </a:r>
            <a:r>
              <a:rPr lang="en-US" sz="1200" dirty="0" err="1"/>
              <a:t>subaperture</a:t>
            </a:r>
            <a:r>
              <a:rPr lang="en-US" sz="1200" dirty="0"/>
              <a:t>)</a:t>
            </a:r>
          </a:p>
        </p:txBody>
      </p:sp>
      <p:sp>
        <p:nvSpPr>
          <p:cNvPr id="36" name="Rectangle 35">
            <a:extLst>
              <a:ext uri="{FF2B5EF4-FFF2-40B4-BE49-F238E27FC236}">
                <a16:creationId xmlns:a16="http://schemas.microsoft.com/office/drawing/2014/main" id="{39AEE4A3-727E-4EB4-9670-D4868D56CD34}"/>
              </a:ext>
            </a:extLst>
          </p:cNvPr>
          <p:cNvSpPr/>
          <p:nvPr/>
        </p:nvSpPr>
        <p:spPr>
          <a:xfrm>
            <a:off x="2424178" y="2812465"/>
            <a:ext cx="1358770" cy="465218"/>
          </a:xfrm>
          <a:prstGeom prst="rect">
            <a:avLst/>
          </a:prstGeom>
          <a:solidFill>
            <a:schemeClr val="accent1">
              <a:lumMod val="40000"/>
              <a:lumOff val="6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a:t>Rectified</a:t>
            </a:r>
          </a:p>
        </p:txBody>
      </p:sp>
      <p:sp>
        <p:nvSpPr>
          <p:cNvPr id="39" name="Rectangle: Rounded Corners 38">
            <a:extLst>
              <a:ext uri="{FF2B5EF4-FFF2-40B4-BE49-F238E27FC236}">
                <a16:creationId xmlns:a16="http://schemas.microsoft.com/office/drawing/2014/main" id="{89AE327D-A5FF-4AC4-87A4-22FDC1FF15DD}"/>
              </a:ext>
            </a:extLst>
          </p:cNvPr>
          <p:cNvSpPr/>
          <p:nvPr/>
        </p:nvSpPr>
        <p:spPr>
          <a:xfrm>
            <a:off x="4718619" y="1165932"/>
            <a:ext cx="1938283" cy="5307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Input/adjust Metadata</a:t>
            </a:r>
          </a:p>
          <a:p>
            <a:pPr algn="ctr"/>
            <a:r>
              <a:rPr lang="en-US" sz="1400" dirty="0"/>
              <a:t>Defaults/file</a:t>
            </a:r>
          </a:p>
        </p:txBody>
      </p:sp>
      <p:sp>
        <p:nvSpPr>
          <p:cNvPr id="40" name="Rectangle: Rounded Corners 39">
            <a:extLst>
              <a:ext uri="{FF2B5EF4-FFF2-40B4-BE49-F238E27FC236}">
                <a16:creationId xmlns:a16="http://schemas.microsoft.com/office/drawing/2014/main" id="{6CD041A5-76AE-4544-90D8-61BE70359281}"/>
              </a:ext>
            </a:extLst>
          </p:cNvPr>
          <p:cNvSpPr/>
          <p:nvPr/>
        </p:nvSpPr>
        <p:spPr>
          <a:xfrm>
            <a:off x="4722864" y="1804256"/>
            <a:ext cx="1938283" cy="5307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Select White &amp; Dark</a:t>
            </a:r>
          </a:p>
        </p:txBody>
      </p:sp>
      <p:sp>
        <p:nvSpPr>
          <p:cNvPr id="41" name="Rectangle: Rounded Corners 40">
            <a:extLst>
              <a:ext uri="{FF2B5EF4-FFF2-40B4-BE49-F238E27FC236}">
                <a16:creationId xmlns:a16="http://schemas.microsoft.com/office/drawing/2014/main" id="{DD9EDBEF-D7D4-4E7B-964E-4C68A300D099}"/>
              </a:ext>
            </a:extLst>
          </p:cNvPr>
          <p:cNvSpPr/>
          <p:nvPr/>
        </p:nvSpPr>
        <p:spPr>
          <a:xfrm>
            <a:off x="4718619" y="2533567"/>
            <a:ext cx="1938283" cy="5307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Calibrate</a:t>
            </a:r>
          </a:p>
        </p:txBody>
      </p:sp>
      <p:sp>
        <p:nvSpPr>
          <p:cNvPr id="42" name="Rectangle: Rounded Corners 41">
            <a:extLst>
              <a:ext uri="{FF2B5EF4-FFF2-40B4-BE49-F238E27FC236}">
                <a16:creationId xmlns:a16="http://schemas.microsoft.com/office/drawing/2014/main" id="{98E4348C-AE4E-49C7-B1C1-3F015B83DF22}"/>
              </a:ext>
            </a:extLst>
          </p:cNvPr>
          <p:cNvSpPr/>
          <p:nvPr/>
        </p:nvSpPr>
        <p:spPr>
          <a:xfrm>
            <a:off x="4699955" y="3293229"/>
            <a:ext cx="1938281" cy="3368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Select </a:t>
            </a:r>
            <a:r>
              <a:rPr lang="en-US" sz="1400" dirty="0" err="1"/>
              <a:t>RawLF</a:t>
            </a:r>
            <a:r>
              <a:rPr lang="en-US" sz="1400" dirty="0"/>
              <a:t>(s)</a:t>
            </a:r>
          </a:p>
        </p:txBody>
      </p:sp>
      <p:sp>
        <p:nvSpPr>
          <p:cNvPr id="43" name="Rectangle: Rounded Corners 42">
            <a:extLst>
              <a:ext uri="{FF2B5EF4-FFF2-40B4-BE49-F238E27FC236}">
                <a16:creationId xmlns:a16="http://schemas.microsoft.com/office/drawing/2014/main" id="{BF22F266-45C2-4F78-B5D0-270CF5C30875}"/>
              </a:ext>
            </a:extLst>
          </p:cNvPr>
          <p:cNvSpPr/>
          <p:nvPr/>
        </p:nvSpPr>
        <p:spPr>
          <a:xfrm>
            <a:off x="4699955" y="3760695"/>
            <a:ext cx="1938283" cy="3368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View Rectified</a:t>
            </a:r>
          </a:p>
        </p:txBody>
      </p:sp>
      <p:sp>
        <p:nvSpPr>
          <p:cNvPr id="44" name="Rectangle: Rounded Corners 43">
            <a:extLst>
              <a:ext uri="{FF2B5EF4-FFF2-40B4-BE49-F238E27FC236}">
                <a16:creationId xmlns:a16="http://schemas.microsoft.com/office/drawing/2014/main" id="{1EFABD17-8C7A-4C1C-A226-66659625DB03}"/>
              </a:ext>
            </a:extLst>
          </p:cNvPr>
          <p:cNvSpPr/>
          <p:nvPr/>
        </p:nvSpPr>
        <p:spPr>
          <a:xfrm>
            <a:off x="4716421" y="5198164"/>
            <a:ext cx="1938283" cy="5307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Full Deconvolve</a:t>
            </a:r>
          </a:p>
        </p:txBody>
      </p:sp>
      <p:sp>
        <p:nvSpPr>
          <p:cNvPr id="45" name="Rectangle: Rounded Corners 44">
            <a:extLst>
              <a:ext uri="{FF2B5EF4-FFF2-40B4-BE49-F238E27FC236}">
                <a16:creationId xmlns:a16="http://schemas.microsoft.com/office/drawing/2014/main" id="{4EA7059F-9F74-4DB2-AAF4-D1E36CD9E709}"/>
              </a:ext>
            </a:extLst>
          </p:cNvPr>
          <p:cNvSpPr/>
          <p:nvPr/>
        </p:nvSpPr>
        <p:spPr>
          <a:xfrm>
            <a:off x="4709123" y="6019731"/>
            <a:ext cx="1938283" cy="5307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3D View of Stack</a:t>
            </a:r>
          </a:p>
        </p:txBody>
      </p:sp>
      <p:sp>
        <p:nvSpPr>
          <p:cNvPr id="46" name="Rectangle: Rounded Corners 45">
            <a:extLst>
              <a:ext uri="{FF2B5EF4-FFF2-40B4-BE49-F238E27FC236}">
                <a16:creationId xmlns:a16="http://schemas.microsoft.com/office/drawing/2014/main" id="{21E7766E-DA6A-47B2-B52A-50E73BAAC86F}"/>
              </a:ext>
            </a:extLst>
          </p:cNvPr>
          <p:cNvSpPr/>
          <p:nvPr/>
        </p:nvSpPr>
        <p:spPr>
          <a:xfrm>
            <a:off x="4699953" y="4176831"/>
            <a:ext cx="1938283" cy="3368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View Perspectives</a:t>
            </a:r>
          </a:p>
        </p:txBody>
      </p:sp>
      <p:sp>
        <p:nvSpPr>
          <p:cNvPr id="47" name="Rectangle: Rounded Corners 46">
            <a:extLst>
              <a:ext uri="{FF2B5EF4-FFF2-40B4-BE49-F238E27FC236}">
                <a16:creationId xmlns:a16="http://schemas.microsoft.com/office/drawing/2014/main" id="{69862E2D-BEC1-4B79-B486-47A4E2B475A7}"/>
              </a:ext>
            </a:extLst>
          </p:cNvPr>
          <p:cNvSpPr/>
          <p:nvPr/>
        </p:nvSpPr>
        <p:spPr>
          <a:xfrm>
            <a:off x="7049539" y="446477"/>
            <a:ext cx="1938283" cy="7194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Select Output</a:t>
            </a:r>
          </a:p>
          <a:p>
            <a:pPr algn="ctr"/>
            <a:r>
              <a:rPr lang="en-US" sz="1200" dirty="0"/>
              <a:t>[as file,  as dataset on .h5]</a:t>
            </a:r>
          </a:p>
        </p:txBody>
      </p:sp>
      <p:sp>
        <p:nvSpPr>
          <p:cNvPr id="48" name="Rectangle: Rounded Corners 47">
            <a:extLst>
              <a:ext uri="{FF2B5EF4-FFF2-40B4-BE49-F238E27FC236}">
                <a16:creationId xmlns:a16="http://schemas.microsoft.com/office/drawing/2014/main" id="{CA2277F1-34EE-41F8-B7DC-1184AECF12BE}"/>
              </a:ext>
            </a:extLst>
          </p:cNvPr>
          <p:cNvSpPr/>
          <p:nvPr/>
        </p:nvSpPr>
        <p:spPr>
          <a:xfrm>
            <a:off x="4661963" y="446477"/>
            <a:ext cx="1938283" cy="5307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Select Dataset</a:t>
            </a:r>
          </a:p>
          <a:p>
            <a:pPr algn="ctr"/>
            <a:r>
              <a:rPr lang="en-US" sz="1400" dirty="0"/>
              <a:t>(folder or .h5)</a:t>
            </a:r>
          </a:p>
        </p:txBody>
      </p:sp>
      <p:sp>
        <p:nvSpPr>
          <p:cNvPr id="49" name="Rectangle: Rounded Corners 48">
            <a:extLst>
              <a:ext uri="{FF2B5EF4-FFF2-40B4-BE49-F238E27FC236}">
                <a16:creationId xmlns:a16="http://schemas.microsoft.com/office/drawing/2014/main" id="{328692DB-3FA0-4B6B-A101-D5F24609BE01}"/>
              </a:ext>
            </a:extLst>
          </p:cNvPr>
          <p:cNvSpPr/>
          <p:nvPr/>
        </p:nvSpPr>
        <p:spPr>
          <a:xfrm>
            <a:off x="4709123" y="4631158"/>
            <a:ext cx="1919292" cy="3511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Quick Deconvolve</a:t>
            </a:r>
          </a:p>
        </p:txBody>
      </p:sp>
      <p:sp>
        <p:nvSpPr>
          <p:cNvPr id="50" name="Rectangle 49">
            <a:extLst>
              <a:ext uri="{FF2B5EF4-FFF2-40B4-BE49-F238E27FC236}">
                <a16:creationId xmlns:a16="http://schemas.microsoft.com/office/drawing/2014/main" id="{616BD203-BFD3-4069-B619-B4876C7FE6EE}"/>
              </a:ext>
            </a:extLst>
          </p:cNvPr>
          <p:cNvSpPr/>
          <p:nvPr/>
        </p:nvSpPr>
        <p:spPr>
          <a:xfrm>
            <a:off x="2424178" y="4784561"/>
            <a:ext cx="1051241" cy="487487"/>
          </a:xfrm>
          <a:prstGeom prst="rect">
            <a:avLst/>
          </a:prstGeom>
          <a:solidFill>
            <a:schemeClr val="accent1">
              <a:lumMod val="40000"/>
              <a:lumOff val="6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a:t>Perspective</a:t>
            </a:r>
          </a:p>
        </p:txBody>
      </p:sp>
      <p:sp>
        <p:nvSpPr>
          <p:cNvPr id="51" name="Flowchart: Multidocument 50">
            <a:extLst>
              <a:ext uri="{FF2B5EF4-FFF2-40B4-BE49-F238E27FC236}">
                <a16:creationId xmlns:a16="http://schemas.microsoft.com/office/drawing/2014/main" id="{D92CF62B-F10A-4047-BCED-753007698487}"/>
              </a:ext>
            </a:extLst>
          </p:cNvPr>
          <p:cNvSpPr/>
          <p:nvPr/>
        </p:nvSpPr>
        <p:spPr>
          <a:xfrm>
            <a:off x="2382125" y="5352276"/>
            <a:ext cx="1093295" cy="576542"/>
          </a:xfrm>
          <a:prstGeom prst="flowChartMultidocument">
            <a:avLst/>
          </a:prstGeom>
          <a:solidFill>
            <a:schemeClr val="accent1">
              <a:lumMod val="40000"/>
              <a:lumOff val="6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t>Quick S</a:t>
            </a:r>
            <a:r>
              <a:rPr lang="en-US" sz="1100" dirty="0">
                <a:solidFill>
                  <a:schemeClr val="dk1"/>
                </a:solidFill>
              </a:rPr>
              <a:t>tack</a:t>
            </a:r>
          </a:p>
        </p:txBody>
      </p:sp>
      <p:sp>
        <p:nvSpPr>
          <p:cNvPr id="52" name="Rectangle 51">
            <a:extLst>
              <a:ext uri="{FF2B5EF4-FFF2-40B4-BE49-F238E27FC236}">
                <a16:creationId xmlns:a16="http://schemas.microsoft.com/office/drawing/2014/main" id="{2B24B0A2-57B4-4E1B-B8E0-C9D51A7B3619}"/>
              </a:ext>
            </a:extLst>
          </p:cNvPr>
          <p:cNvSpPr/>
          <p:nvPr/>
        </p:nvSpPr>
        <p:spPr>
          <a:xfrm>
            <a:off x="690797" y="1357837"/>
            <a:ext cx="3287849" cy="10679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&lt;</a:t>
            </a:r>
            <a:r>
              <a:rPr lang="en-US" sz="1600" dirty="0" err="1">
                <a:solidFill>
                  <a:schemeClr val="tx1"/>
                </a:solidFill>
              </a:rPr>
              <a:t>SampleSet</a:t>
            </a:r>
            <a:r>
              <a:rPr lang="en-US" sz="1600" dirty="0">
                <a:solidFill>
                  <a:schemeClr val="tx1"/>
                </a:solidFill>
              </a:rPr>
              <a:t>&gt;</a:t>
            </a:r>
          </a:p>
        </p:txBody>
      </p:sp>
      <p:sp>
        <p:nvSpPr>
          <p:cNvPr id="53" name="Rectangle: Rounded Corners 52">
            <a:extLst>
              <a:ext uri="{FF2B5EF4-FFF2-40B4-BE49-F238E27FC236}">
                <a16:creationId xmlns:a16="http://schemas.microsoft.com/office/drawing/2014/main" id="{7513852F-0D9A-4DA3-9D57-95B50B7E3867}"/>
              </a:ext>
            </a:extLst>
          </p:cNvPr>
          <p:cNvSpPr/>
          <p:nvPr/>
        </p:nvSpPr>
        <p:spPr>
          <a:xfrm>
            <a:off x="6984885" y="4437411"/>
            <a:ext cx="1938283" cy="5307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Select Quick Deconvolve method/params</a:t>
            </a:r>
          </a:p>
        </p:txBody>
      </p:sp>
      <p:sp>
        <p:nvSpPr>
          <p:cNvPr id="55" name="Rectangle: Rounded Corners 54">
            <a:extLst>
              <a:ext uri="{FF2B5EF4-FFF2-40B4-BE49-F238E27FC236}">
                <a16:creationId xmlns:a16="http://schemas.microsoft.com/office/drawing/2014/main" id="{DD542396-B3E6-4397-8F1A-39346F36AD87}"/>
              </a:ext>
            </a:extLst>
          </p:cNvPr>
          <p:cNvSpPr/>
          <p:nvPr/>
        </p:nvSpPr>
        <p:spPr>
          <a:xfrm>
            <a:off x="6984885" y="5117936"/>
            <a:ext cx="1938283" cy="5307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Select Full Deconvolve method/params</a:t>
            </a:r>
          </a:p>
        </p:txBody>
      </p:sp>
      <p:sp>
        <p:nvSpPr>
          <p:cNvPr id="30" name="Rectangle: Rounded Corners 29">
            <a:extLst>
              <a:ext uri="{FF2B5EF4-FFF2-40B4-BE49-F238E27FC236}">
                <a16:creationId xmlns:a16="http://schemas.microsoft.com/office/drawing/2014/main" id="{3F9043E6-43CE-4196-9F0D-A86FCB63CDC5}"/>
              </a:ext>
            </a:extLst>
          </p:cNvPr>
          <p:cNvSpPr/>
          <p:nvPr/>
        </p:nvSpPr>
        <p:spPr>
          <a:xfrm>
            <a:off x="7049539" y="2891742"/>
            <a:ext cx="1808973" cy="3450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Inspect Calibration</a:t>
            </a:r>
          </a:p>
        </p:txBody>
      </p:sp>
    </p:spTree>
    <p:extLst>
      <p:ext uri="{BB962C8B-B14F-4D97-AF65-F5344CB8AC3E}">
        <p14:creationId xmlns:p14="http://schemas.microsoft.com/office/powerpoint/2010/main" val="553064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A43684-684A-4077-B5B1-FD0351F939C8}"/>
              </a:ext>
            </a:extLst>
          </p:cNvPr>
          <p:cNvSpPr/>
          <p:nvPr/>
        </p:nvSpPr>
        <p:spPr>
          <a:xfrm>
            <a:off x="1588192" y="536961"/>
            <a:ext cx="3805741" cy="597782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&lt;folder or .H5&gt;</a:t>
            </a:r>
          </a:p>
        </p:txBody>
      </p:sp>
      <p:sp>
        <p:nvSpPr>
          <p:cNvPr id="5" name="Rectangle 4">
            <a:extLst>
              <a:ext uri="{FF2B5EF4-FFF2-40B4-BE49-F238E27FC236}">
                <a16:creationId xmlns:a16="http://schemas.microsoft.com/office/drawing/2014/main" id="{B3050018-0B0A-4A21-AC91-15EBC4D85AF5}"/>
              </a:ext>
            </a:extLst>
          </p:cNvPr>
          <p:cNvSpPr/>
          <p:nvPr/>
        </p:nvSpPr>
        <p:spPr>
          <a:xfrm>
            <a:off x="1694830" y="4404904"/>
            <a:ext cx="3303438" cy="191613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&lt;</a:t>
            </a:r>
            <a:r>
              <a:rPr lang="en-US" sz="1600" dirty="0" err="1">
                <a:solidFill>
                  <a:schemeClr val="tx1"/>
                </a:solidFill>
              </a:rPr>
              <a:t>SampleSet</a:t>
            </a:r>
            <a:r>
              <a:rPr lang="en-US" sz="1600" dirty="0">
                <a:solidFill>
                  <a:schemeClr val="tx1"/>
                </a:solidFill>
              </a:rPr>
              <a:t>&gt;</a:t>
            </a:r>
          </a:p>
        </p:txBody>
      </p:sp>
      <p:sp>
        <p:nvSpPr>
          <p:cNvPr id="6" name="Rectangle 5">
            <a:extLst>
              <a:ext uri="{FF2B5EF4-FFF2-40B4-BE49-F238E27FC236}">
                <a16:creationId xmlns:a16="http://schemas.microsoft.com/office/drawing/2014/main" id="{7B593C73-F0A0-4CC3-87B6-D55DE94AC378}"/>
              </a:ext>
            </a:extLst>
          </p:cNvPr>
          <p:cNvSpPr/>
          <p:nvPr/>
        </p:nvSpPr>
        <p:spPr>
          <a:xfrm>
            <a:off x="3556073" y="1927406"/>
            <a:ext cx="1355371" cy="4284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err="1"/>
              <a:t>DarkImage</a:t>
            </a:r>
            <a:endParaRPr lang="en-US" sz="1400" dirty="0"/>
          </a:p>
        </p:txBody>
      </p:sp>
      <p:sp>
        <p:nvSpPr>
          <p:cNvPr id="7" name="Rectangle 6">
            <a:extLst>
              <a:ext uri="{FF2B5EF4-FFF2-40B4-BE49-F238E27FC236}">
                <a16:creationId xmlns:a16="http://schemas.microsoft.com/office/drawing/2014/main" id="{8ED70DA6-A8FE-46DD-965F-A1B22912DCBA}"/>
              </a:ext>
            </a:extLst>
          </p:cNvPr>
          <p:cNvSpPr/>
          <p:nvPr/>
        </p:nvSpPr>
        <p:spPr>
          <a:xfrm>
            <a:off x="3556073" y="1318330"/>
            <a:ext cx="1355371" cy="46521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err="1"/>
              <a:t>WhiteImage</a:t>
            </a:r>
            <a:endParaRPr lang="en-US" sz="1400" dirty="0"/>
          </a:p>
        </p:txBody>
      </p:sp>
      <p:sp>
        <p:nvSpPr>
          <p:cNvPr id="8" name="Flowchart: Multidocument 7">
            <a:extLst>
              <a:ext uri="{FF2B5EF4-FFF2-40B4-BE49-F238E27FC236}">
                <a16:creationId xmlns:a16="http://schemas.microsoft.com/office/drawing/2014/main" id="{8E00136F-BE18-4A8B-9E76-D191656021A0}"/>
              </a:ext>
            </a:extLst>
          </p:cNvPr>
          <p:cNvSpPr/>
          <p:nvPr/>
        </p:nvSpPr>
        <p:spPr>
          <a:xfrm>
            <a:off x="3409540" y="5759580"/>
            <a:ext cx="1093295" cy="468759"/>
          </a:xfrm>
          <a:prstGeom prst="flowChartMultidocument">
            <a:avLst/>
          </a:prstGeom>
          <a:solidFill>
            <a:schemeClr val="accent1">
              <a:lumMod val="40000"/>
              <a:lumOff val="6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t>S</a:t>
            </a:r>
            <a:r>
              <a:rPr lang="en-US" sz="1100" dirty="0">
                <a:solidFill>
                  <a:schemeClr val="dk1"/>
                </a:solidFill>
              </a:rPr>
              <a:t>tack</a:t>
            </a:r>
          </a:p>
        </p:txBody>
      </p:sp>
      <p:sp>
        <p:nvSpPr>
          <p:cNvPr id="9" name="Rectangle 8">
            <a:extLst>
              <a:ext uri="{FF2B5EF4-FFF2-40B4-BE49-F238E27FC236}">
                <a16:creationId xmlns:a16="http://schemas.microsoft.com/office/drawing/2014/main" id="{809953FA-9A9B-45D4-855E-84FFABD29D7E}"/>
              </a:ext>
            </a:extLst>
          </p:cNvPr>
          <p:cNvSpPr/>
          <p:nvPr/>
        </p:nvSpPr>
        <p:spPr>
          <a:xfrm>
            <a:off x="1832645" y="4816672"/>
            <a:ext cx="1351270" cy="563183"/>
          </a:xfrm>
          <a:prstGeom prst="rect">
            <a:avLst/>
          </a:prstGeom>
          <a:scene3d>
            <a:camera prst="orthographicFront"/>
            <a:lightRig rig="threePt" dir="t"/>
          </a:scene3d>
          <a:sp3d>
            <a:bevelB/>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err="1"/>
              <a:t>RawLFImage</a:t>
            </a:r>
            <a:endParaRPr lang="en-US" sz="1400" dirty="0"/>
          </a:p>
        </p:txBody>
      </p:sp>
      <p:sp>
        <p:nvSpPr>
          <p:cNvPr id="10" name="Rectangle 9">
            <a:extLst>
              <a:ext uri="{FF2B5EF4-FFF2-40B4-BE49-F238E27FC236}">
                <a16:creationId xmlns:a16="http://schemas.microsoft.com/office/drawing/2014/main" id="{0FEF32A4-A10A-4A6F-B709-93B40BEDDE92}"/>
              </a:ext>
            </a:extLst>
          </p:cNvPr>
          <p:cNvSpPr/>
          <p:nvPr/>
        </p:nvSpPr>
        <p:spPr>
          <a:xfrm>
            <a:off x="1832645" y="1489076"/>
            <a:ext cx="1355371" cy="495307"/>
          </a:xfrm>
          <a:prstGeom prst="rect">
            <a:avLst/>
          </a:prstGeom>
        </p:spPr>
        <p:style>
          <a:lnRef idx="1">
            <a:schemeClr val="accent3"/>
          </a:lnRef>
          <a:fillRef idx="2">
            <a:schemeClr val="accent3"/>
          </a:fillRef>
          <a:effectRef idx="1">
            <a:schemeClr val="accent3"/>
          </a:effectRef>
          <a:fontRef idx="minor">
            <a:schemeClr val="dk1"/>
          </a:fontRef>
        </p:style>
        <p:txBody>
          <a:bodyPr rtlCol="0" anchor="t" anchorCtr="0"/>
          <a:lstStyle/>
          <a:p>
            <a:pPr algn="ctr"/>
            <a:r>
              <a:rPr lang="en-US" sz="1400" dirty="0" err="1"/>
              <a:t>metadata.lfm</a:t>
            </a:r>
            <a:endParaRPr lang="en-US" sz="1400" dirty="0"/>
          </a:p>
          <a:p>
            <a:pPr algn="ctr"/>
            <a:r>
              <a:rPr lang="en-US" sz="1400" dirty="0"/>
              <a:t>(.</a:t>
            </a:r>
            <a:r>
              <a:rPr lang="en-US" sz="1400" dirty="0" err="1"/>
              <a:t>json</a:t>
            </a:r>
            <a:r>
              <a:rPr lang="en-US" sz="1400" dirty="0"/>
              <a:t>)</a:t>
            </a:r>
          </a:p>
          <a:p>
            <a:pPr algn="ctr"/>
            <a:endParaRPr lang="en-US" sz="1400" dirty="0"/>
          </a:p>
        </p:txBody>
      </p:sp>
      <p:sp>
        <p:nvSpPr>
          <p:cNvPr id="11" name="Rectangle 10">
            <a:extLst>
              <a:ext uri="{FF2B5EF4-FFF2-40B4-BE49-F238E27FC236}">
                <a16:creationId xmlns:a16="http://schemas.microsoft.com/office/drawing/2014/main" id="{93035F52-A2FC-474A-9C34-E1780EF3B808}"/>
              </a:ext>
            </a:extLst>
          </p:cNvPr>
          <p:cNvSpPr/>
          <p:nvPr/>
        </p:nvSpPr>
        <p:spPr>
          <a:xfrm>
            <a:off x="1846293" y="2509721"/>
            <a:ext cx="1323974" cy="593098"/>
          </a:xfrm>
          <a:prstGeom prst="rect">
            <a:avLst/>
          </a:prstGeom>
          <a:solidFill>
            <a:schemeClr val="accent1">
              <a:lumMod val="40000"/>
              <a:lumOff val="6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a:t>Calibration file</a:t>
            </a:r>
          </a:p>
          <a:p>
            <a:pPr algn="ctr"/>
            <a:r>
              <a:rPr lang="en-US" sz="1400" dirty="0"/>
              <a:t>.</a:t>
            </a:r>
            <a:r>
              <a:rPr lang="en-US" sz="1400" dirty="0" err="1"/>
              <a:t>lfc</a:t>
            </a:r>
            <a:endParaRPr lang="en-US" sz="1400" dirty="0"/>
          </a:p>
        </p:txBody>
      </p:sp>
      <p:sp>
        <p:nvSpPr>
          <p:cNvPr id="12" name="Rectangle 11">
            <a:extLst>
              <a:ext uri="{FF2B5EF4-FFF2-40B4-BE49-F238E27FC236}">
                <a16:creationId xmlns:a16="http://schemas.microsoft.com/office/drawing/2014/main" id="{FD615A1F-B151-4EFD-ABCE-C1A7494198D3}"/>
              </a:ext>
            </a:extLst>
          </p:cNvPr>
          <p:cNvSpPr/>
          <p:nvPr/>
        </p:nvSpPr>
        <p:spPr>
          <a:xfrm>
            <a:off x="3409540" y="4528539"/>
            <a:ext cx="1358770" cy="465218"/>
          </a:xfrm>
          <a:prstGeom prst="rect">
            <a:avLst/>
          </a:prstGeom>
          <a:solidFill>
            <a:schemeClr val="accent1">
              <a:lumMod val="40000"/>
              <a:lumOff val="6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t>Perspective</a:t>
            </a:r>
          </a:p>
          <a:p>
            <a:pPr algn="ctr"/>
            <a:r>
              <a:rPr lang="en-US" sz="1200" dirty="0"/>
              <a:t>(</a:t>
            </a:r>
            <a:r>
              <a:rPr lang="en-US" sz="1200" dirty="0" err="1"/>
              <a:t>subaperture</a:t>
            </a:r>
            <a:r>
              <a:rPr lang="en-US" sz="1200" dirty="0"/>
              <a:t>)</a:t>
            </a:r>
          </a:p>
        </p:txBody>
      </p:sp>
      <p:sp>
        <p:nvSpPr>
          <p:cNvPr id="13" name="Rectangle 12">
            <a:extLst>
              <a:ext uri="{FF2B5EF4-FFF2-40B4-BE49-F238E27FC236}">
                <a16:creationId xmlns:a16="http://schemas.microsoft.com/office/drawing/2014/main" id="{008019EB-4FFF-4DED-B6A7-D0712F956F70}"/>
              </a:ext>
            </a:extLst>
          </p:cNvPr>
          <p:cNvSpPr/>
          <p:nvPr/>
        </p:nvSpPr>
        <p:spPr>
          <a:xfrm>
            <a:off x="3526740" y="3822729"/>
            <a:ext cx="1358770" cy="465218"/>
          </a:xfrm>
          <a:prstGeom prst="rect">
            <a:avLst/>
          </a:prstGeom>
          <a:solidFill>
            <a:schemeClr val="accent1">
              <a:lumMod val="40000"/>
              <a:lumOff val="6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a:t>Rectified</a:t>
            </a:r>
          </a:p>
        </p:txBody>
      </p:sp>
      <p:sp>
        <p:nvSpPr>
          <p:cNvPr id="15" name="Flowchart: Multidocument 14">
            <a:extLst>
              <a:ext uri="{FF2B5EF4-FFF2-40B4-BE49-F238E27FC236}">
                <a16:creationId xmlns:a16="http://schemas.microsoft.com/office/drawing/2014/main" id="{56FBAD40-513D-44EF-BCA6-651ED3C09EFB}"/>
              </a:ext>
            </a:extLst>
          </p:cNvPr>
          <p:cNvSpPr/>
          <p:nvPr/>
        </p:nvSpPr>
        <p:spPr>
          <a:xfrm>
            <a:off x="3409541" y="5136518"/>
            <a:ext cx="1093295" cy="576542"/>
          </a:xfrm>
          <a:prstGeom prst="flowChartMultidocument">
            <a:avLst/>
          </a:prstGeom>
          <a:solidFill>
            <a:schemeClr val="accent1">
              <a:lumMod val="40000"/>
              <a:lumOff val="6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t>Quick S</a:t>
            </a:r>
            <a:r>
              <a:rPr lang="en-US" sz="1100" dirty="0">
                <a:solidFill>
                  <a:schemeClr val="dk1"/>
                </a:solidFill>
              </a:rPr>
              <a:t>tack</a:t>
            </a:r>
          </a:p>
        </p:txBody>
      </p:sp>
      <p:sp>
        <p:nvSpPr>
          <p:cNvPr id="16" name="Rectangle 15">
            <a:extLst>
              <a:ext uri="{FF2B5EF4-FFF2-40B4-BE49-F238E27FC236}">
                <a16:creationId xmlns:a16="http://schemas.microsoft.com/office/drawing/2014/main" id="{EB531D3B-569E-4AA5-A24D-3852369915DF}"/>
              </a:ext>
            </a:extLst>
          </p:cNvPr>
          <p:cNvSpPr/>
          <p:nvPr/>
        </p:nvSpPr>
        <p:spPr>
          <a:xfrm>
            <a:off x="1702547" y="1144940"/>
            <a:ext cx="3424257" cy="20563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Instrument/</a:t>
            </a:r>
            <a:r>
              <a:rPr lang="en-US" sz="1600" dirty="0" err="1">
                <a:solidFill>
                  <a:schemeClr val="tx1"/>
                </a:solidFill>
              </a:rPr>
              <a:t>Acq</a:t>
            </a:r>
            <a:r>
              <a:rPr lang="en-US" sz="1600" dirty="0">
                <a:solidFill>
                  <a:schemeClr val="tx1"/>
                </a:solidFill>
              </a:rPr>
              <a:t> </a:t>
            </a:r>
          </a:p>
        </p:txBody>
      </p:sp>
      <p:sp>
        <p:nvSpPr>
          <p:cNvPr id="17" name="Rectangle 16">
            <a:extLst>
              <a:ext uri="{FF2B5EF4-FFF2-40B4-BE49-F238E27FC236}">
                <a16:creationId xmlns:a16="http://schemas.microsoft.com/office/drawing/2014/main" id="{28BCCAC9-A2FC-45D6-98ED-F82657F58D92}"/>
              </a:ext>
            </a:extLst>
          </p:cNvPr>
          <p:cNvSpPr/>
          <p:nvPr/>
        </p:nvSpPr>
        <p:spPr>
          <a:xfrm>
            <a:off x="3526740" y="3264811"/>
            <a:ext cx="1358770" cy="465218"/>
          </a:xfrm>
          <a:prstGeom prst="rect">
            <a:avLst/>
          </a:prstGeom>
          <a:solidFill>
            <a:schemeClr val="accent1">
              <a:lumMod val="40000"/>
              <a:lumOff val="6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t>Perspective</a:t>
            </a:r>
          </a:p>
          <a:p>
            <a:pPr algn="ctr"/>
            <a:r>
              <a:rPr lang="en-US" sz="1200" dirty="0"/>
              <a:t>(</a:t>
            </a:r>
            <a:r>
              <a:rPr lang="en-US" sz="1200" dirty="0" err="1"/>
              <a:t>subaperture</a:t>
            </a:r>
            <a:r>
              <a:rPr lang="en-US" sz="1200" dirty="0"/>
              <a:t>)</a:t>
            </a:r>
          </a:p>
        </p:txBody>
      </p:sp>
      <p:sp>
        <p:nvSpPr>
          <p:cNvPr id="18" name="Rectangle 17">
            <a:extLst>
              <a:ext uri="{FF2B5EF4-FFF2-40B4-BE49-F238E27FC236}">
                <a16:creationId xmlns:a16="http://schemas.microsoft.com/office/drawing/2014/main" id="{BB8E210D-2894-4A25-9660-B0BC92978D5D}"/>
              </a:ext>
            </a:extLst>
          </p:cNvPr>
          <p:cNvSpPr/>
          <p:nvPr/>
        </p:nvSpPr>
        <p:spPr>
          <a:xfrm>
            <a:off x="7549386" y="1906594"/>
            <a:ext cx="3454235" cy="238135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&lt;</a:t>
            </a:r>
            <a:r>
              <a:rPr lang="en-US" sz="1600" dirty="0" err="1">
                <a:solidFill>
                  <a:schemeClr val="tx1"/>
                </a:solidFill>
              </a:rPr>
              <a:t>SampleSet</a:t>
            </a:r>
            <a:r>
              <a:rPr lang="en-US" sz="1600" dirty="0">
                <a:solidFill>
                  <a:schemeClr val="tx1"/>
                </a:solidFill>
              </a:rPr>
              <a:t>&gt;</a:t>
            </a:r>
          </a:p>
        </p:txBody>
      </p:sp>
      <p:sp>
        <p:nvSpPr>
          <p:cNvPr id="19" name="Flowchart: Multidocument 18">
            <a:extLst>
              <a:ext uri="{FF2B5EF4-FFF2-40B4-BE49-F238E27FC236}">
                <a16:creationId xmlns:a16="http://schemas.microsoft.com/office/drawing/2014/main" id="{EEFDBE85-37CB-4350-8A99-82DDD2C051BD}"/>
              </a:ext>
            </a:extLst>
          </p:cNvPr>
          <p:cNvSpPr/>
          <p:nvPr/>
        </p:nvSpPr>
        <p:spPr>
          <a:xfrm>
            <a:off x="9264097" y="3261270"/>
            <a:ext cx="1093295" cy="807296"/>
          </a:xfrm>
          <a:prstGeom prst="flowChartMultidocument">
            <a:avLst/>
          </a:prstGeom>
          <a:solidFill>
            <a:schemeClr val="accent1">
              <a:lumMod val="40000"/>
              <a:lumOff val="6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t>S</a:t>
            </a:r>
            <a:r>
              <a:rPr lang="en-US" sz="1100" dirty="0">
                <a:solidFill>
                  <a:schemeClr val="dk1"/>
                </a:solidFill>
              </a:rPr>
              <a:t>tack</a:t>
            </a:r>
          </a:p>
        </p:txBody>
      </p:sp>
      <p:sp>
        <p:nvSpPr>
          <p:cNvPr id="20" name="Rectangle 19">
            <a:extLst>
              <a:ext uri="{FF2B5EF4-FFF2-40B4-BE49-F238E27FC236}">
                <a16:creationId xmlns:a16="http://schemas.microsoft.com/office/drawing/2014/main" id="{3D7333A5-B19D-4EEF-9C35-FD1D9CE8BBCF}"/>
              </a:ext>
            </a:extLst>
          </p:cNvPr>
          <p:cNvSpPr/>
          <p:nvPr/>
        </p:nvSpPr>
        <p:spPr>
          <a:xfrm>
            <a:off x="7687202" y="2318362"/>
            <a:ext cx="1351270" cy="563183"/>
          </a:xfrm>
          <a:prstGeom prst="rect">
            <a:avLst/>
          </a:prstGeom>
          <a:scene3d>
            <a:camera prst="orthographicFront"/>
            <a:lightRig rig="threePt" dir="t"/>
          </a:scene3d>
          <a:sp3d>
            <a:bevelB/>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err="1"/>
              <a:t>RawLFImage</a:t>
            </a:r>
            <a:endParaRPr lang="en-US" sz="1400" dirty="0"/>
          </a:p>
        </p:txBody>
      </p:sp>
      <p:sp>
        <p:nvSpPr>
          <p:cNvPr id="21" name="Rectangle 20">
            <a:extLst>
              <a:ext uri="{FF2B5EF4-FFF2-40B4-BE49-F238E27FC236}">
                <a16:creationId xmlns:a16="http://schemas.microsoft.com/office/drawing/2014/main" id="{A0F94BD0-D57E-4E69-90E4-84B04917226C}"/>
              </a:ext>
            </a:extLst>
          </p:cNvPr>
          <p:cNvSpPr/>
          <p:nvPr/>
        </p:nvSpPr>
        <p:spPr>
          <a:xfrm>
            <a:off x="9264097" y="2030229"/>
            <a:ext cx="1358770" cy="465218"/>
          </a:xfrm>
          <a:prstGeom prst="rect">
            <a:avLst/>
          </a:prstGeom>
          <a:solidFill>
            <a:schemeClr val="accent1">
              <a:lumMod val="40000"/>
              <a:lumOff val="6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t>Perspective</a:t>
            </a:r>
          </a:p>
          <a:p>
            <a:pPr algn="ctr"/>
            <a:r>
              <a:rPr lang="en-US" sz="1200" dirty="0"/>
              <a:t>(</a:t>
            </a:r>
            <a:r>
              <a:rPr lang="en-US" sz="1200" dirty="0" err="1"/>
              <a:t>subaperture</a:t>
            </a:r>
            <a:r>
              <a:rPr lang="en-US" sz="1200" dirty="0"/>
              <a:t>)</a:t>
            </a:r>
          </a:p>
        </p:txBody>
      </p:sp>
      <p:sp>
        <p:nvSpPr>
          <p:cNvPr id="22" name="Flowchart: Multidocument 21">
            <a:extLst>
              <a:ext uri="{FF2B5EF4-FFF2-40B4-BE49-F238E27FC236}">
                <a16:creationId xmlns:a16="http://schemas.microsoft.com/office/drawing/2014/main" id="{4AC786BC-95E4-4297-B805-541A1FFEF2A4}"/>
              </a:ext>
            </a:extLst>
          </p:cNvPr>
          <p:cNvSpPr/>
          <p:nvPr/>
        </p:nvSpPr>
        <p:spPr>
          <a:xfrm>
            <a:off x="9264098" y="2638208"/>
            <a:ext cx="1093295" cy="576542"/>
          </a:xfrm>
          <a:prstGeom prst="flowChartMultidocument">
            <a:avLst/>
          </a:prstGeom>
          <a:solidFill>
            <a:schemeClr val="accent1">
              <a:lumMod val="40000"/>
              <a:lumOff val="6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t>Quick S</a:t>
            </a:r>
            <a:r>
              <a:rPr lang="en-US" sz="1100" dirty="0">
                <a:solidFill>
                  <a:schemeClr val="dk1"/>
                </a:solidFill>
              </a:rPr>
              <a:t>tack</a:t>
            </a:r>
          </a:p>
        </p:txBody>
      </p:sp>
    </p:spTree>
    <p:extLst>
      <p:ext uri="{BB962C8B-B14F-4D97-AF65-F5344CB8AC3E}">
        <p14:creationId xmlns:p14="http://schemas.microsoft.com/office/powerpoint/2010/main" val="15163824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3671</TotalTime>
  <Words>849</Words>
  <Application>Microsoft Office PowerPoint</Application>
  <PresentationFormat>Widescreen</PresentationFormat>
  <Paragraphs>206</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Verdana</vt:lpstr>
      <vt:lpstr>Office Theme</vt:lpstr>
      <vt:lpstr>Light Field Imaging Toolbox</vt:lpstr>
      <vt:lpstr>PowerPoint Presentation</vt:lpstr>
      <vt:lpstr>Design goals</vt:lpstr>
      <vt:lpstr>Modules</vt:lpstr>
      <vt:lpstr>PowerPoint Presentation</vt:lpstr>
      <vt:lpstr>Data and Metadata</vt:lpstr>
      <vt:lpstr>Files </vt:lpstr>
      <vt:lpstr>Data Objects</vt:lpstr>
      <vt:lpstr>PowerPoint Presentation</vt:lpstr>
      <vt:lpstr>PowerPoint Presentation</vt:lpstr>
      <vt:lpstr>PowerPoint Presentation</vt:lpstr>
      <vt:lpstr>PowerPoint Presentation</vt:lpstr>
      <vt:lpstr>Files</vt:lpstr>
      <vt:lpstr>PowerPoint Presentation</vt:lpstr>
      <vt:lpstr>GUI</vt:lpstr>
      <vt:lpstr>Input from LFAnalyse….</vt:lpstr>
      <vt:lpstr>UI</vt:lpstr>
      <vt:lpstr>Optics [Config]</vt:lpstr>
      <vt:lpstr>LFDisplay – Main window</vt:lpstr>
      <vt:lpstr>Lenslet</vt:lpstr>
      <vt:lpstr>Optics [Explore]</vt:lpstr>
      <vt:lpstr>Input, Output</vt:lpstr>
      <vt:lpstr>ImgNav…</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Grant Harris</dc:creator>
  <cp:lastModifiedBy>Grant Harris</cp:lastModifiedBy>
  <cp:revision>20</cp:revision>
  <dcterms:created xsi:type="dcterms:W3CDTF">2021-11-11T16:10:31Z</dcterms:created>
  <dcterms:modified xsi:type="dcterms:W3CDTF">2022-03-11T17:10:21Z</dcterms:modified>
</cp:coreProperties>
</file>