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4" r:id="rId3"/>
    <p:sldId id="264" r:id="rId4"/>
    <p:sldId id="266" r:id="rId5"/>
    <p:sldId id="268" r:id="rId6"/>
    <p:sldId id="270" r:id="rId7"/>
    <p:sldId id="275" r:id="rId8"/>
    <p:sldId id="271" r:id="rId9"/>
    <p:sldId id="276" r:id="rId10"/>
    <p:sldId id="262" r:id="rId11"/>
    <p:sldId id="272" r:id="rId12"/>
    <p:sldId id="273" r:id="rId13"/>
    <p:sldId id="258" r:id="rId14"/>
    <p:sldId id="257" r:id="rId15"/>
    <p:sldId id="259" r:id="rId16"/>
    <p:sldId id="260" r:id="rId17"/>
    <p:sldId id="25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5" d="100"/>
          <a:sy n="95" d="100"/>
        </p:scale>
        <p:origin x="10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6C34-6B2D-4FD0-8BAE-08A4BFD3A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A45D7D-5C55-4BB7-94E4-59D5877DB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DB6E27-9833-4424-9166-8D8594A0A668}"/>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63FC21C6-299E-4BD7-BCBF-660E63772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27578-5346-4FB5-974C-4AEF111A6A4C}"/>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89697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AB77-E433-4230-9445-438A14EA2D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B8A3CD-C939-4833-BDAC-53058B0FD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A78E2-22FC-4AAA-998F-89F32D234A92}"/>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8AAAC26E-BF40-4911-AD9C-33834F035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B81F2-129F-4832-8E8D-36C50BDC3C0F}"/>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419891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01114-4DF0-4147-9296-E79A01D9BB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72A67D-2429-402B-BDF9-0E9D0C108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503B4-E93F-4FE2-921D-B45853EDB6D4}"/>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6BC4B577-EE34-4C5D-AD0F-2A9608ABA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66F08-4606-475C-ACD8-E907D5CDA57E}"/>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2746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9EF5-D311-48F7-B37B-2505A76E5BBF}"/>
              </a:ext>
            </a:extLst>
          </p:cNvPr>
          <p:cNvSpPr>
            <a:spLocks noGrp="1"/>
          </p:cNvSpPr>
          <p:nvPr>
            <p:ph type="title"/>
          </p:nvPr>
        </p:nvSpPr>
        <p:spPr>
          <a:xfrm>
            <a:off x="838200" y="365126"/>
            <a:ext cx="5257800" cy="698904"/>
          </a:xfrm>
        </p:spPr>
        <p:txBody>
          <a:bodyPr>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A3E8C-69DC-4EDB-A42D-B55151E1353E}"/>
              </a:ext>
            </a:extLst>
          </p:cNvPr>
          <p:cNvSpPr>
            <a:spLocks noGrp="1"/>
          </p:cNvSpPr>
          <p:nvPr>
            <p:ph idx="1"/>
          </p:nvPr>
        </p:nvSpPr>
        <p:spPr>
          <a:xfrm>
            <a:off x="838200" y="1825625"/>
            <a:ext cx="5421284"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4CF9F-62B6-4748-BC8A-CA5056C22F05}"/>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B8E8E044-DB41-43C4-9BBE-77994C1F8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2F16A-FB9C-4D7B-8B11-9343B77D3FF7}"/>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78987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F181-1088-4208-8C14-73DE9D2A7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C8CB5-9DA2-4C3D-AC3D-218D6B13AA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E3C7E1-1D5F-4B5D-8879-14AF87571C62}"/>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5D27146F-0D7C-42E8-80DF-F11FEE1E8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1DE1D-C08B-4790-953E-D8B065F873AA}"/>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10072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2020-076D-497B-939D-E6F665CDD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14FE2-BFA6-4A69-8BCC-26A32EBDE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0D2D9-0EEE-47C6-B32E-C837E56ADF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834A20-3859-4A78-8BA7-92E706F6B318}"/>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6" name="Footer Placeholder 5">
            <a:extLst>
              <a:ext uri="{FF2B5EF4-FFF2-40B4-BE49-F238E27FC236}">
                <a16:creationId xmlns:a16="http://schemas.microsoft.com/office/drawing/2014/main" id="{C800848E-66DA-4201-84EF-C909BF76B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F2E66-C512-4867-ACF3-35E9B75BDB05}"/>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99910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E31F-6B9F-4611-B4F0-AB9B4CB0FB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9CB874-B7FE-4CAD-8EB8-76AA30713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F81D17-20DE-4CEE-B466-0C347FE24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6042D-97AE-4CB1-B3B8-B040DB3C63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26352-6534-4D89-92C2-646968249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227E4F-5DE7-4A74-ACF3-B384A28DBDBA}"/>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8" name="Footer Placeholder 7">
            <a:extLst>
              <a:ext uri="{FF2B5EF4-FFF2-40B4-BE49-F238E27FC236}">
                <a16:creationId xmlns:a16="http://schemas.microsoft.com/office/drawing/2014/main" id="{FB43AF73-A95C-4516-B203-188EDA0B5C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7CF931-326D-48CC-A873-E238F63E2C7A}"/>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349369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143F-28E3-4994-8069-FBE9515075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13E7D-C815-44EA-AFB1-F8E22F0041B6}"/>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4" name="Footer Placeholder 3">
            <a:extLst>
              <a:ext uri="{FF2B5EF4-FFF2-40B4-BE49-F238E27FC236}">
                <a16:creationId xmlns:a16="http://schemas.microsoft.com/office/drawing/2014/main" id="{6E78AC72-4D66-4BA9-AAE1-EFEA9CADE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420A18-8E33-4587-B038-DF15BBDB0DEC}"/>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41243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F3967-185F-4CC2-A67C-207DD08023F4}"/>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3" name="Footer Placeholder 2">
            <a:extLst>
              <a:ext uri="{FF2B5EF4-FFF2-40B4-BE49-F238E27FC236}">
                <a16:creationId xmlns:a16="http://schemas.microsoft.com/office/drawing/2014/main" id="{661FD2B7-8AD2-4986-B5DF-D1B18F4B2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C21721-BF32-4990-8A82-66030C4D5259}"/>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61669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42F5-666B-43A8-A37F-CB3AB05B2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8B518-0B85-41D1-B39B-3DCD757A23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59A8C6-1C22-4AF8-991C-4D02AF563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95E3C-1701-4EEC-B349-2CEDC42DA6BB}"/>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6" name="Footer Placeholder 5">
            <a:extLst>
              <a:ext uri="{FF2B5EF4-FFF2-40B4-BE49-F238E27FC236}">
                <a16:creationId xmlns:a16="http://schemas.microsoft.com/office/drawing/2014/main" id="{BA441F21-2D32-4131-9809-E3E8916C6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55611-D55D-494D-AAF1-589E2842B581}"/>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31975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4677-6B39-48A2-A3CB-C5B9E4265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A765D-14D1-4609-931C-4AA2B89A5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DB15CD-8B29-4AF5-99A0-8CFB83B83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FA7B6-A179-4539-AF80-6F88EFB2DDD0}"/>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6" name="Footer Placeholder 5">
            <a:extLst>
              <a:ext uri="{FF2B5EF4-FFF2-40B4-BE49-F238E27FC236}">
                <a16:creationId xmlns:a16="http://schemas.microsoft.com/office/drawing/2014/main" id="{D522D233-4062-4923-9B63-59E013F01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DABCA-1D13-4625-A995-E721977DB3DB}"/>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6873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DF6A2-F1F9-4F12-9633-A39EA460A2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75DFA2-C6E1-4555-B44F-4945C6AD2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B605E-ED72-482F-8D79-999C08A30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546F6803-E2B7-4810-90BE-C82CC98C1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B8FAF7-32FC-4AFD-82A1-B32AECB72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1B9F1-250F-4192-966E-734FAB481AA2}" type="slidenum">
              <a:rPr lang="en-US" smtClean="0"/>
              <a:t>‹#›</a:t>
            </a:fld>
            <a:endParaRPr lang="en-US"/>
          </a:p>
        </p:txBody>
      </p:sp>
    </p:spTree>
    <p:extLst>
      <p:ext uri="{BB962C8B-B14F-4D97-AF65-F5344CB8AC3E}">
        <p14:creationId xmlns:p14="http://schemas.microsoft.com/office/powerpoint/2010/main" val="416766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apari.org/guides/event_loop.html" TargetMode="External"/><Relationship Id="rId2" Type="http://schemas.openxmlformats.org/officeDocument/2006/relationships/hyperlink" Target="https://napari.org/guides/preferences.html" TargetMode="External"/><Relationship Id="rId1" Type="http://schemas.openxmlformats.org/officeDocument/2006/relationships/slideLayout" Target="../slideLayouts/slideLayout2.xml"/><Relationship Id="rId4" Type="http://schemas.openxmlformats.org/officeDocument/2006/relationships/hyperlink" Target="https://napari.org/guides/magicgui.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2B37-3794-470C-B47D-9C8B2806109E}"/>
              </a:ext>
            </a:extLst>
          </p:cNvPr>
          <p:cNvSpPr>
            <a:spLocks noGrp="1"/>
          </p:cNvSpPr>
          <p:nvPr>
            <p:ph type="title"/>
          </p:nvPr>
        </p:nvSpPr>
        <p:spPr/>
        <p:txBody>
          <a:bodyPr>
            <a:normAutofit/>
          </a:bodyPr>
          <a:lstStyle/>
          <a:p>
            <a:r>
              <a:rPr lang="en-US" dirty="0"/>
              <a:t>Light Field Imaging Toolbox</a:t>
            </a:r>
          </a:p>
        </p:txBody>
      </p:sp>
    </p:spTree>
    <p:extLst>
      <p:ext uri="{BB962C8B-B14F-4D97-AF65-F5344CB8AC3E}">
        <p14:creationId xmlns:p14="http://schemas.microsoft.com/office/powerpoint/2010/main" val="4066505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0A12-CE1F-4E08-A388-8062653CE10C}"/>
              </a:ext>
            </a:extLst>
          </p:cNvPr>
          <p:cNvSpPr>
            <a:spLocks noGrp="1"/>
          </p:cNvSpPr>
          <p:nvPr>
            <p:ph type="title"/>
          </p:nvPr>
        </p:nvSpPr>
        <p:spPr/>
        <p:txBody>
          <a:bodyPr/>
          <a:lstStyle/>
          <a:p>
            <a:r>
              <a:rPr lang="en-US" dirty="0"/>
              <a:t>GUI</a:t>
            </a:r>
          </a:p>
        </p:txBody>
      </p:sp>
      <p:sp>
        <p:nvSpPr>
          <p:cNvPr id="3" name="Content Placeholder 2">
            <a:extLst>
              <a:ext uri="{FF2B5EF4-FFF2-40B4-BE49-F238E27FC236}">
                <a16:creationId xmlns:a16="http://schemas.microsoft.com/office/drawing/2014/main" id="{64DEBA9F-14FB-4B75-B94E-1AA4B075D57A}"/>
              </a:ext>
            </a:extLst>
          </p:cNvPr>
          <p:cNvSpPr>
            <a:spLocks noGrp="1"/>
          </p:cNvSpPr>
          <p:nvPr>
            <p:ph idx="1"/>
          </p:nvPr>
        </p:nvSpPr>
        <p:spPr>
          <a:xfrm>
            <a:off x="838200" y="1825625"/>
            <a:ext cx="8901418" cy="4351338"/>
          </a:xfrm>
        </p:spPr>
        <p:txBody>
          <a:bodyPr/>
          <a:lstStyle/>
          <a:p>
            <a:r>
              <a:rPr lang="en-US" dirty="0"/>
              <a:t>Leveraging </a:t>
            </a:r>
            <a:r>
              <a:rPr lang="en-US" dirty="0" err="1"/>
              <a:t>napari</a:t>
            </a:r>
            <a:r>
              <a:rPr lang="en-US" dirty="0"/>
              <a:t> infrastructure…</a:t>
            </a:r>
          </a:p>
          <a:p>
            <a:r>
              <a:rPr lang="en-US" dirty="0"/>
              <a:t>GUI</a:t>
            </a:r>
          </a:p>
          <a:p>
            <a:pPr lvl="1"/>
            <a:r>
              <a:rPr lang="en-US" dirty="0" err="1"/>
              <a:t>MagicGUI</a:t>
            </a:r>
            <a:endParaRPr lang="en-US" dirty="0"/>
          </a:p>
          <a:p>
            <a:pPr lvl="1"/>
            <a:r>
              <a:rPr lang="en-US" dirty="0" err="1"/>
              <a:t>QtPy</a:t>
            </a:r>
            <a:r>
              <a:rPr lang="en-US" dirty="0"/>
              <a:t> (abstraction layer over </a:t>
            </a:r>
            <a:r>
              <a:rPr lang="en-US" dirty="0" err="1"/>
              <a:t>PyQT</a:t>
            </a:r>
            <a:r>
              <a:rPr lang="en-US" dirty="0"/>
              <a:t>, </a:t>
            </a:r>
            <a:r>
              <a:rPr lang="en-US" dirty="0" err="1"/>
              <a:t>PySide</a:t>
            </a:r>
            <a:r>
              <a:rPr lang="en-US" dirty="0"/>
              <a:t>)</a:t>
            </a:r>
          </a:p>
          <a:p>
            <a:pPr lvl="1"/>
            <a:r>
              <a:rPr lang="en-US" dirty="0"/>
              <a:t>Leverage </a:t>
            </a:r>
            <a:r>
              <a:rPr lang="en-US" dirty="0" err="1"/>
              <a:t>VizPy</a:t>
            </a:r>
            <a:r>
              <a:rPr lang="en-US" dirty="0"/>
              <a:t>, Scikit-image, …</a:t>
            </a:r>
          </a:p>
          <a:p>
            <a:pPr lvl="1"/>
            <a:endParaRPr lang="en-US" dirty="0"/>
          </a:p>
          <a:p>
            <a:pPr lvl="1"/>
            <a:endParaRPr lang="en-US" dirty="0" err="1"/>
          </a:p>
          <a:p>
            <a:r>
              <a:rPr lang="en-US" dirty="0"/>
              <a:t>(Later…) Acquisition, camera control, drivers </a:t>
            </a:r>
            <a:r>
              <a:rPr lang="en-US" dirty="0">
                <a:sym typeface="Wingdings" panose="05000000000000000000" pitchFamily="2" charset="2"/>
              </a:rPr>
              <a:t> Micromanager?</a:t>
            </a:r>
          </a:p>
        </p:txBody>
      </p:sp>
    </p:spTree>
    <p:extLst>
      <p:ext uri="{BB962C8B-B14F-4D97-AF65-F5344CB8AC3E}">
        <p14:creationId xmlns:p14="http://schemas.microsoft.com/office/powerpoint/2010/main" val="116545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F26A-7F31-406B-80E3-576013EA666E}"/>
              </a:ext>
            </a:extLst>
          </p:cNvPr>
          <p:cNvSpPr>
            <a:spLocks noGrp="1"/>
          </p:cNvSpPr>
          <p:nvPr>
            <p:ph type="title"/>
          </p:nvPr>
        </p:nvSpPr>
        <p:spPr/>
        <p:txBody>
          <a:bodyPr/>
          <a:lstStyle/>
          <a:p>
            <a:r>
              <a:rPr lang="en-US" dirty="0"/>
              <a:t>Input from </a:t>
            </a:r>
            <a:r>
              <a:rPr lang="en-US" dirty="0" err="1"/>
              <a:t>LFAnalyse</a:t>
            </a:r>
            <a:r>
              <a:rPr lang="en-US" dirty="0"/>
              <a:t>….</a:t>
            </a:r>
          </a:p>
        </p:txBody>
      </p:sp>
      <p:sp>
        <p:nvSpPr>
          <p:cNvPr id="3" name="Content Placeholder 2">
            <a:extLst>
              <a:ext uri="{FF2B5EF4-FFF2-40B4-BE49-F238E27FC236}">
                <a16:creationId xmlns:a16="http://schemas.microsoft.com/office/drawing/2014/main" id="{F754C8D2-EF22-410B-A74E-24F34FD190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601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CC86-D1FF-40E5-BFD0-29509BEA3134}"/>
              </a:ext>
            </a:extLst>
          </p:cNvPr>
          <p:cNvSpPr>
            <a:spLocks noGrp="1"/>
          </p:cNvSpPr>
          <p:nvPr>
            <p:ph type="title"/>
          </p:nvPr>
        </p:nvSpPr>
        <p:spPr/>
        <p:txBody>
          <a:bodyPr/>
          <a:lstStyle/>
          <a:p>
            <a:r>
              <a:rPr lang="en-US" dirty="0"/>
              <a:t>UI</a:t>
            </a:r>
          </a:p>
        </p:txBody>
      </p:sp>
      <p:pic>
        <p:nvPicPr>
          <p:cNvPr id="1028" name="Picture 4" descr="image: viewer layout">
            <a:extLst>
              <a:ext uri="{FF2B5EF4-FFF2-40B4-BE49-F238E27FC236}">
                <a16:creationId xmlns:a16="http://schemas.microsoft.com/office/drawing/2014/main" id="{EDF6B704-75B3-4DC8-9845-9EF9AF174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780" y="365126"/>
            <a:ext cx="10194685" cy="648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0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3A22-2669-45C1-A7EC-360C71C80BDD}"/>
              </a:ext>
            </a:extLst>
          </p:cNvPr>
          <p:cNvSpPr>
            <a:spLocks noGrp="1"/>
          </p:cNvSpPr>
          <p:nvPr>
            <p:ph type="title"/>
          </p:nvPr>
        </p:nvSpPr>
        <p:spPr/>
        <p:txBody>
          <a:bodyPr/>
          <a:lstStyle/>
          <a:p>
            <a:r>
              <a:rPr lang="en-US" dirty="0"/>
              <a:t>Optics [Config]</a:t>
            </a:r>
          </a:p>
        </p:txBody>
      </p:sp>
      <p:pic>
        <p:nvPicPr>
          <p:cNvPr id="5" name="Picture 4">
            <a:extLst>
              <a:ext uri="{FF2B5EF4-FFF2-40B4-BE49-F238E27FC236}">
                <a16:creationId xmlns:a16="http://schemas.microsoft.com/office/drawing/2014/main" id="{B63D3B94-9F94-4BDF-B464-51DFFA17C12D}"/>
              </a:ext>
            </a:extLst>
          </p:cNvPr>
          <p:cNvPicPr>
            <a:picLocks noChangeAspect="1"/>
          </p:cNvPicPr>
          <p:nvPr/>
        </p:nvPicPr>
        <p:blipFill>
          <a:blip r:embed="rId2"/>
          <a:stretch>
            <a:fillRect/>
          </a:stretch>
        </p:blipFill>
        <p:spPr>
          <a:xfrm>
            <a:off x="6274003" y="365126"/>
            <a:ext cx="4661219" cy="6001756"/>
          </a:xfrm>
          <a:prstGeom prst="rect">
            <a:avLst/>
          </a:prstGeom>
        </p:spPr>
      </p:pic>
    </p:spTree>
    <p:extLst>
      <p:ext uri="{BB962C8B-B14F-4D97-AF65-F5344CB8AC3E}">
        <p14:creationId xmlns:p14="http://schemas.microsoft.com/office/powerpoint/2010/main" val="79007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5165-2137-4266-9595-DF573A128855}"/>
              </a:ext>
            </a:extLst>
          </p:cNvPr>
          <p:cNvSpPr>
            <a:spLocks noGrp="1"/>
          </p:cNvSpPr>
          <p:nvPr>
            <p:ph type="title"/>
          </p:nvPr>
        </p:nvSpPr>
        <p:spPr/>
        <p:txBody>
          <a:bodyPr/>
          <a:lstStyle/>
          <a:p>
            <a:r>
              <a:rPr lang="en-US" dirty="0" err="1"/>
              <a:t>LFDisplay</a:t>
            </a:r>
            <a:r>
              <a:rPr lang="en-US" dirty="0"/>
              <a:t> – Main window</a:t>
            </a:r>
          </a:p>
        </p:txBody>
      </p:sp>
      <p:pic>
        <p:nvPicPr>
          <p:cNvPr id="7" name="Content Placeholder 6">
            <a:extLst>
              <a:ext uri="{FF2B5EF4-FFF2-40B4-BE49-F238E27FC236}">
                <a16:creationId xmlns:a16="http://schemas.microsoft.com/office/drawing/2014/main" id="{3D11D25B-0AA0-48BB-93EA-0E1EF01C9689}"/>
              </a:ext>
            </a:extLst>
          </p:cNvPr>
          <p:cNvPicPr>
            <a:picLocks noGrp="1" noChangeAspect="1"/>
          </p:cNvPicPr>
          <p:nvPr>
            <p:ph idx="1"/>
          </p:nvPr>
        </p:nvPicPr>
        <p:blipFill>
          <a:blip r:embed="rId2"/>
          <a:stretch>
            <a:fillRect/>
          </a:stretch>
        </p:blipFill>
        <p:spPr>
          <a:xfrm>
            <a:off x="5576013" y="1263378"/>
            <a:ext cx="5953956" cy="409307"/>
          </a:xfrm>
        </p:spPr>
      </p:pic>
      <p:pic>
        <p:nvPicPr>
          <p:cNvPr id="5" name="Picture 4">
            <a:extLst>
              <a:ext uri="{FF2B5EF4-FFF2-40B4-BE49-F238E27FC236}">
                <a16:creationId xmlns:a16="http://schemas.microsoft.com/office/drawing/2014/main" id="{B0D0F48D-A6B0-4A55-85B3-7650333C080B}"/>
              </a:ext>
            </a:extLst>
          </p:cNvPr>
          <p:cNvPicPr>
            <a:picLocks noChangeAspect="1"/>
          </p:cNvPicPr>
          <p:nvPr/>
        </p:nvPicPr>
        <p:blipFill>
          <a:blip r:embed="rId3"/>
          <a:stretch>
            <a:fillRect/>
          </a:stretch>
        </p:blipFill>
        <p:spPr>
          <a:xfrm>
            <a:off x="581209" y="2062744"/>
            <a:ext cx="6322932" cy="3919619"/>
          </a:xfrm>
          <a:prstGeom prst="rect">
            <a:avLst/>
          </a:prstGeom>
        </p:spPr>
      </p:pic>
      <p:pic>
        <p:nvPicPr>
          <p:cNvPr id="9" name="Picture 8">
            <a:extLst>
              <a:ext uri="{FF2B5EF4-FFF2-40B4-BE49-F238E27FC236}">
                <a16:creationId xmlns:a16="http://schemas.microsoft.com/office/drawing/2014/main" id="{605074D4-4BAF-4C09-A66C-0AB36028327C}"/>
              </a:ext>
            </a:extLst>
          </p:cNvPr>
          <p:cNvPicPr>
            <a:picLocks noChangeAspect="1"/>
          </p:cNvPicPr>
          <p:nvPr/>
        </p:nvPicPr>
        <p:blipFill>
          <a:blip r:embed="rId4"/>
          <a:stretch>
            <a:fillRect/>
          </a:stretch>
        </p:blipFill>
        <p:spPr>
          <a:xfrm>
            <a:off x="7214874" y="3877562"/>
            <a:ext cx="4138926" cy="371527"/>
          </a:xfrm>
          <a:prstGeom prst="rect">
            <a:avLst/>
          </a:prstGeom>
        </p:spPr>
      </p:pic>
    </p:spTree>
    <p:extLst>
      <p:ext uri="{BB962C8B-B14F-4D97-AF65-F5344CB8AC3E}">
        <p14:creationId xmlns:p14="http://schemas.microsoft.com/office/powerpoint/2010/main" val="371309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F1F7-93C0-4EBE-BF85-EB4CB3867BE6}"/>
              </a:ext>
            </a:extLst>
          </p:cNvPr>
          <p:cNvSpPr>
            <a:spLocks noGrp="1"/>
          </p:cNvSpPr>
          <p:nvPr>
            <p:ph type="title"/>
          </p:nvPr>
        </p:nvSpPr>
        <p:spPr/>
        <p:txBody>
          <a:bodyPr/>
          <a:lstStyle/>
          <a:p>
            <a:r>
              <a:rPr lang="en-US" dirty="0" err="1"/>
              <a:t>Lenslet</a:t>
            </a:r>
            <a:endParaRPr lang="en-US" dirty="0"/>
          </a:p>
        </p:txBody>
      </p:sp>
      <p:pic>
        <p:nvPicPr>
          <p:cNvPr id="5" name="Picture 4">
            <a:extLst>
              <a:ext uri="{FF2B5EF4-FFF2-40B4-BE49-F238E27FC236}">
                <a16:creationId xmlns:a16="http://schemas.microsoft.com/office/drawing/2014/main" id="{0D10DBF1-0C1E-42BB-A2FD-C44C5AC69531}"/>
              </a:ext>
            </a:extLst>
          </p:cNvPr>
          <p:cNvPicPr>
            <a:picLocks noChangeAspect="1"/>
          </p:cNvPicPr>
          <p:nvPr/>
        </p:nvPicPr>
        <p:blipFill>
          <a:blip r:embed="rId2"/>
          <a:stretch>
            <a:fillRect/>
          </a:stretch>
        </p:blipFill>
        <p:spPr>
          <a:xfrm>
            <a:off x="8095222" y="2206849"/>
            <a:ext cx="2240014" cy="2240014"/>
          </a:xfrm>
          <a:prstGeom prst="rect">
            <a:avLst/>
          </a:prstGeom>
        </p:spPr>
      </p:pic>
    </p:spTree>
    <p:extLst>
      <p:ext uri="{BB962C8B-B14F-4D97-AF65-F5344CB8AC3E}">
        <p14:creationId xmlns:p14="http://schemas.microsoft.com/office/powerpoint/2010/main" val="34197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3E1B-6556-40E3-BBD6-9C85F8391A7C}"/>
              </a:ext>
            </a:extLst>
          </p:cNvPr>
          <p:cNvSpPr>
            <a:spLocks noGrp="1"/>
          </p:cNvSpPr>
          <p:nvPr>
            <p:ph type="title"/>
          </p:nvPr>
        </p:nvSpPr>
        <p:spPr/>
        <p:txBody>
          <a:bodyPr/>
          <a:lstStyle/>
          <a:p>
            <a:r>
              <a:rPr lang="en-US" dirty="0"/>
              <a:t>Optics [Explore]</a:t>
            </a:r>
          </a:p>
        </p:txBody>
      </p:sp>
      <p:pic>
        <p:nvPicPr>
          <p:cNvPr id="5" name="Picture 4">
            <a:extLst>
              <a:ext uri="{FF2B5EF4-FFF2-40B4-BE49-F238E27FC236}">
                <a16:creationId xmlns:a16="http://schemas.microsoft.com/office/drawing/2014/main" id="{85834043-A62B-4A62-8D56-B34F51AC9214}"/>
              </a:ext>
            </a:extLst>
          </p:cNvPr>
          <p:cNvPicPr>
            <a:picLocks noChangeAspect="1"/>
          </p:cNvPicPr>
          <p:nvPr/>
        </p:nvPicPr>
        <p:blipFill>
          <a:blip r:embed="rId2"/>
          <a:stretch>
            <a:fillRect/>
          </a:stretch>
        </p:blipFill>
        <p:spPr>
          <a:xfrm>
            <a:off x="6954518" y="1064030"/>
            <a:ext cx="4009894" cy="4009894"/>
          </a:xfrm>
          <a:prstGeom prst="rect">
            <a:avLst/>
          </a:prstGeom>
        </p:spPr>
      </p:pic>
    </p:spTree>
    <p:extLst>
      <p:ext uri="{BB962C8B-B14F-4D97-AF65-F5344CB8AC3E}">
        <p14:creationId xmlns:p14="http://schemas.microsoft.com/office/powerpoint/2010/main" val="137816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89C7AD-C9FA-4E6E-BDE3-9CE5D89C75E1}"/>
              </a:ext>
            </a:extLst>
          </p:cNvPr>
          <p:cNvPicPr>
            <a:picLocks noChangeAspect="1"/>
          </p:cNvPicPr>
          <p:nvPr/>
        </p:nvPicPr>
        <p:blipFill>
          <a:blip r:embed="rId2"/>
          <a:stretch>
            <a:fillRect/>
          </a:stretch>
        </p:blipFill>
        <p:spPr>
          <a:xfrm>
            <a:off x="4171742" y="1175153"/>
            <a:ext cx="3070444" cy="4018327"/>
          </a:xfrm>
          <a:prstGeom prst="rect">
            <a:avLst/>
          </a:prstGeom>
        </p:spPr>
      </p:pic>
      <p:sp>
        <p:nvSpPr>
          <p:cNvPr id="10" name="Title 9">
            <a:extLst>
              <a:ext uri="{FF2B5EF4-FFF2-40B4-BE49-F238E27FC236}">
                <a16:creationId xmlns:a16="http://schemas.microsoft.com/office/drawing/2014/main" id="{9F169A64-9A6C-4DE0-83E1-AEE01472444D}"/>
              </a:ext>
            </a:extLst>
          </p:cNvPr>
          <p:cNvSpPr>
            <a:spLocks noGrp="1"/>
          </p:cNvSpPr>
          <p:nvPr>
            <p:ph type="title"/>
          </p:nvPr>
        </p:nvSpPr>
        <p:spPr/>
        <p:txBody>
          <a:bodyPr/>
          <a:lstStyle/>
          <a:p>
            <a:r>
              <a:rPr lang="en-US" dirty="0"/>
              <a:t>Input, Output</a:t>
            </a:r>
          </a:p>
        </p:txBody>
      </p:sp>
      <p:sp>
        <p:nvSpPr>
          <p:cNvPr id="13" name="Content Placeholder 12">
            <a:extLst>
              <a:ext uri="{FF2B5EF4-FFF2-40B4-BE49-F238E27FC236}">
                <a16:creationId xmlns:a16="http://schemas.microsoft.com/office/drawing/2014/main" id="{E2E0D072-CDDF-41FF-97CE-038C741F91DE}"/>
              </a:ext>
            </a:extLst>
          </p:cNvPr>
          <p:cNvSpPr>
            <a:spLocks noGrp="1"/>
          </p:cNvSpPr>
          <p:nvPr>
            <p:ph idx="1"/>
          </p:nvPr>
        </p:nvSpPr>
        <p:spPr>
          <a:xfrm>
            <a:off x="838200" y="1825624"/>
            <a:ext cx="2945235" cy="1932183"/>
          </a:xfrm>
        </p:spPr>
        <p:txBody>
          <a:bodyPr>
            <a:normAutofit/>
          </a:bodyPr>
          <a:lstStyle/>
          <a:p>
            <a:r>
              <a:rPr lang="en-US" dirty="0"/>
              <a:t>Camera control</a:t>
            </a:r>
          </a:p>
          <a:p>
            <a:r>
              <a:rPr lang="en-US" dirty="0"/>
              <a:t>Acquisition</a:t>
            </a:r>
          </a:p>
          <a:p>
            <a:r>
              <a:rPr lang="en-US" dirty="0"/>
              <a:t>File save</a:t>
            </a:r>
          </a:p>
        </p:txBody>
      </p:sp>
      <p:pic>
        <p:nvPicPr>
          <p:cNvPr id="5" name="Picture 4">
            <a:extLst>
              <a:ext uri="{FF2B5EF4-FFF2-40B4-BE49-F238E27FC236}">
                <a16:creationId xmlns:a16="http://schemas.microsoft.com/office/drawing/2014/main" id="{C2C77F25-EA5B-42D8-91AB-CB7F06A0B6D3}"/>
              </a:ext>
            </a:extLst>
          </p:cNvPr>
          <p:cNvPicPr>
            <a:picLocks noChangeAspect="1"/>
          </p:cNvPicPr>
          <p:nvPr/>
        </p:nvPicPr>
        <p:blipFill>
          <a:blip r:embed="rId3"/>
          <a:stretch>
            <a:fillRect/>
          </a:stretch>
        </p:blipFill>
        <p:spPr>
          <a:xfrm>
            <a:off x="7859582" y="1175153"/>
            <a:ext cx="3390440" cy="3513597"/>
          </a:xfrm>
          <a:prstGeom prst="rect">
            <a:avLst/>
          </a:prstGeom>
        </p:spPr>
      </p:pic>
    </p:spTree>
    <p:extLst>
      <p:ext uri="{BB962C8B-B14F-4D97-AF65-F5344CB8AC3E}">
        <p14:creationId xmlns:p14="http://schemas.microsoft.com/office/powerpoint/2010/main" val="151782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C28C-BDD3-43DA-A009-5F7D0A56CB47}"/>
              </a:ext>
            </a:extLst>
          </p:cNvPr>
          <p:cNvSpPr>
            <a:spLocks noGrp="1"/>
          </p:cNvSpPr>
          <p:nvPr>
            <p:ph type="title"/>
          </p:nvPr>
        </p:nvSpPr>
        <p:spPr/>
        <p:txBody>
          <a:bodyPr/>
          <a:lstStyle/>
          <a:p>
            <a:r>
              <a:rPr lang="en-US" dirty="0" err="1"/>
              <a:t>ImgNav</a:t>
            </a:r>
            <a:r>
              <a:rPr lang="en-US" dirty="0"/>
              <a:t>…</a:t>
            </a:r>
          </a:p>
        </p:txBody>
      </p:sp>
      <p:sp>
        <p:nvSpPr>
          <p:cNvPr id="3" name="Content Placeholder 2">
            <a:extLst>
              <a:ext uri="{FF2B5EF4-FFF2-40B4-BE49-F238E27FC236}">
                <a16:creationId xmlns:a16="http://schemas.microsoft.com/office/drawing/2014/main" id="{F3CB600C-FB51-4365-B75E-2E3D6A44BB6B}"/>
              </a:ext>
            </a:extLst>
          </p:cNvPr>
          <p:cNvSpPr>
            <a:spLocks noGrp="1"/>
          </p:cNvSpPr>
          <p:nvPr>
            <p:ph idx="1"/>
          </p:nvPr>
        </p:nvSpPr>
        <p:spPr/>
        <p:txBody>
          <a:bodyPr/>
          <a:lstStyle/>
          <a:p>
            <a:r>
              <a:rPr lang="en-US" dirty="0" err="1"/>
              <a:t>Py</a:t>
            </a:r>
            <a:r>
              <a:rPr lang="en-US" dirty="0"/>
              <a:t> version of </a:t>
            </a:r>
            <a:r>
              <a:rPr lang="en-US" dirty="0" err="1"/>
              <a:t>ImgNav</a:t>
            </a:r>
            <a:r>
              <a:rPr lang="en-US" dirty="0"/>
              <a:t>... in python?  </a:t>
            </a:r>
          </a:p>
          <a:p>
            <a:r>
              <a:rPr lang="en-US" dirty="0"/>
              <a:t>add subdir organization and metadata/description/notes in file </a:t>
            </a:r>
            <a:r>
              <a:rPr lang="en-US" dirty="0" err="1"/>
              <a:t>descibeme</a:t>
            </a:r>
            <a:r>
              <a:rPr lang="en-US" dirty="0"/>
              <a:t>.</a:t>
            </a:r>
          </a:p>
          <a:p>
            <a:r>
              <a:rPr lang="en-US" dirty="0"/>
              <a:t>preview image. </a:t>
            </a:r>
            <a:r>
              <a:rPr lang="en-US" dirty="0" err="1"/>
              <a:t>preview.tif</a:t>
            </a:r>
            <a:r>
              <a:rPr lang="en-US" dirty="0"/>
              <a:t> [gif, jpg,  </a:t>
            </a:r>
            <a:r>
              <a:rPr lang="en-US" dirty="0" err="1"/>
              <a:t>png</a:t>
            </a:r>
            <a:r>
              <a:rPr lang="en-US" dirty="0"/>
              <a:t>]  with tiff [</a:t>
            </a:r>
            <a:r>
              <a:rPr lang="en-US" dirty="0" err="1"/>
              <a:t>single|multiple</a:t>
            </a:r>
            <a:r>
              <a:rPr lang="en-US" dirty="0"/>
              <a:t> page]]?</a:t>
            </a:r>
          </a:p>
          <a:p>
            <a:r>
              <a:rPr lang="en-US" dirty="0"/>
              <a:t>specify representative thumbnail</a:t>
            </a:r>
          </a:p>
          <a:p>
            <a:r>
              <a:rPr lang="en-US" dirty="0"/>
              <a:t>    like a readme.</a:t>
            </a:r>
          </a:p>
        </p:txBody>
      </p:sp>
    </p:spTree>
    <p:extLst>
      <p:ext uri="{BB962C8B-B14F-4D97-AF65-F5344CB8AC3E}">
        <p14:creationId xmlns:p14="http://schemas.microsoft.com/office/powerpoint/2010/main" val="61496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FDE5C1-0F4C-443F-B056-B9F1812EFBD7}"/>
              </a:ext>
            </a:extLst>
          </p:cNvPr>
          <p:cNvPicPr>
            <a:picLocks noChangeAspect="1"/>
          </p:cNvPicPr>
          <p:nvPr/>
        </p:nvPicPr>
        <p:blipFill>
          <a:blip r:embed="rId2"/>
          <a:stretch>
            <a:fillRect/>
          </a:stretch>
        </p:blipFill>
        <p:spPr>
          <a:xfrm>
            <a:off x="1178454" y="108988"/>
            <a:ext cx="4540863" cy="6640024"/>
          </a:xfrm>
          <a:prstGeom prst="rect">
            <a:avLst/>
          </a:prstGeom>
        </p:spPr>
      </p:pic>
      <p:pic>
        <p:nvPicPr>
          <p:cNvPr id="8" name="Picture 7">
            <a:extLst>
              <a:ext uri="{FF2B5EF4-FFF2-40B4-BE49-F238E27FC236}">
                <a16:creationId xmlns:a16="http://schemas.microsoft.com/office/drawing/2014/main" id="{E7D31BFC-1A65-4471-8A0F-C0F841C6E28A}"/>
              </a:ext>
            </a:extLst>
          </p:cNvPr>
          <p:cNvPicPr>
            <a:picLocks noChangeAspect="1"/>
          </p:cNvPicPr>
          <p:nvPr/>
        </p:nvPicPr>
        <p:blipFill>
          <a:blip r:embed="rId3"/>
          <a:stretch>
            <a:fillRect/>
          </a:stretch>
        </p:blipFill>
        <p:spPr>
          <a:xfrm>
            <a:off x="6472685" y="1645517"/>
            <a:ext cx="3476625" cy="1885950"/>
          </a:xfrm>
          <a:prstGeom prst="rect">
            <a:avLst/>
          </a:prstGeom>
        </p:spPr>
      </p:pic>
      <p:pic>
        <p:nvPicPr>
          <p:cNvPr id="10" name="Picture 9">
            <a:extLst>
              <a:ext uri="{FF2B5EF4-FFF2-40B4-BE49-F238E27FC236}">
                <a16:creationId xmlns:a16="http://schemas.microsoft.com/office/drawing/2014/main" id="{A6AA2D13-1B20-4072-89E8-E6227BEC4E12}"/>
              </a:ext>
            </a:extLst>
          </p:cNvPr>
          <p:cNvPicPr>
            <a:picLocks noChangeAspect="1"/>
          </p:cNvPicPr>
          <p:nvPr/>
        </p:nvPicPr>
        <p:blipFill>
          <a:blip r:embed="rId4"/>
          <a:stretch>
            <a:fillRect/>
          </a:stretch>
        </p:blipFill>
        <p:spPr>
          <a:xfrm>
            <a:off x="6472685" y="963179"/>
            <a:ext cx="3562350" cy="590550"/>
          </a:xfrm>
          <a:prstGeom prst="rect">
            <a:avLst/>
          </a:prstGeom>
        </p:spPr>
      </p:pic>
      <p:pic>
        <p:nvPicPr>
          <p:cNvPr id="12" name="Picture 11">
            <a:extLst>
              <a:ext uri="{FF2B5EF4-FFF2-40B4-BE49-F238E27FC236}">
                <a16:creationId xmlns:a16="http://schemas.microsoft.com/office/drawing/2014/main" id="{7AFC3557-96FB-429C-BD8A-7713E591B5B4}"/>
              </a:ext>
            </a:extLst>
          </p:cNvPr>
          <p:cNvPicPr>
            <a:picLocks noChangeAspect="1"/>
          </p:cNvPicPr>
          <p:nvPr/>
        </p:nvPicPr>
        <p:blipFill>
          <a:blip r:embed="rId5"/>
          <a:stretch>
            <a:fillRect/>
          </a:stretch>
        </p:blipFill>
        <p:spPr>
          <a:xfrm>
            <a:off x="6570084" y="5003222"/>
            <a:ext cx="4371975" cy="1009650"/>
          </a:xfrm>
          <a:prstGeom prst="rect">
            <a:avLst/>
          </a:prstGeom>
        </p:spPr>
      </p:pic>
    </p:spTree>
    <p:extLst>
      <p:ext uri="{BB962C8B-B14F-4D97-AF65-F5344CB8AC3E}">
        <p14:creationId xmlns:p14="http://schemas.microsoft.com/office/powerpoint/2010/main" val="330501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5C21-4216-4A8A-B3BA-54DAAB1D5E1F}"/>
              </a:ext>
            </a:extLst>
          </p:cNvPr>
          <p:cNvSpPr>
            <a:spLocks noGrp="1"/>
          </p:cNvSpPr>
          <p:nvPr>
            <p:ph type="title"/>
          </p:nvPr>
        </p:nvSpPr>
        <p:spPr/>
        <p:txBody>
          <a:bodyPr>
            <a:normAutofit/>
          </a:bodyPr>
          <a:lstStyle/>
          <a:p>
            <a:r>
              <a:rPr lang="en-US" dirty="0"/>
              <a:t>Design goals</a:t>
            </a:r>
          </a:p>
        </p:txBody>
      </p:sp>
      <p:sp>
        <p:nvSpPr>
          <p:cNvPr id="3" name="Content Placeholder 2">
            <a:extLst>
              <a:ext uri="{FF2B5EF4-FFF2-40B4-BE49-F238E27FC236}">
                <a16:creationId xmlns:a16="http://schemas.microsoft.com/office/drawing/2014/main" id="{28F039F7-9678-4F1B-8509-7AF02076A518}"/>
              </a:ext>
            </a:extLst>
          </p:cNvPr>
          <p:cNvSpPr>
            <a:spLocks noGrp="1"/>
          </p:cNvSpPr>
          <p:nvPr>
            <p:ph idx="1"/>
          </p:nvPr>
        </p:nvSpPr>
        <p:spPr/>
        <p:txBody>
          <a:bodyPr/>
          <a:lstStyle/>
          <a:p>
            <a:r>
              <a:rPr lang="en-US" dirty="0"/>
              <a:t>Modular</a:t>
            </a:r>
          </a:p>
          <a:p>
            <a:r>
              <a:rPr lang="en-US" dirty="0"/>
              <a:t>Extensible</a:t>
            </a:r>
          </a:p>
          <a:p>
            <a:pPr lvl="1"/>
            <a:r>
              <a:rPr lang="en-US" dirty="0"/>
              <a:t>Interfaces and implementations</a:t>
            </a:r>
          </a:p>
          <a:p>
            <a:pPr lvl="1"/>
            <a:r>
              <a:rPr lang="en-US" dirty="0"/>
              <a:t>APIs/SPIs... accessible from notebooks or </a:t>
            </a:r>
            <a:r>
              <a:rPr lang="en-US" dirty="0" err="1"/>
              <a:t>napari</a:t>
            </a:r>
            <a:endParaRPr lang="en-US" dirty="0"/>
          </a:p>
          <a:p>
            <a:r>
              <a:rPr lang="en-US" dirty="0"/>
              <a:t>Interoperable</a:t>
            </a:r>
          </a:p>
          <a:p>
            <a:pPr lvl="1"/>
            <a:r>
              <a:rPr lang="en-US" dirty="0"/>
              <a:t>Light Field Imaging (</a:t>
            </a:r>
            <a:r>
              <a:rPr lang="en-US" dirty="0" err="1"/>
              <a:t>napari</a:t>
            </a:r>
            <a:r>
              <a:rPr lang="en-US" dirty="0"/>
              <a:t> plugin)</a:t>
            </a:r>
          </a:p>
          <a:p>
            <a:pPr lvl="1"/>
            <a:r>
              <a:rPr lang="en-US" dirty="0"/>
              <a:t>adapters to ImageJ, ImgLib2, </a:t>
            </a:r>
            <a:r>
              <a:rPr lang="en-US" dirty="0" err="1"/>
              <a:t>Bioformats</a:t>
            </a:r>
            <a:r>
              <a:rPr lang="en-US" dirty="0"/>
              <a:t>, </a:t>
            </a:r>
          </a:p>
          <a:p>
            <a:endParaRPr lang="en-US" dirty="0"/>
          </a:p>
        </p:txBody>
      </p:sp>
    </p:spTree>
    <p:extLst>
      <p:ext uri="{BB962C8B-B14F-4D97-AF65-F5344CB8AC3E}">
        <p14:creationId xmlns:p14="http://schemas.microsoft.com/office/powerpoint/2010/main" val="383756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1F51-CC90-4F70-9147-B441DCAA110A}"/>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77E5B11-87B0-4C97-ACE0-272F20FE5F25}"/>
              </a:ext>
            </a:extLst>
          </p:cNvPr>
          <p:cNvSpPr>
            <a:spLocks noGrp="1"/>
          </p:cNvSpPr>
          <p:nvPr>
            <p:ph idx="1"/>
          </p:nvPr>
        </p:nvSpPr>
        <p:spPr>
          <a:xfrm>
            <a:off x="838200" y="1367406"/>
            <a:ext cx="5421284" cy="4809557"/>
          </a:xfrm>
        </p:spPr>
        <p:txBody>
          <a:bodyPr>
            <a:normAutofit/>
          </a:bodyPr>
          <a:lstStyle/>
          <a:p>
            <a:r>
              <a:rPr lang="en-US" dirty="0"/>
              <a:t>design interfaces for the entire workflow, regardless of </a:t>
            </a:r>
            <a:r>
              <a:rPr lang="en-US" dirty="0" err="1"/>
              <a:t>implemention</a:t>
            </a:r>
            <a:endParaRPr lang="en-US" dirty="0"/>
          </a:p>
          <a:p>
            <a:r>
              <a:rPr lang="en-US" dirty="0" err="1"/>
              <a:t>LFAcquire</a:t>
            </a:r>
            <a:r>
              <a:rPr lang="en-US" dirty="0"/>
              <a:t> (using </a:t>
            </a:r>
            <a:r>
              <a:rPr lang="en-US" dirty="0" err="1"/>
              <a:t>umgr</a:t>
            </a:r>
            <a:r>
              <a:rPr lang="en-US" dirty="0"/>
              <a:t>?, later)</a:t>
            </a:r>
          </a:p>
          <a:p>
            <a:r>
              <a:rPr lang="en-US" dirty="0" err="1"/>
              <a:t>LFMeta</a:t>
            </a:r>
            <a:r>
              <a:rPr lang="en-US" dirty="0"/>
              <a:t>, </a:t>
            </a:r>
            <a:r>
              <a:rPr lang="en-US" dirty="0" err="1"/>
              <a:t>LFData</a:t>
            </a:r>
            <a:endParaRPr lang="en-US" dirty="0"/>
          </a:p>
          <a:p>
            <a:pPr lvl="1"/>
            <a:r>
              <a:rPr lang="en-US" dirty="0" err="1"/>
              <a:t>LFData.import</a:t>
            </a:r>
            <a:r>
              <a:rPr lang="en-US" dirty="0"/>
              <a:t>, transform</a:t>
            </a:r>
          </a:p>
          <a:p>
            <a:r>
              <a:rPr lang="en-US" dirty="0" err="1"/>
              <a:t>LFCalibrate</a:t>
            </a:r>
            <a:endParaRPr lang="en-US" dirty="0"/>
          </a:p>
          <a:p>
            <a:r>
              <a:rPr lang="en-US" dirty="0" err="1"/>
              <a:t>LFRectify</a:t>
            </a:r>
            <a:endParaRPr lang="en-US" dirty="0"/>
          </a:p>
          <a:p>
            <a:r>
              <a:rPr lang="en-US" dirty="0" err="1"/>
              <a:t>LFDeconvolution</a:t>
            </a:r>
            <a:endParaRPr lang="en-US" dirty="0"/>
          </a:p>
          <a:p>
            <a:r>
              <a:rPr lang="en-US" dirty="0" err="1"/>
              <a:t>LFDeepLearn</a:t>
            </a:r>
            <a:r>
              <a:rPr lang="en-US" dirty="0"/>
              <a:t>, </a:t>
            </a:r>
            <a:r>
              <a:rPr lang="en-US" dirty="0" err="1"/>
              <a:t>LFInference</a:t>
            </a:r>
            <a:endParaRPr lang="en-US" dirty="0"/>
          </a:p>
          <a:p>
            <a:r>
              <a:rPr lang="en-US" dirty="0" err="1"/>
              <a:t>LFView</a:t>
            </a:r>
            <a:r>
              <a:rPr lang="en-US" dirty="0"/>
              <a:t>… </a:t>
            </a:r>
            <a:r>
              <a:rPr lang="en-US" dirty="0" err="1"/>
              <a:t>LFDisplay</a:t>
            </a:r>
            <a:endParaRPr lang="en-US" dirty="0"/>
          </a:p>
          <a:p>
            <a:pPr marL="0" indent="0">
              <a:buNone/>
            </a:pPr>
            <a:endParaRPr lang="en-US" dirty="0"/>
          </a:p>
        </p:txBody>
      </p:sp>
    </p:spTree>
    <p:extLst>
      <p:ext uri="{BB962C8B-B14F-4D97-AF65-F5344CB8AC3E}">
        <p14:creationId xmlns:p14="http://schemas.microsoft.com/office/powerpoint/2010/main" val="12239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5853-50A4-4441-8631-AD04BAE8DD40}"/>
              </a:ext>
            </a:extLst>
          </p:cNvPr>
          <p:cNvSpPr>
            <a:spLocks noGrp="1"/>
          </p:cNvSpPr>
          <p:nvPr>
            <p:ph type="title"/>
          </p:nvPr>
        </p:nvSpPr>
        <p:spPr/>
        <p:txBody>
          <a:bodyPr/>
          <a:lstStyle/>
          <a:p>
            <a:r>
              <a:rPr lang="en-US" dirty="0"/>
              <a:t>Data and Metadata</a:t>
            </a:r>
          </a:p>
        </p:txBody>
      </p:sp>
      <p:sp>
        <p:nvSpPr>
          <p:cNvPr id="3" name="Content Placeholder 2">
            <a:extLst>
              <a:ext uri="{FF2B5EF4-FFF2-40B4-BE49-F238E27FC236}">
                <a16:creationId xmlns:a16="http://schemas.microsoft.com/office/drawing/2014/main" id="{E070FED8-A2EE-4B7A-9914-7E716913A7E3}"/>
              </a:ext>
            </a:extLst>
          </p:cNvPr>
          <p:cNvSpPr>
            <a:spLocks noGrp="1"/>
          </p:cNvSpPr>
          <p:nvPr>
            <p:ph idx="1"/>
          </p:nvPr>
        </p:nvSpPr>
        <p:spPr/>
        <p:txBody>
          <a:bodyPr/>
          <a:lstStyle/>
          <a:p>
            <a:r>
              <a:rPr lang="en-US" dirty="0"/>
              <a:t>File / dataset naming</a:t>
            </a:r>
          </a:p>
          <a:p>
            <a:r>
              <a:rPr lang="en-US" dirty="0"/>
              <a:t>Containers / file formats</a:t>
            </a:r>
          </a:p>
          <a:p>
            <a:r>
              <a:rPr lang="en-US" dirty="0"/>
              <a:t>Metadata</a:t>
            </a:r>
          </a:p>
          <a:p>
            <a:r>
              <a:rPr lang="en-US" dirty="0" err="1"/>
              <a:t>LFMeta</a:t>
            </a:r>
            <a:r>
              <a:rPr lang="en-US" dirty="0"/>
              <a:t> specify metadata </a:t>
            </a:r>
            <a:r>
              <a:rPr lang="en-US" dirty="0" err="1"/>
              <a:t>req'd</a:t>
            </a:r>
            <a:endParaRPr lang="en-US" dirty="0"/>
          </a:p>
          <a:p>
            <a:r>
              <a:rPr lang="en-US" dirty="0" err="1"/>
              <a:t>LFData</a:t>
            </a:r>
            <a:r>
              <a:rPr lang="en-US" dirty="0"/>
              <a:t> + utilizes </a:t>
            </a:r>
            <a:r>
              <a:rPr lang="en-US" dirty="0" err="1"/>
              <a:t>LFMeta</a:t>
            </a:r>
            <a:endParaRPr lang="en-US" dirty="0"/>
          </a:p>
          <a:p>
            <a:r>
              <a:rPr lang="en-US" dirty="0" err="1"/>
              <a:t>napari</a:t>
            </a:r>
            <a:r>
              <a:rPr lang="en-US" dirty="0"/>
              <a:t> metadata? </a:t>
            </a:r>
          </a:p>
        </p:txBody>
      </p:sp>
    </p:spTree>
    <p:extLst>
      <p:ext uri="{BB962C8B-B14F-4D97-AF65-F5344CB8AC3E}">
        <p14:creationId xmlns:p14="http://schemas.microsoft.com/office/powerpoint/2010/main" val="25234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C0C2-A60C-4330-9853-B745E7D136E1}"/>
              </a:ext>
            </a:extLst>
          </p:cNvPr>
          <p:cNvSpPr>
            <a:spLocks noGrp="1"/>
          </p:cNvSpPr>
          <p:nvPr>
            <p:ph type="title"/>
          </p:nvPr>
        </p:nvSpPr>
        <p:spPr>
          <a:xfrm>
            <a:off x="0" y="95937"/>
            <a:ext cx="5257800" cy="698904"/>
          </a:xfrm>
        </p:spPr>
        <p:txBody>
          <a:bodyPr>
            <a:normAutofit fontScale="90000"/>
          </a:bodyPr>
          <a:lstStyle/>
          <a:p>
            <a:r>
              <a:rPr lang="en-US" dirty="0"/>
              <a:t>Files</a:t>
            </a:r>
            <a:br>
              <a:rPr lang="en-US" dirty="0"/>
            </a:br>
            <a:endParaRPr lang="en-US" dirty="0"/>
          </a:p>
        </p:txBody>
      </p:sp>
      <p:sp>
        <p:nvSpPr>
          <p:cNvPr id="13" name="Rectangle 12">
            <a:extLst>
              <a:ext uri="{FF2B5EF4-FFF2-40B4-BE49-F238E27FC236}">
                <a16:creationId xmlns:a16="http://schemas.microsoft.com/office/drawing/2014/main" id="{0D9AB369-60D1-48F8-99C6-C108433DFB14}"/>
              </a:ext>
            </a:extLst>
          </p:cNvPr>
          <p:cNvSpPr/>
          <p:nvPr/>
        </p:nvSpPr>
        <p:spPr>
          <a:xfrm>
            <a:off x="4171821" y="623831"/>
            <a:ext cx="7439806" cy="4410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&lt;Sample folder&gt;</a:t>
            </a:r>
          </a:p>
        </p:txBody>
      </p:sp>
      <p:sp>
        <p:nvSpPr>
          <p:cNvPr id="4" name="Rectangle 3">
            <a:extLst>
              <a:ext uri="{FF2B5EF4-FFF2-40B4-BE49-F238E27FC236}">
                <a16:creationId xmlns:a16="http://schemas.microsoft.com/office/drawing/2014/main" id="{423E4713-E4EB-48D5-8A1A-3CD042DE6F0C}"/>
              </a:ext>
            </a:extLst>
          </p:cNvPr>
          <p:cNvSpPr/>
          <p:nvPr/>
        </p:nvSpPr>
        <p:spPr>
          <a:xfrm>
            <a:off x="4610500" y="2522928"/>
            <a:ext cx="1358769" cy="10592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DarkImage.tif</a:t>
            </a:r>
            <a:endParaRPr lang="en-US" sz="1400" dirty="0"/>
          </a:p>
        </p:txBody>
      </p:sp>
      <p:sp>
        <p:nvSpPr>
          <p:cNvPr id="5" name="Rectangle 4">
            <a:extLst>
              <a:ext uri="{FF2B5EF4-FFF2-40B4-BE49-F238E27FC236}">
                <a16:creationId xmlns:a16="http://schemas.microsoft.com/office/drawing/2014/main" id="{F3B81310-76D8-48AA-9063-713ED4170689}"/>
              </a:ext>
            </a:extLst>
          </p:cNvPr>
          <p:cNvSpPr/>
          <p:nvPr/>
        </p:nvSpPr>
        <p:spPr>
          <a:xfrm>
            <a:off x="4610500" y="3771485"/>
            <a:ext cx="1358769" cy="10592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WhiteImage.tif</a:t>
            </a:r>
            <a:endParaRPr lang="en-US" sz="1400" dirty="0"/>
          </a:p>
        </p:txBody>
      </p:sp>
      <p:sp>
        <p:nvSpPr>
          <p:cNvPr id="6" name="Flowchart: Multidocument 5">
            <a:extLst>
              <a:ext uri="{FF2B5EF4-FFF2-40B4-BE49-F238E27FC236}">
                <a16:creationId xmlns:a16="http://schemas.microsoft.com/office/drawing/2014/main" id="{5A3AF9BA-51AB-44A7-B1D7-38C6142F6AB0}"/>
              </a:ext>
            </a:extLst>
          </p:cNvPr>
          <p:cNvSpPr/>
          <p:nvPr/>
        </p:nvSpPr>
        <p:spPr>
          <a:xfrm>
            <a:off x="10031084" y="1216929"/>
            <a:ext cx="1364829" cy="942540"/>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dk1"/>
                </a:solidFill>
              </a:rPr>
              <a:t>stack</a:t>
            </a:r>
          </a:p>
        </p:txBody>
      </p:sp>
      <p:sp>
        <p:nvSpPr>
          <p:cNvPr id="7" name="Rectangle 6">
            <a:extLst>
              <a:ext uri="{FF2B5EF4-FFF2-40B4-BE49-F238E27FC236}">
                <a16:creationId xmlns:a16="http://schemas.microsoft.com/office/drawing/2014/main" id="{243CE375-53FA-4663-8A8F-D6BC745FBBD7}"/>
              </a:ext>
            </a:extLst>
          </p:cNvPr>
          <p:cNvSpPr/>
          <p:nvPr/>
        </p:nvSpPr>
        <p:spPr>
          <a:xfrm>
            <a:off x="6549557" y="1122666"/>
            <a:ext cx="1364829" cy="11501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RawLFImage.tif</a:t>
            </a:r>
            <a:endParaRPr lang="en-US" sz="1400" dirty="0"/>
          </a:p>
        </p:txBody>
      </p:sp>
      <p:sp>
        <p:nvSpPr>
          <p:cNvPr id="8" name="Rectangle 7">
            <a:extLst>
              <a:ext uri="{FF2B5EF4-FFF2-40B4-BE49-F238E27FC236}">
                <a16:creationId xmlns:a16="http://schemas.microsoft.com/office/drawing/2014/main" id="{96A619A5-9983-4B14-BE00-399436F768F4}"/>
              </a:ext>
            </a:extLst>
          </p:cNvPr>
          <p:cNvSpPr/>
          <p:nvPr/>
        </p:nvSpPr>
        <p:spPr>
          <a:xfrm>
            <a:off x="4682007" y="1106354"/>
            <a:ext cx="1072841" cy="123657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400" dirty="0" err="1"/>
              <a:t>Sample.lfm</a:t>
            </a:r>
            <a:endParaRPr lang="en-US" sz="1400" dirty="0"/>
          </a:p>
          <a:p>
            <a:pPr algn="ctr"/>
            <a:r>
              <a:rPr lang="en-US" sz="1400" dirty="0"/>
              <a:t>…</a:t>
            </a:r>
          </a:p>
          <a:p>
            <a:pPr algn="ctr"/>
            <a:r>
              <a:rPr lang="en-US" sz="1400" dirty="0"/>
              <a:t>….</a:t>
            </a:r>
          </a:p>
          <a:p>
            <a:pPr algn="ctr"/>
            <a:endParaRPr lang="en-US" sz="1400" dirty="0"/>
          </a:p>
        </p:txBody>
      </p:sp>
      <p:sp>
        <p:nvSpPr>
          <p:cNvPr id="10" name="Rectangle 9">
            <a:extLst>
              <a:ext uri="{FF2B5EF4-FFF2-40B4-BE49-F238E27FC236}">
                <a16:creationId xmlns:a16="http://schemas.microsoft.com/office/drawing/2014/main" id="{AA56F151-3F2B-4C21-AB51-872661358C0D}"/>
              </a:ext>
            </a:extLst>
          </p:cNvPr>
          <p:cNvSpPr/>
          <p:nvPr/>
        </p:nvSpPr>
        <p:spPr>
          <a:xfrm>
            <a:off x="8025924" y="3110061"/>
            <a:ext cx="1490426" cy="789306"/>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a:t>Calibration file</a:t>
            </a:r>
          </a:p>
          <a:p>
            <a:pPr algn="ctr"/>
            <a:endParaRPr lang="en-US" sz="1400" dirty="0"/>
          </a:p>
        </p:txBody>
      </p:sp>
      <p:sp>
        <p:nvSpPr>
          <p:cNvPr id="14" name="Oval 13">
            <a:extLst>
              <a:ext uri="{FF2B5EF4-FFF2-40B4-BE49-F238E27FC236}">
                <a16:creationId xmlns:a16="http://schemas.microsoft.com/office/drawing/2014/main" id="{277F2109-7724-4130-8951-EAAEF5D8CF67}"/>
              </a:ext>
            </a:extLst>
          </p:cNvPr>
          <p:cNvSpPr/>
          <p:nvPr/>
        </p:nvSpPr>
        <p:spPr>
          <a:xfrm>
            <a:off x="6481135" y="3098685"/>
            <a:ext cx="1262704" cy="808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calibrate</a:t>
            </a:r>
          </a:p>
        </p:txBody>
      </p:sp>
      <p:sp>
        <p:nvSpPr>
          <p:cNvPr id="15" name="Oval 14">
            <a:extLst>
              <a:ext uri="{FF2B5EF4-FFF2-40B4-BE49-F238E27FC236}">
                <a16:creationId xmlns:a16="http://schemas.microsoft.com/office/drawing/2014/main" id="{EF57CA84-23F9-45AD-B213-14827E0ABCE2}"/>
              </a:ext>
            </a:extLst>
          </p:cNvPr>
          <p:cNvSpPr/>
          <p:nvPr/>
        </p:nvSpPr>
        <p:spPr>
          <a:xfrm>
            <a:off x="8253646" y="1274442"/>
            <a:ext cx="1262704" cy="808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deconvolve</a:t>
            </a:r>
          </a:p>
        </p:txBody>
      </p:sp>
      <p:cxnSp>
        <p:nvCxnSpPr>
          <p:cNvPr id="17" name="Straight Arrow Connector 16">
            <a:extLst>
              <a:ext uri="{FF2B5EF4-FFF2-40B4-BE49-F238E27FC236}">
                <a16:creationId xmlns:a16="http://schemas.microsoft.com/office/drawing/2014/main" id="{9A4C4FEB-96DF-4981-AE6F-37497504BDC6}"/>
              </a:ext>
            </a:extLst>
          </p:cNvPr>
          <p:cNvCxnSpPr>
            <a:cxnSpLocks/>
          </p:cNvCxnSpPr>
          <p:nvPr/>
        </p:nvCxnSpPr>
        <p:spPr>
          <a:xfrm>
            <a:off x="5833066" y="1724642"/>
            <a:ext cx="930260" cy="14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ACCE29-84B2-4E17-B8D2-430DF35AB91E}"/>
              </a:ext>
            </a:extLst>
          </p:cNvPr>
          <p:cNvCxnSpPr>
            <a:stCxn id="4" idx="3"/>
          </p:cNvCxnSpPr>
          <p:nvPr/>
        </p:nvCxnSpPr>
        <p:spPr>
          <a:xfrm>
            <a:off x="5969270" y="3052547"/>
            <a:ext cx="454796" cy="22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4B5F8F8-03ED-434F-80CE-74B2D0608897}"/>
              </a:ext>
            </a:extLst>
          </p:cNvPr>
          <p:cNvCxnSpPr>
            <a:cxnSpLocks/>
            <a:stCxn id="5" idx="3"/>
          </p:cNvCxnSpPr>
          <p:nvPr/>
        </p:nvCxnSpPr>
        <p:spPr>
          <a:xfrm flipV="1">
            <a:off x="5969270" y="3686279"/>
            <a:ext cx="553244" cy="61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2697C5-F1C3-4831-A9A3-BA1B7996E62F}"/>
              </a:ext>
            </a:extLst>
          </p:cNvPr>
          <p:cNvCxnSpPr>
            <a:cxnSpLocks/>
            <a:stCxn id="14" idx="6"/>
            <a:endCxn id="10" idx="1"/>
          </p:cNvCxnSpPr>
          <p:nvPr/>
        </p:nvCxnSpPr>
        <p:spPr>
          <a:xfrm>
            <a:off x="7743839" y="3502890"/>
            <a:ext cx="282085" cy="1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5B983E-5EB1-4B6F-AB8C-658D1360C895}"/>
              </a:ext>
            </a:extLst>
          </p:cNvPr>
          <p:cNvCxnSpPr>
            <a:cxnSpLocks/>
            <a:stCxn id="10" idx="0"/>
            <a:endCxn id="22" idx="4"/>
          </p:cNvCxnSpPr>
          <p:nvPr/>
        </p:nvCxnSpPr>
        <p:spPr>
          <a:xfrm flipV="1">
            <a:off x="8771137" y="2846196"/>
            <a:ext cx="126522" cy="263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4359B04-6A9E-4603-A6EF-CBCE38E1FD09}"/>
              </a:ext>
            </a:extLst>
          </p:cNvPr>
          <p:cNvCxnSpPr>
            <a:stCxn id="7" idx="3"/>
            <a:endCxn id="15" idx="2"/>
          </p:cNvCxnSpPr>
          <p:nvPr/>
        </p:nvCxnSpPr>
        <p:spPr>
          <a:xfrm flipV="1">
            <a:off x="7914385" y="1678647"/>
            <a:ext cx="339261" cy="1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2F2BEEB-A98F-40C1-8F90-C1451331725E}"/>
              </a:ext>
            </a:extLst>
          </p:cNvPr>
          <p:cNvCxnSpPr>
            <a:cxnSpLocks/>
            <a:stCxn id="15" idx="6"/>
            <a:endCxn id="6" idx="1"/>
          </p:cNvCxnSpPr>
          <p:nvPr/>
        </p:nvCxnSpPr>
        <p:spPr>
          <a:xfrm>
            <a:off x="9516351" y="1678647"/>
            <a:ext cx="514734" cy="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llout: Line with Border and Accent Bar 8">
            <a:extLst>
              <a:ext uri="{FF2B5EF4-FFF2-40B4-BE49-F238E27FC236}">
                <a16:creationId xmlns:a16="http://schemas.microsoft.com/office/drawing/2014/main" id="{903EC850-48D9-4AE0-937B-010AA0F3270E}"/>
              </a:ext>
            </a:extLst>
          </p:cNvPr>
          <p:cNvSpPr/>
          <p:nvPr/>
        </p:nvSpPr>
        <p:spPr>
          <a:xfrm>
            <a:off x="1512185" y="1903316"/>
            <a:ext cx="1801141" cy="739035"/>
          </a:xfrm>
          <a:prstGeom prst="accentBorderCallout1">
            <a:avLst>
              <a:gd name="adj1" fmla="val 15360"/>
              <a:gd name="adj2" fmla="val 105497"/>
              <a:gd name="adj3" fmla="val 22670"/>
              <a:gd name="adj4" fmla="val 1820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LF metadata, text</a:t>
            </a:r>
          </a:p>
          <a:p>
            <a:pPr algn="ctr"/>
            <a:r>
              <a:rPr lang="en-US" dirty="0">
                <a:solidFill>
                  <a:schemeClr val="tx1"/>
                </a:solidFill>
              </a:rPr>
              <a:t>JSON</a:t>
            </a:r>
          </a:p>
        </p:txBody>
      </p:sp>
      <p:sp>
        <p:nvSpPr>
          <p:cNvPr id="20" name="Rectangle 19">
            <a:extLst>
              <a:ext uri="{FF2B5EF4-FFF2-40B4-BE49-F238E27FC236}">
                <a16:creationId xmlns:a16="http://schemas.microsoft.com/office/drawing/2014/main" id="{92CB2296-F107-44B8-AE8D-5276982148A9}"/>
              </a:ext>
            </a:extLst>
          </p:cNvPr>
          <p:cNvSpPr/>
          <p:nvPr/>
        </p:nvSpPr>
        <p:spPr>
          <a:xfrm>
            <a:off x="9980278" y="2518476"/>
            <a:ext cx="1358770" cy="69900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Perspective</a:t>
            </a:r>
          </a:p>
          <a:p>
            <a:pPr algn="ctr"/>
            <a:r>
              <a:rPr lang="en-US" sz="1400" dirty="0"/>
              <a:t>(</a:t>
            </a:r>
            <a:r>
              <a:rPr lang="en-US" sz="1400" dirty="0" err="1"/>
              <a:t>subaperture</a:t>
            </a:r>
            <a:r>
              <a:rPr lang="en-US" sz="1400" dirty="0"/>
              <a:t>)</a:t>
            </a:r>
          </a:p>
        </p:txBody>
      </p:sp>
      <p:sp>
        <p:nvSpPr>
          <p:cNvPr id="22" name="Oval 21">
            <a:extLst>
              <a:ext uri="{FF2B5EF4-FFF2-40B4-BE49-F238E27FC236}">
                <a16:creationId xmlns:a16="http://schemas.microsoft.com/office/drawing/2014/main" id="{99BA3F74-E94C-4E00-B8D1-7731997DBFA7}"/>
              </a:ext>
            </a:extLst>
          </p:cNvPr>
          <p:cNvSpPr/>
          <p:nvPr/>
        </p:nvSpPr>
        <p:spPr>
          <a:xfrm>
            <a:off x="8355557" y="2245601"/>
            <a:ext cx="1084203" cy="600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rectify</a:t>
            </a:r>
          </a:p>
        </p:txBody>
      </p:sp>
      <p:cxnSp>
        <p:nvCxnSpPr>
          <p:cNvPr id="18" name="Straight Arrow Connector 17">
            <a:extLst>
              <a:ext uri="{FF2B5EF4-FFF2-40B4-BE49-F238E27FC236}">
                <a16:creationId xmlns:a16="http://schemas.microsoft.com/office/drawing/2014/main" id="{9C0FEA49-C6B1-4E95-A727-066E98B3A90D}"/>
              </a:ext>
            </a:extLst>
          </p:cNvPr>
          <p:cNvCxnSpPr>
            <a:stCxn id="22" idx="0"/>
            <a:endCxn id="15" idx="4"/>
          </p:cNvCxnSpPr>
          <p:nvPr/>
        </p:nvCxnSpPr>
        <p:spPr>
          <a:xfrm flipH="1" flipV="1">
            <a:off x="8884998" y="2082851"/>
            <a:ext cx="12661" cy="16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23AEA9-B000-4793-B8E8-DE419AAC164B}"/>
              </a:ext>
            </a:extLst>
          </p:cNvPr>
          <p:cNvCxnSpPr>
            <a:stCxn id="22" idx="6"/>
            <a:endCxn id="20" idx="1"/>
          </p:cNvCxnSpPr>
          <p:nvPr/>
        </p:nvCxnSpPr>
        <p:spPr>
          <a:xfrm>
            <a:off x="9439760" y="2545899"/>
            <a:ext cx="540518" cy="32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18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D9AB369-60D1-48F8-99C6-C108433DFB14}"/>
              </a:ext>
            </a:extLst>
          </p:cNvPr>
          <p:cNvSpPr/>
          <p:nvPr/>
        </p:nvSpPr>
        <p:spPr>
          <a:xfrm>
            <a:off x="560776" y="1001770"/>
            <a:ext cx="3547889" cy="571312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&lt;folder or .H5&gt;</a:t>
            </a:r>
          </a:p>
        </p:txBody>
      </p:sp>
      <p:sp>
        <p:nvSpPr>
          <p:cNvPr id="38" name="Rectangle 37">
            <a:extLst>
              <a:ext uri="{FF2B5EF4-FFF2-40B4-BE49-F238E27FC236}">
                <a16:creationId xmlns:a16="http://schemas.microsoft.com/office/drawing/2014/main" id="{2E61F0B0-C2A4-4023-8F52-39606529FF4A}"/>
              </a:ext>
            </a:extLst>
          </p:cNvPr>
          <p:cNvSpPr/>
          <p:nvPr/>
        </p:nvSpPr>
        <p:spPr>
          <a:xfrm>
            <a:off x="667414" y="4148053"/>
            <a:ext cx="3303438" cy="19161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a:t>
            </a:r>
            <a:r>
              <a:rPr lang="en-US" sz="1600" dirty="0" err="1">
                <a:solidFill>
                  <a:schemeClr val="tx1"/>
                </a:solidFill>
              </a:rPr>
              <a:t>SampleSet</a:t>
            </a:r>
            <a:r>
              <a:rPr lang="en-US" sz="1600" dirty="0">
                <a:solidFill>
                  <a:schemeClr val="tx1"/>
                </a:solidFill>
              </a:rPr>
              <a:t>&gt;</a:t>
            </a:r>
          </a:p>
        </p:txBody>
      </p:sp>
      <p:sp>
        <p:nvSpPr>
          <p:cNvPr id="2" name="Title 1">
            <a:extLst>
              <a:ext uri="{FF2B5EF4-FFF2-40B4-BE49-F238E27FC236}">
                <a16:creationId xmlns:a16="http://schemas.microsoft.com/office/drawing/2014/main" id="{CA0BC0C2-A60C-4330-9853-B745E7D136E1}"/>
              </a:ext>
            </a:extLst>
          </p:cNvPr>
          <p:cNvSpPr>
            <a:spLocks noGrp="1"/>
          </p:cNvSpPr>
          <p:nvPr>
            <p:ph type="title"/>
          </p:nvPr>
        </p:nvSpPr>
        <p:spPr>
          <a:xfrm>
            <a:off x="177472" y="90440"/>
            <a:ext cx="5257800" cy="698904"/>
          </a:xfrm>
        </p:spPr>
        <p:txBody>
          <a:bodyPr>
            <a:normAutofit/>
          </a:bodyPr>
          <a:lstStyle/>
          <a:p>
            <a:r>
              <a:rPr lang="en-US" dirty="0"/>
              <a:t>Data Objects</a:t>
            </a:r>
          </a:p>
        </p:txBody>
      </p:sp>
      <p:sp>
        <p:nvSpPr>
          <p:cNvPr id="4" name="Rectangle 3">
            <a:extLst>
              <a:ext uri="{FF2B5EF4-FFF2-40B4-BE49-F238E27FC236}">
                <a16:creationId xmlns:a16="http://schemas.microsoft.com/office/drawing/2014/main" id="{423E4713-E4EB-48D5-8A1A-3CD042DE6F0C}"/>
              </a:ext>
            </a:extLst>
          </p:cNvPr>
          <p:cNvSpPr/>
          <p:nvPr/>
        </p:nvSpPr>
        <p:spPr>
          <a:xfrm>
            <a:off x="783984" y="3367005"/>
            <a:ext cx="1355371" cy="4284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DarkImage</a:t>
            </a:r>
            <a:endParaRPr lang="en-US" sz="1400" dirty="0"/>
          </a:p>
        </p:txBody>
      </p:sp>
      <p:sp>
        <p:nvSpPr>
          <p:cNvPr id="5" name="Rectangle 4">
            <a:extLst>
              <a:ext uri="{FF2B5EF4-FFF2-40B4-BE49-F238E27FC236}">
                <a16:creationId xmlns:a16="http://schemas.microsoft.com/office/drawing/2014/main" id="{F3B81310-76D8-48AA-9063-713ED4170689}"/>
              </a:ext>
            </a:extLst>
          </p:cNvPr>
          <p:cNvSpPr/>
          <p:nvPr/>
        </p:nvSpPr>
        <p:spPr>
          <a:xfrm>
            <a:off x="805229" y="2704105"/>
            <a:ext cx="1355371" cy="4652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WhiteImage</a:t>
            </a:r>
            <a:endParaRPr lang="en-US" sz="1400" dirty="0"/>
          </a:p>
        </p:txBody>
      </p:sp>
      <p:sp>
        <p:nvSpPr>
          <p:cNvPr id="6" name="Flowchart: Multidocument 5">
            <a:extLst>
              <a:ext uri="{FF2B5EF4-FFF2-40B4-BE49-F238E27FC236}">
                <a16:creationId xmlns:a16="http://schemas.microsoft.com/office/drawing/2014/main" id="{5A3AF9BA-51AB-44A7-B1D7-38C6142F6AB0}"/>
              </a:ext>
            </a:extLst>
          </p:cNvPr>
          <p:cNvSpPr/>
          <p:nvPr/>
        </p:nvSpPr>
        <p:spPr>
          <a:xfrm>
            <a:off x="2382124" y="5502729"/>
            <a:ext cx="1093295" cy="468759"/>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S</a:t>
            </a:r>
            <a:r>
              <a:rPr lang="en-US" sz="1100" dirty="0">
                <a:solidFill>
                  <a:schemeClr val="dk1"/>
                </a:solidFill>
              </a:rPr>
              <a:t>tack</a:t>
            </a:r>
          </a:p>
        </p:txBody>
      </p:sp>
      <p:sp>
        <p:nvSpPr>
          <p:cNvPr id="7" name="Rectangle 6">
            <a:extLst>
              <a:ext uri="{FF2B5EF4-FFF2-40B4-BE49-F238E27FC236}">
                <a16:creationId xmlns:a16="http://schemas.microsoft.com/office/drawing/2014/main" id="{243CE375-53FA-4663-8A8F-D6BC745FBBD7}"/>
              </a:ext>
            </a:extLst>
          </p:cNvPr>
          <p:cNvSpPr/>
          <p:nvPr/>
        </p:nvSpPr>
        <p:spPr>
          <a:xfrm>
            <a:off x="805229" y="4559821"/>
            <a:ext cx="1351270" cy="563183"/>
          </a:xfrm>
          <a:prstGeom prst="rect">
            <a:avLst/>
          </a:prstGeom>
          <a:scene3d>
            <a:camera prst="orthographicFront"/>
            <a:lightRig rig="threePt" dir="t"/>
          </a:scene3d>
          <a:sp3d>
            <a:bevelB/>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RawLFImage</a:t>
            </a:r>
            <a:endParaRPr lang="en-US" sz="1400" dirty="0"/>
          </a:p>
        </p:txBody>
      </p:sp>
      <p:sp>
        <p:nvSpPr>
          <p:cNvPr id="8" name="Rectangle 7">
            <a:extLst>
              <a:ext uri="{FF2B5EF4-FFF2-40B4-BE49-F238E27FC236}">
                <a16:creationId xmlns:a16="http://schemas.microsoft.com/office/drawing/2014/main" id="{96A619A5-9983-4B14-BE00-399436F768F4}"/>
              </a:ext>
            </a:extLst>
          </p:cNvPr>
          <p:cNvSpPr/>
          <p:nvPr/>
        </p:nvSpPr>
        <p:spPr>
          <a:xfrm>
            <a:off x="805229" y="1704834"/>
            <a:ext cx="1355371" cy="495307"/>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400" dirty="0" err="1"/>
              <a:t>metadata.lfm</a:t>
            </a:r>
            <a:endParaRPr lang="en-US" sz="1400" dirty="0"/>
          </a:p>
          <a:p>
            <a:pPr algn="ctr"/>
            <a:r>
              <a:rPr lang="en-US" sz="1400" dirty="0"/>
              <a:t>(.</a:t>
            </a:r>
            <a:r>
              <a:rPr lang="en-US" sz="1400" dirty="0" err="1"/>
              <a:t>json</a:t>
            </a:r>
            <a:r>
              <a:rPr lang="en-US" sz="1400" dirty="0"/>
              <a:t>)</a:t>
            </a:r>
          </a:p>
          <a:p>
            <a:pPr algn="ctr"/>
            <a:endParaRPr lang="en-US" sz="1400" dirty="0"/>
          </a:p>
        </p:txBody>
      </p:sp>
      <p:sp>
        <p:nvSpPr>
          <p:cNvPr id="10" name="Rectangle 9">
            <a:extLst>
              <a:ext uri="{FF2B5EF4-FFF2-40B4-BE49-F238E27FC236}">
                <a16:creationId xmlns:a16="http://schemas.microsoft.com/office/drawing/2014/main" id="{AA56F151-3F2B-4C21-AB51-872661358C0D}"/>
              </a:ext>
            </a:extLst>
          </p:cNvPr>
          <p:cNvSpPr/>
          <p:nvPr/>
        </p:nvSpPr>
        <p:spPr>
          <a:xfrm>
            <a:off x="2458974" y="1670330"/>
            <a:ext cx="1323974" cy="59309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Calibration file</a:t>
            </a:r>
          </a:p>
          <a:p>
            <a:pPr algn="ctr"/>
            <a:r>
              <a:rPr lang="en-US" sz="1400" dirty="0"/>
              <a:t>.</a:t>
            </a:r>
            <a:r>
              <a:rPr lang="en-US" sz="1400" dirty="0" err="1"/>
              <a:t>lfc</a:t>
            </a:r>
            <a:endParaRPr lang="en-US" sz="1400" dirty="0"/>
          </a:p>
        </p:txBody>
      </p:sp>
      <p:cxnSp>
        <p:nvCxnSpPr>
          <p:cNvPr id="17" name="Straight Arrow Connector 16">
            <a:extLst>
              <a:ext uri="{FF2B5EF4-FFF2-40B4-BE49-F238E27FC236}">
                <a16:creationId xmlns:a16="http://schemas.microsoft.com/office/drawing/2014/main" id="{9A4C4FEB-96DF-4981-AE6F-37497504BDC6}"/>
              </a:ext>
            </a:extLst>
          </p:cNvPr>
          <p:cNvCxnSpPr>
            <a:cxnSpLocks/>
          </p:cNvCxnSpPr>
          <p:nvPr/>
        </p:nvCxnSpPr>
        <p:spPr>
          <a:xfrm>
            <a:off x="10147005" y="1095327"/>
            <a:ext cx="930260" cy="14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2CB2296-F107-44B8-AE8D-5276982148A9}"/>
              </a:ext>
            </a:extLst>
          </p:cNvPr>
          <p:cNvSpPr/>
          <p:nvPr/>
        </p:nvSpPr>
        <p:spPr>
          <a:xfrm>
            <a:off x="2434908" y="3370750"/>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Perspective</a:t>
            </a:r>
          </a:p>
          <a:p>
            <a:pPr algn="ctr"/>
            <a:r>
              <a:rPr lang="en-US" sz="1200" dirty="0"/>
              <a:t>(</a:t>
            </a:r>
            <a:r>
              <a:rPr lang="en-US" sz="1200" dirty="0" err="1"/>
              <a:t>subaperture</a:t>
            </a:r>
            <a:r>
              <a:rPr lang="en-US" sz="1200" dirty="0"/>
              <a:t>)</a:t>
            </a:r>
          </a:p>
        </p:txBody>
      </p:sp>
      <p:sp>
        <p:nvSpPr>
          <p:cNvPr id="36" name="Rectangle 35">
            <a:extLst>
              <a:ext uri="{FF2B5EF4-FFF2-40B4-BE49-F238E27FC236}">
                <a16:creationId xmlns:a16="http://schemas.microsoft.com/office/drawing/2014/main" id="{39AEE4A3-727E-4EB4-9670-D4868D56CD34}"/>
              </a:ext>
            </a:extLst>
          </p:cNvPr>
          <p:cNvSpPr/>
          <p:nvPr/>
        </p:nvSpPr>
        <p:spPr>
          <a:xfrm>
            <a:off x="2424178" y="2812465"/>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Rectified</a:t>
            </a:r>
          </a:p>
        </p:txBody>
      </p:sp>
      <p:sp>
        <p:nvSpPr>
          <p:cNvPr id="39" name="Rectangle: Rounded Corners 38">
            <a:extLst>
              <a:ext uri="{FF2B5EF4-FFF2-40B4-BE49-F238E27FC236}">
                <a16:creationId xmlns:a16="http://schemas.microsoft.com/office/drawing/2014/main" id="{89AE327D-A5FF-4AC4-87A4-22FDC1FF15DD}"/>
              </a:ext>
            </a:extLst>
          </p:cNvPr>
          <p:cNvSpPr/>
          <p:nvPr/>
        </p:nvSpPr>
        <p:spPr>
          <a:xfrm>
            <a:off x="4718619" y="847435"/>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Input/adjust Metadata</a:t>
            </a:r>
          </a:p>
          <a:p>
            <a:pPr algn="ctr"/>
            <a:r>
              <a:rPr lang="en-US" sz="1400" dirty="0"/>
              <a:t>Defaults/file</a:t>
            </a:r>
          </a:p>
        </p:txBody>
      </p:sp>
      <p:sp>
        <p:nvSpPr>
          <p:cNvPr id="40" name="Rectangle: Rounded Corners 39">
            <a:extLst>
              <a:ext uri="{FF2B5EF4-FFF2-40B4-BE49-F238E27FC236}">
                <a16:creationId xmlns:a16="http://schemas.microsoft.com/office/drawing/2014/main" id="{6CD041A5-76AE-4544-90D8-61BE70359281}"/>
              </a:ext>
            </a:extLst>
          </p:cNvPr>
          <p:cNvSpPr/>
          <p:nvPr/>
        </p:nvSpPr>
        <p:spPr>
          <a:xfrm>
            <a:off x="4722864" y="1485759"/>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White &amp; Dark</a:t>
            </a:r>
          </a:p>
        </p:txBody>
      </p:sp>
      <p:sp>
        <p:nvSpPr>
          <p:cNvPr id="41" name="Rectangle: Rounded Corners 40">
            <a:extLst>
              <a:ext uri="{FF2B5EF4-FFF2-40B4-BE49-F238E27FC236}">
                <a16:creationId xmlns:a16="http://schemas.microsoft.com/office/drawing/2014/main" id="{DD9EDBEF-D7D4-4E7B-964E-4C68A300D099}"/>
              </a:ext>
            </a:extLst>
          </p:cNvPr>
          <p:cNvSpPr/>
          <p:nvPr/>
        </p:nvSpPr>
        <p:spPr>
          <a:xfrm>
            <a:off x="4718619" y="2215070"/>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Calibrate</a:t>
            </a:r>
          </a:p>
        </p:txBody>
      </p:sp>
      <p:sp>
        <p:nvSpPr>
          <p:cNvPr id="42" name="Rectangle: Rounded Corners 41">
            <a:extLst>
              <a:ext uri="{FF2B5EF4-FFF2-40B4-BE49-F238E27FC236}">
                <a16:creationId xmlns:a16="http://schemas.microsoft.com/office/drawing/2014/main" id="{98E4348C-AE4E-49C7-B1C1-3F015B83DF22}"/>
              </a:ext>
            </a:extLst>
          </p:cNvPr>
          <p:cNvSpPr/>
          <p:nvPr/>
        </p:nvSpPr>
        <p:spPr>
          <a:xfrm>
            <a:off x="4699955" y="2974732"/>
            <a:ext cx="1938281"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a:t>
            </a:r>
            <a:r>
              <a:rPr lang="en-US" sz="1400" dirty="0" err="1"/>
              <a:t>RawLF</a:t>
            </a:r>
            <a:r>
              <a:rPr lang="en-US" sz="1400" dirty="0"/>
              <a:t>(s)</a:t>
            </a:r>
          </a:p>
        </p:txBody>
      </p:sp>
      <p:sp>
        <p:nvSpPr>
          <p:cNvPr id="43" name="Rectangle: Rounded Corners 42">
            <a:extLst>
              <a:ext uri="{FF2B5EF4-FFF2-40B4-BE49-F238E27FC236}">
                <a16:creationId xmlns:a16="http://schemas.microsoft.com/office/drawing/2014/main" id="{BF22F266-45C2-4F78-B5D0-270CF5C30875}"/>
              </a:ext>
            </a:extLst>
          </p:cNvPr>
          <p:cNvSpPr/>
          <p:nvPr/>
        </p:nvSpPr>
        <p:spPr>
          <a:xfrm>
            <a:off x="4699955" y="3442198"/>
            <a:ext cx="1938283"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Rectified</a:t>
            </a:r>
          </a:p>
        </p:txBody>
      </p:sp>
      <p:sp>
        <p:nvSpPr>
          <p:cNvPr id="44" name="Rectangle: Rounded Corners 43">
            <a:extLst>
              <a:ext uri="{FF2B5EF4-FFF2-40B4-BE49-F238E27FC236}">
                <a16:creationId xmlns:a16="http://schemas.microsoft.com/office/drawing/2014/main" id="{1EFABD17-8C7A-4C1C-A226-66659625DB03}"/>
              </a:ext>
            </a:extLst>
          </p:cNvPr>
          <p:cNvSpPr/>
          <p:nvPr/>
        </p:nvSpPr>
        <p:spPr>
          <a:xfrm>
            <a:off x="4716421" y="4879667"/>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Full Deconvolve</a:t>
            </a:r>
          </a:p>
        </p:txBody>
      </p:sp>
      <p:sp>
        <p:nvSpPr>
          <p:cNvPr id="45" name="Rectangle: Rounded Corners 44">
            <a:extLst>
              <a:ext uri="{FF2B5EF4-FFF2-40B4-BE49-F238E27FC236}">
                <a16:creationId xmlns:a16="http://schemas.microsoft.com/office/drawing/2014/main" id="{4EA7059F-9F74-4DB2-AAF4-D1E36CD9E709}"/>
              </a:ext>
            </a:extLst>
          </p:cNvPr>
          <p:cNvSpPr/>
          <p:nvPr/>
        </p:nvSpPr>
        <p:spPr>
          <a:xfrm>
            <a:off x="4709123" y="5701234"/>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3D View of Stack</a:t>
            </a:r>
          </a:p>
        </p:txBody>
      </p:sp>
      <p:sp>
        <p:nvSpPr>
          <p:cNvPr id="46" name="Rectangle: Rounded Corners 45">
            <a:extLst>
              <a:ext uri="{FF2B5EF4-FFF2-40B4-BE49-F238E27FC236}">
                <a16:creationId xmlns:a16="http://schemas.microsoft.com/office/drawing/2014/main" id="{21E7766E-DA6A-47B2-B52A-50E73BAAC86F}"/>
              </a:ext>
            </a:extLst>
          </p:cNvPr>
          <p:cNvSpPr/>
          <p:nvPr/>
        </p:nvSpPr>
        <p:spPr>
          <a:xfrm>
            <a:off x="4699953" y="3858334"/>
            <a:ext cx="1938283"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Perspectives</a:t>
            </a:r>
          </a:p>
        </p:txBody>
      </p:sp>
      <p:sp>
        <p:nvSpPr>
          <p:cNvPr id="47" name="Rectangle: Rounded Corners 46">
            <a:extLst>
              <a:ext uri="{FF2B5EF4-FFF2-40B4-BE49-F238E27FC236}">
                <a16:creationId xmlns:a16="http://schemas.microsoft.com/office/drawing/2014/main" id="{69862E2D-BEC1-4B79-B486-47A4E2B475A7}"/>
              </a:ext>
            </a:extLst>
          </p:cNvPr>
          <p:cNvSpPr/>
          <p:nvPr/>
        </p:nvSpPr>
        <p:spPr>
          <a:xfrm>
            <a:off x="7049539" y="127980"/>
            <a:ext cx="1938283" cy="719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Output</a:t>
            </a:r>
          </a:p>
          <a:p>
            <a:pPr algn="ctr"/>
            <a:r>
              <a:rPr lang="en-US" sz="1200" dirty="0"/>
              <a:t>[as file,  as dataset on .h5]</a:t>
            </a:r>
          </a:p>
        </p:txBody>
      </p:sp>
      <p:sp>
        <p:nvSpPr>
          <p:cNvPr id="48" name="Rectangle: Rounded Corners 47">
            <a:extLst>
              <a:ext uri="{FF2B5EF4-FFF2-40B4-BE49-F238E27FC236}">
                <a16:creationId xmlns:a16="http://schemas.microsoft.com/office/drawing/2014/main" id="{CA2277F1-34EE-41F8-B7DC-1184AECF12BE}"/>
              </a:ext>
            </a:extLst>
          </p:cNvPr>
          <p:cNvSpPr/>
          <p:nvPr/>
        </p:nvSpPr>
        <p:spPr>
          <a:xfrm>
            <a:off x="4661963" y="127980"/>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Dataset</a:t>
            </a:r>
          </a:p>
          <a:p>
            <a:pPr algn="ctr"/>
            <a:r>
              <a:rPr lang="en-US" sz="1400" dirty="0"/>
              <a:t>(folder or .h5)</a:t>
            </a:r>
          </a:p>
        </p:txBody>
      </p:sp>
      <p:sp>
        <p:nvSpPr>
          <p:cNvPr id="49" name="Rectangle: Rounded Corners 48">
            <a:extLst>
              <a:ext uri="{FF2B5EF4-FFF2-40B4-BE49-F238E27FC236}">
                <a16:creationId xmlns:a16="http://schemas.microsoft.com/office/drawing/2014/main" id="{328692DB-3FA0-4B6B-A101-D5F24609BE01}"/>
              </a:ext>
            </a:extLst>
          </p:cNvPr>
          <p:cNvSpPr/>
          <p:nvPr/>
        </p:nvSpPr>
        <p:spPr>
          <a:xfrm>
            <a:off x="4709123" y="4312661"/>
            <a:ext cx="1919292" cy="351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Quick Deconvolve</a:t>
            </a:r>
          </a:p>
        </p:txBody>
      </p:sp>
      <p:sp>
        <p:nvSpPr>
          <p:cNvPr id="50" name="Rectangle 49">
            <a:extLst>
              <a:ext uri="{FF2B5EF4-FFF2-40B4-BE49-F238E27FC236}">
                <a16:creationId xmlns:a16="http://schemas.microsoft.com/office/drawing/2014/main" id="{616BD203-BFD3-4069-B619-B4876C7FE6EE}"/>
              </a:ext>
            </a:extLst>
          </p:cNvPr>
          <p:cNvSpPr/>
          <p:nvPr/>
        </p:nvSpPr>
        <p:spPr>
          <a:xfrm>
            <a:off x="2424178" y="4311952"/>
            <a:ext cx="1051241" cy="487487"/>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Perspective</a:t>
            </a:r>
          </a:p>
        </p:txBody>
      </p:sp>
      <p:sp>
        <p:nvSpPr>
          <p:cNvPr id="51" name="Flowchart: Multidocument 50">
            <a:extLst>
              <a:ext uri="{FF2B5EF4-FFF2-40B4-BE49-F238E27FC236}">
                <a16:creationId xmlns:a16="http://schemas.microsoft.com/office/drawing/2014/main" id="{D92CF62B-F10A-4047-BCED-753007698487}"/>
              </a:ext>
            </a:extLst>
          </p:cNvPr>
          <p:cNvSpPr/>
          <p:nvPr/>
        </p:nvSpPr>
        <p:spPr>
          <a:xfrm>
            <a:off x="2382125" y="4879667"/>
            <a:ext cx="1093295" cy="576542"/>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Quick S</a:t>
            </a:r>
            <a:r>
              <a:rPr lang="en-US" sz="1100" dirty="0">
                <a:solidFill>
                  <a:schemeClr val="dk1"/>
                </a:solidFill>
              </a:rPr>
              <a:t>tack</a:t>
            </a:r>
          </a:p>
        </p:txBody>
      </p:sp>
      <p:sp>
        <p:nvSpPr>
          <p:cNvPr id="52" name="Rectangle 51">
            <a:extLst>
              <a:ext uri="{FF2B5EF4-FFF2-40B4-BE49-F238E27FC236}">
                <a16:creationId xmlns:a16="http://schemas.microsoft.com/office/drawing/2014/main" id="{2B24B0A2-57B4-4E1B-B8E0-C9D51A7B3619}"/>
              </a:ext>
            </a:extLst>
          </p:cNvPr>
          <p:cNvSpPr/>
          <p:nvPr/>
        </p:nvSpPr>
        <p:spPr>
          <a:xfrm>
            <a:off x="690797" y="1357837"/>
            <a:ext cx="3287849" cy="1067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a:t>
            </a:r>
            <a:r>
              <a:rPr lang="en-US" sz="1600" dirty="0" err="1">
                <a:solidFill>
                  <a:schemeClr val="tx1"/>
                </a:solidFill>
              </a:rPr>
              <a:t>SampleSet</a:t>
            </a:r>
            <a:r>
              <a:rPr lang="en-US" sz="1600" dirty="0">
                <a:solidFill>
                  <a:schemeClr val="tx1"/>
                </a:solidFill>
              </a:rPr>
              <a:t>&gt;</a:t>
            </a:r>
          </a:p>
        </p:txBody>
      </p:sp>
      <p:sp>
        <p:nvSpPr>
          <p:cNvPr id="53" name="Rectangle: Rounded Corners 52">
            <a:extLst>
              <a:ext uri="{FF2B5EF4-FFF2-40B4-BE49-F238E27FC236}">
                <a16:creationId xmlns:a16="http://schemas.microsoft.com/office/drawing/2014/main" id="{7513852F-0D9A-4DA3-9D57-95B50B7E3867}"/>
              </a:ext>
            </a:extLst>
          </p:cNvPr>
          <p:cNvSpPr/>
          <p:nvPr/>
        </p:nvSpPr>
        <p:spPr>
          <a:xfrm>
            <a:off x="6984885" y="4118914"/>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 Quick Deconvolve method/params</a:t>
            </a:r>
          </a:p>
        </p:txBody>
      </p:sp>
      <p:sp>
        <p:nvSpPr>
          <p:cNvPr id="55" name="Rectangle: Rounded Corners 54">
            <a:extLst>
              <a:ext uri="{FF2B5EF4-FFF2-40B4-BE49-F238E27FC236}">
                <a16:creationId xmlns:a16="http://schemas.microsoft.com/office/drawing/2014/main" id="{DD542396-B3E6-4397-8F1A-39346F36AD87}"/>
              </a:ext>
            </a:extLst>
          </p:cNvPr>
          <p:cNvSpPr/>
          <p:nvPr/>
        </p:nvSpPr>
        <p:spPr>
          <a:xfrm>
            <a:off x="6984885" y="4799439"/>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 Full Deconvolve method/params</a:t>
            </a:r>
          </a:p>
        </p:txBody>
      </p:sp>
      <p:sp>
        <p:nvSpPr>
          <p:cNvPr id="30" name="Rectangle: Rounded Corners 29">
            <a:extLst>
              <a:ext uri="{FF2B5EF4-FFF2-40B4-BE49-F238E27FC236}">
                <a16:creationId xmlns:a16="http://schemas.microsoft.com/office/drawing/2014/main" id="{3F9043E6-43CE-4196-9F0D-A86FCB63CDC5}"/>
              </a:ext>
            </a:extLst>
          </p:cNvPr>
          <p:cNvSpPr/>
          <p:nvPr/>
        </p:nvSpPr>
        <p:spPr>
          <a:xfrm>
            <a:off x="7049539" y="2573245"/>
            <a:ext cx="1808973" cy="345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Inspect Calibration</a:t>
            </a:r>
          </a:p>
        </p:txBody>
      </p:sp>
    </p:spTree>
    <p:extLst>
      <p:ext uri="{BB962C8B-B14F-4D97-AF65-F5344CB8AC3E}">
        <p14:creationId xmlns:p14="http://schemas.microsoft.com/office/powerpoint/2010/main" val="55306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FC6F-5AC2-4A63-A3B6-85E53033C53D}"/>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FB94CB4E-EE2A-4FF4-9B65-738FC5552F85}"/>
              </a:ext>
            </a:extLst>
          </p:cNvPr>
          <p:cNvSpPr>
            <a:spLocks noGrp="1"/>
          </p:cNvSpPr>
          <p:nvPr>
            <p:ph idx="1"/>
          </p:nvPr>
        </p:nvSpPr>
        <p:spPr>
          <a:xfrm>
            <a:off x="838200" y="1253331"/>
            <a:ext cx="5421284" cy="4351338"/>
          </a:xfrm>
        </p:spPr>
        <p:txBody>
          <a:bodyPr/>
          <a:lstStyle/>
          <a:p>
            <a:r>
              <a:rPr lang="en-US" dirty="0"/>
              <a:t>May be files in a folder or datasets contained in HDF5 file.</a:t>
            </a:r>
          </a:p>
          <a:p>
            <a:r>
              <a:rPr lang="en-US" dirty="0"/>
              <a:t>Naming </a:t>
            </a:r>
          </a:p>
          <a:p>
            <a:pPr lvl="1"/>
            <a:r>
              <a:rPr lang="en-US" dirty="0"/>
              <a:t>Unique &lt;sample&gt; name</a:t>
            </a:r>
          </a:p>
          <a:p>
            <a:pPr lvl="1"/>
            <a:r>
              <a:rPr lang="en-US" dirty="0"/>
              <a:t>LF metadata file .</a:t>
            </a:r>
            <a:r>
              <a:rPr lang="en-US" dirty="0" err="1"/>
              <a:t>lfm</a:t>
            </a:r>
            <a:r>
              <a:rPr lang="en-US" dirty="0"/>
              <a:t>  (text, JSON)</a:t>
            </a:r>
          </a:p>
          <a:p>
            <a:r>
              <a:rPr lang="en-US" dirty="0"/>
              <a:t>Tool to generate </a:t>
            </a:r>
            <a:r>
              <a:rPr lang="en-US" dirty="0" err="1"/>
              <a:t>LFmeta</a:t>
            </a:r>
            <a:endParaRPr lang="en-US" dirty="0"/>
          </a:p>
          <a:p>
            <a:pPr lvl="1"/>
            <a:r>
              <a:rPr lang="en-US" dirty="0"/>
              <a:t>App to fill in values</a:t>
            </a:r>
          </a:p>
          <a:p>
            <a:pPr lvl="1"/>
            <a:r>
              <a:rPr lang="en-US" dirty="0"/>
              <a:t>acquisition system might create</a:t>
            </a:r>
          </a:p>
          <a:p>
            <a:pPr lvl="1"/>
            <a:endParaRPr lang="en-US" dirty="0"/>
          </a:p>
        </p:txBody>
      </p:sp>
    </p:spTree>
    <p:extLst>
      <p:ext uri="{BB962C8B-B14F-4D97-AF65-F5344CB8AC3E}">
        <p14:creationId xmlns:p14="http://schemas.microsoft.com/office/powerpoint/2010/main" val="4213282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182A-9F0F-4E87-88A8-0DBA8784190E}"/>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1F93C29-3EB9-4686-8DEC-1A4E1320E32A}"/>
              </a:ext>
            </a:extLst>
          </p:cNvPr>
          <p:cNvSpPr>
            <a:spLocks noGrp="1" noChangeArrowheads="1"/>
          </p:cNvSpPr>
          <p:nvPr>
            <p:ph idx="1"/>
          </p:nvPr>
        </p:nvSpPr>
        <p:spPr bwMode="auto">
          <a:xfrm>
            <a:off x="530382" y="1146186"/>
            <a:ext cx="742761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LFI Plugin Design </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HDF5 file structure and metadata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Start with LFMNet's HDF5 dataset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GUI functions/details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Save the last state of the plugin, so that on the next startup the last dataset path is loaded along with the last parameters used. I'm sure napari should have some api for this already.  See Persistence: </a:t>
            </a:r>
            <a:r>
              <a:rPr kumimoji="0" lang="en-US" altLang="en-US" sz="1000" b="0" i="0" u="none" strike="noStrike" cap="none" normalizeH="0" baseline="0">
                <a:ln>
                  <a:noFill/>
                </a:ln>
                <a:solidFill>
                  <a:schemeClr val="tx1"/>
                </a:solidFill>
                <a:effectLst/>
                <a:latin typeface="Verdana" panose="020B0604030504040204" pitchFamily="34" charset="0"/>
                <a:hlinkClick r:id="rId2"/>
              </a:rPr>
              <a:t>https://napari.org/guides/preferences.html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Option to use the LF-Analyze folder option, to select one that is not included with the plugin. Currently that folder option has been disabled since I couldn't figure out a way to load the LF Analyze library from within the plugin.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Better progress indicator, however, this would need tweaking the LFA code to emit 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hlinkClick r:id="rId3"/>
              </a:rPr>
              <a:t>https://napari.org/guides/event_loop.html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Add tooltips to existing GUI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Annoyingly, to have a cascading menubar for the plugin it seems to need more than 1 widget, so have left the Example QWidget there as well for now. (defined in napari.yaml)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Good docs here: </a:t>
            </a:r>
            <a:r>
              <a:rPr kumimoji="0" lang="en-US" altLang="en-US" sz="1000" b="0" i="0" u="none" strike="noStrike" cap="none" normalizeH="0" baseline="0">
                <a:ln>
                  <a:noFill/>
                </a:ln>
                <a:solidFill>
                  <a:schemeClr val="tx1"/>
                </a:solidFill>
                <a:effectLst/>
                <a:latin typeface="Verdana" panose="020B0604030504040204" pitchFamily="34" charset="0"/>
                <a:hlinkClick r:id="rId4"/>
              </a:rPr>
              <a:t>https://napari.org/guides/magicgui.html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Plugin layout design (separate widgets and/or tabs etc.) and User feedback regarding workflow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Articulate Use Cases/Workflow ... review with Rudolf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including: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Additional options that are included in script to be included in an additional tab as "Optional 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Install / Config / Dependencies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Some message prompt to indicate about required libraries that are missing like opencv, h5py, etc. (these need to be installed into your napari env since they don't seem to install with napari)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799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3555</TotalTime>
  <Words>685</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Verdana</vt:lpstr>
      <vt:lpstr>Office Theme</vt:lpstr>
      <vt:lpstr>Light Field Imaging Toolbox</vt:lpstr>
      <vt:lpstr>PowerPoint Presentation</vt:lpstr>
      <vt:lpstr>Design goals</vt:lpstr>
      <vt:lpstr>Modules</vt:lpstr>
      <vt:lpstr>Data and Metadata</vt:lpstr>
      <vt:lpstr>Files </vt:lpstr>
      <vt:lpstr>Data Objects</vt:lpstr>
      <vt:lpstr>Files</vt:lpstr>
      <vt:lpstr>PowerPoint Presentation</vt:lpstr>
      <vt:lpstr>GUI</vt:lpstr>
      <vt:lpstr>Input from LFAnalyse….</vt:lpstr>
      <vt:lpstr>UI</vt:lpstr>
      <vt:lpstr>Optics [Config]</vt:lpstr>
      <vt:lpstr>LFDisplay – Main window</vt:lpstr>
      <vt:lpstr>Lenslet</vt:lpstr>
      <vt:lpstr>Optics [Explore]</vt:lpstr>
      <vt:lpstr>Input, Output</vt:lpstr>
      <vt:lpstr>ImgNav…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 Harris</dc:creator>
  <cp:lastModifiedBy>Grant Harris</cp:lastModifiedBy>
  <cp:revision>19</cp:revision>
  <dcterms:created xsi:type="dcterms:W3CDTF">2021-11-11T16:10:31Z</dcterms:created>
  <dcterms:modified xsi:type="dcterms:W3CDTF">2022-03-09T18:11:30Z</dcterms:modified>
</cp:coreProperties>
</file>