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9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9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0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2" descr="fundo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0" y="34925"/>
            <a:ext cx="1244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3" descr="fund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2875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m 11" descr="slide-1-638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65750"/>
            <a:ext cx="333375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3DBA-D22E-4767-9ED7-96A2E4026DC8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F67D8F1-F140-4E7D-BC46-03D0C3F7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ay.google.com/store/apps/details?id=com.qamar.ide.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281CB-0148-477F-96F9-FFAF6601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8"/>
            <a:ext cx="9144000" cy="969963"/>
          </a:xfrm>
        </p:spPr>
        <p:txBody>
          <a:bodyPr/>
          <a:lstStyle/>
          <a:p>
            <a:r>
              <a:rPr lang="pt-BR" dirty="0"/>
              <a:t>HTML &amp;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9197B-3EA3-41ED-AEBD-C475F035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9929"/>
            <a:ext cx="9144000" cy="729816"/>
          </a:xfrm>
        </p:spPr>
        <p:txBody>
          <a:bodyPr anchor="ctr"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Prof.º 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Tatiana Alves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BFD9599-77AA-4563-A634-F77F81420B3A}"/>
              </a:ext>
            </a:extLst>
          </p:cNvPr>
          <p:cNvSpPr txBox="1">
            <a:spLocks/>
          </p:cNvSpPr>
          <p:nvPr/>
        </p:nvSpPr>
        <p:spPr>
          <a:xfrm>
            <a:off x="1713346" y="530948"/>
            <a:ext cx="9144000" cy="72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Serviço Nacional de Aprendizagem Comercial</a:t>
            </a:r>
          </a:p>
        </p:txBody>
      </p:sp>
    </p:spTree>
    <p:extLst>
      <p:ext uri="{BB962C8B-B14F-4D97-AF65-F5344CB8AC3E}">
        <p14:creationId xmlns:p14="http://schemas.microsoft.com/office/powerpoint/2010/main" val="18239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35139-66C6-4C8F-8079-0BE58A1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para 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DFBBA-2BEB-4EA4-AFBE-E7843F8D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Visual Studio </a:t>
            </a:r>
            <a:r>
              <a:rPr lang="pt-BR" b="1" dirty="0" err="1"/>
              <a:t>Code</a:t>
            </a:r>
            <a:endParaRPr lang="pt-BR" b="1" dirty="0"/>
          </a:p>
          <a:p>
            <a:r>
              <a:rPr lang="pt-BR" dirty="0">
                <a:hlinkClick r:id="rId2"/>
              </a:rPr>
              <a:t>https://code.visualstudio.com/download</a:t>
            </a:r>
            <a:endParaRPr lang="pt-BR" dirty="0"/>
          </a:p>
          <a:p>
            <a:r>
              <a:rPr lang="pt-BR" b="1" dirty="0" err="1"/>
              <a:t>Notepad</a:t>
            </a:r>
            <a:r>
              <a:rPr lang="pt-BR" b="1" dirty="0"/>
              <a:t>++</a:t>
            </a:r>
          </a:p>
          <a:p>
            <a:r>
              <a:rPr lang="pt-BR" dirty="0">
                <a:hlinkClick r:id="rId3"/>
              </a:rPr>
              <a:t>https://notepad-plus-plus.org/</a:t>
            </a:r>
            <a:endParaRPr lang="pt-BR" dirty="0"/>
          </a:p>
          <a:p>
            <a:r>
              <a:rPr lang="pt-BR" b="1" dirty="0"/>
              <a:t>Sublime </a:t>
            </a:r>
            <a:r>
              <a:rPr lang="pt-BR" b="1" dirty="0" err="1"/>
              <a:t>Text</a:t>
            </a:r>
            <a:endParaRPr lang="pt-BR" b="1" dirty="0"/>
          </a:p>
          <a:p>
            <a:r>
              <a:rPr lang="pt-BR" dirty="0">
                <a:hlinkClick r:id="rId4"/>
              </a:rPr>
              <a:t>https://www.sublimetext.com/</a:t>
            </a: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950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para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WebCode</a:t>
            </a:r>
            <a:r>
              <a:rPr lang="pt-BR" dirty="0" smtClean="0"/>
              <a:t>: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play.google.com/store/apps/details?id=com.qamar.ide.web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Web </a:t>
            </a:r>
            <a:r>
              <a:rPr lang="pt-BR" dirty="0" err="1" smtClean="0"/>
              <a:t>Development</a:t>
            </a:r>
            <a:r>
              <a:rPr lang="pt-BR" dirty="0" smtClean="0"/>
              <a:t> IDE:</a:t>
            </a:r>
          </a:p>
          <a:p>
            <a:r>
              <a:rPr lang="pt-BR" dirty="0"/>
              <a:t>https://play.google.com/store/apps/details?id=codetoinvent.web_development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190" y="4516962"/>
            <a:ext cx="1762125" cy="1857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05" y="4625376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05199" y="2356136"/>
            <a:ext cx="9440034" cy="1828801"/>
          </a:xfrm>
        </p:spPr>
        <p:txBody>
          <a:bodyPr anchor="ctr">
            <a:normAutofit/>
          </a:bodyPr>
          <a:lstStyle/>
          <a:p>
            <a:r>
              <a:rPr lang="pt-BR" sz="6600" dirty="0" smtClean="0"/>
              <a:t>Vamos Praticar!!!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8473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E7BE-0ADF-4C7B-8245-50F75692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Web, Site e Servidor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F51D6-B676-405C-9E6F-CDF06495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4" y="2049862"/>
            <a:ext cx="3325090" cy="2376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Um documento que pode ser mostrado em um navegador web como Firefox, Google Chrome, Opera e etc.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1DF71C-DED3-4FBC-990F-80252996BC8D}"/>
              </a:ext>
            </a:extLst>
          </p:cNvPr>
          <p:cNvSpPr txBox="1">
            <a:spLocks/>
          </p:cNvSpPr>
          <p:nvPr/>
        </p:nvSpPr>
        <p:spPr>
          <a:xfrm>
            <a:off x="4524663" y="2199005"/>
            <a:ext cx="3602182" cy="2376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Um conjunto de páginas web agrupadas e geralmente interligadas.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24D4997-0FCB-4DC8-B455-03DFFBFF62CE}"/>
              </a:ext>
            </a:extLst>
          </p:cNvPr>
          <p:cNvSpPr txBox="1">
            <a:spLocks/>
          </p:cNvSpPr>
          <p:nvPr/>
        </p:nvSpPr>
        <p:spPr>
          <a:xfrm>
            <a:off x="8319653" y="2199005"/>
            <a:ext cx="3336637" cy="2376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Um computador que Disponibiliza (hospeda) um site na Internet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05D42B-F864-4ABE-9090-CAAB05793D7C}"/>
              </a:ext>
            </a:extLst>
          </p:cNvPr>
          <p:cNvSpPr txBox="1"/>
          <p:nvPr/>
        </p:nvSpPr>
        <p:spPr>
          <a:xfrm>
            <a:off x="1126836" y="1606184"/>
            <a:ext cx="2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Página Web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90FF13-D017-4F5F-8B80-937B6B31CCA6}"/>
              </a:ext>
            </a:extLst>
          </p:cNvPr>
          <p:cNvSpPr txBox="1"/>
          <p:nvPr/>
        </p:nvSpPr>
        <p:spPr>
          <a:xfrm>
            <a:off x="4798291" y="1696269"/>
            <a:ext cx="2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23040A-BC89-4B54-830E-FCD22E002906}"/>
              </a:ext>
            </a:extLst>
          </p:cNvPr>
          <p:cNvSpPr txBox="1"/>
          <p:nvPr/>
        </p:nvSpPr>
        <p:spPr>
          <a:xfrm>
            <a:off x="8271738" y="1606185"/>
            <a:ext cx="2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Servidor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A479B4-A343-4357-B727-0A2412E5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2" y="4290002"/>
            <a:ext cx="1890878" cy="22028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E3A4B5-9F7E-4A7F-89C7-E852C997F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7" t="6879" r="9207" b="3584"/>
          <a:stretch/>
        </p:blipFill>
        <p:spPr>
          <a:xfrm>
            <a:off x="5029659" y="4115954"/>
            <a:ext cx="2592189" cy="23769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DA0925-236D-482C-86E1-A25ADA106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73" r="22803"/>
          <a:stretch/>
        </p:blipFill>
        <p:spPr>
          <a:xfrm>
            <a:off x="8561553" y="4066020"/>
            <a:ext cx="2706174" cy="26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e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51749" y="4739829"/>
            <a:ext cx="2472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Design</a:t>
            </a:r>
          </a:p>
          <a:p>
            <a:pPr algn="ctr"/>
            <a:r>
              <a:rPr lang="pt-BR" sz="2400" dirty="0"/>
              <a:t>HTML/CSS/JS</a:t>
            </a:r>
          </a:p>
          <a:p>
            <a:pPr algn="ctr"/>
            <a:r>
              <a:rPr lang="pt-BR" sz="2400" dirty="0"/>
              <a:t>Sites estáticos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17409" y="4555164"/>
            <a:ext cx="364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Segurança/Estrutura</a:t>
            </a:r>
          </a:p>
          <a:p>
            <a:r>
              <a:rPr lang="pt-BR" sz="2400" dirty="0" smtClean="0"/>
              <a:t>Linguagens de programação (PHP, Java, Python e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  <a:endParaRPr lang="pt-BR" sz="2400" dirty="0"/>
          </a:p>
          <a:p>
            <a:r>
              <a:rPr lang="pt-BR" sz="2400" dirty="0"/>
              <a:t>Sites dinâmicos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3963"/>
          <a:stretch/>
        </p:blipFill>
        <p:spPr>
          <a:xfrm>
            <a:off x="2351417" y="1568278"/>
            <a:ext cx="7232530" cy="29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BB1B-AED5-4997-9233-3FAA1B1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1E8AC-F68B-4A11-8A40-9BCE9E0D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r>
              <a:rPr lang="pt-BR" sz="2400" dirty="0"/>
              <a:t>Linguagem de Marcação de Hipertexto existe desde 1991 e atualmente está na versão 5;</a:t>
            </a:r>
          </a:p>
          <a:p>
            <a:r>
              <a:rPr lang="pt-BR" sz="2400" dirty="0"/>
              <a:t>HTML é a linguagem de marcação universal para Web;</a:t>
            </a:r>
          </a:p>
          <a:p>
            <a:r>
              <a:rPr lang="pt-BR" sz="2400" dirty="0"/>
              <a:t>HTML permite que você formate texto, adicione gráficos, crie links, entradas de formulários, frames, tabelas e etc. Após salvar todas as marcações em uma arquivo texto a página poderá ser exibida em qualquer navegador.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8C7A13-2A5B-444A-926E-F3C39901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49" y="4434232"/>
            <a:ext cx="3432687" cy="19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76690-EDEA-4899-A70A-1B232963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ED562-B71A-4162-8E27-F198C43A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São elementos de formatação e organização das páginas web;</a:t>
            </a:r>
          </a:p>
          <a:p>
            <a:r>
              <a:rPr lang="pt-BR" sz="2800" dirty="0"/>
              <a:t>São utilizadas para definir a estrutura do site.</a:t>
            </a:r>
          </a:p>
          <a:p>
            <a:r>
              <a:rPr lang="pt-BR" sz="2800" dirty="0"/>
              <a:t>Ao escrever um código em HTML, as </a:t>
            </a:r>
            <a:r>
              <a:rPr lang="pt-BR" sz="2800" dirty="0" err="1"/>
              <a:t>tags</a:t>
            </a:r>
            <a:r>
              <a:rPr lang="pt-BR" sz="2800" dirty="0"/>
              <a:t> serão interpretadas pelo navegador, assim disponibilizando a estrutura e o conteúdo visual da página web.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720126-04AA-40C3-8022-5BA70CF53D9A}"/>
              </a:ext>
            </a:extLst>
          </p:cNvPr>
          <p:cNvSpPr txBox="1"/>
          <p:nvPr/>
        </p:nvSpPr>
        <p:spPr>
          <a:xfrm>
            <a:off x="5638800" y="29741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5CE608-D1D3-4F22-BE36-61DCBB9CCECA}"/>
              </a:ext>
            </a:extLst>
          </p:cNvPr>
          <p:cNvSpPr txBox="1"/>
          <p:nvPr/>
        </p:nvSpPr>
        <p:spPr>
          <a:xfrm>
            <a:off x="4930301" y="4804406"/>
            <a:ext cx="30387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Sintaxe:  &lt;</a:t>
            </a:r>
            <a:r>
              <a:rPr lang="pt-BR" sz="2800" b="1" dirty="0" err="1"/>
              <a:t>tag</a:t>
            </a:r>
            <a:r>
              <a:rPr lang="pt-BR" sz="2800" b="1" dirty="0"/>
              <a:t>&gt; &lt;/</a:t>
            </a:r>
            <a:r>
              <a:rPr lang="pt-BR" sz="2800" b="1" dirty="0" err="1"/>
              <a:t>tag</a:t>
            </a:r>
            <a:r>
              <a:rPr lang="pt-BR" sz="2800" b="1" dirty="0"/>
              <a:t>&gt;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5CE608-D1D3-4F22-BE36-61DCBB9CCECA}"/>
              </a:ext>
            </a:extLst>
          </p:cNvPr>
          <p:cNvSpPr txBox="1"/>
          <p:nvPr/>
        </p:nvSpPr>
        <p:spPr>
          <a:xfrm>
            <a:off x="2874339" y="6089932"/>
            <a:ext cx="30387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&lt;</a:t>
            </a:r>
            <a:r>
              <a:rPr lang="pt-BR" sz="2800" b="1" dirty="0" err="1" smtClean="0"/>
              <a:t>table</a:t>
            </a:r>
            <a:r>
              <a:rPr lang="pt-BR" sz="2800" b="1" dirty="0" smtClean="0"/>
              <a:t>&gt;</a:t>
            </a:r>
            <a:r>
              <a:rPr lang="pt-BR" sz="2800" b="1" dirty="0"/>
              <a:t> &lt;/</a:t>
            </a:r>
            <a:r>
              <a:rPr lang="pt-BR" sz="2800" b="1" dirty="0" err="1" smtClean="0"/>
              <a:t>table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5CE608-D1D3-4F22-BE36-61DCBB9CCECA}"/>
              </a:ext>
            </a:extLst>
          </p:cNvPr>
          <p:cNvSpPr txBox="1"/>
          <p:nvPr/>
        </p:nvSpPr>
        <p:spPr>
          <a:xfrm>
            <a:off x="6881004" y="6089932"/>
            <a:ext cx="30387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&lt;p&gt;</a:t>
            </a:r>
            <a:r>
              <a:rPr lang="pt-BR" sz="2800" b="1" dirty="0"/>
              <a:t> </a:t>
            </a:r>
            <a:r>
              <a:rPr lang="pt-BR" sz="2800" b="1" dirty="0" smtClean="0"/>
              <a:t>&lt;/p&gt;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61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43A12-CF31-4F53-9C92-4236D9F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Tags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DBD3508-B9C6-4E16-8799-47A6C3B61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58973"/>
              </p:ext>
            </p:extLst>
          </p:nvPr>
        </p:nvGraphicFramePr>
        <p:xfrm>
          <a:off x="1981200" y="1736832"/>
          <a:ext cx="8442789" cy="42821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2934">
                  <a:extLst>
                    <a:ext uri="{9D8B030D-6E8A-4147-A177-3AD203B41FA5}">
                      <a16:colId xmlns:a16="http://schemas.microsoft.com/office/drawing/2014/main" val="4150821832"/>
                    </a:ext>
                  </a:extLst>
                </a:gridCol>
                <a:gridCol w="6769855">
                  <a:extLst>
                    <a:ext uri="{9D8B030D-6E8A-4147-A177-3AD203B41FA5}">
                      <a16:colId xmlns:a16="http://schemas.microsoft.com/office/drawing/2014/main" val="2396368405"/>
                    </a:ext>
                  </a:extLst>
                </a:gridCol>
              </a:tblGrid>
              <a:tr h="47579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 err="1">
                          <a:effectLst/>
                        </a:rPr>
                        <a:t>Tag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>
                          <a:effectLst/>
                        </a:rPr>
                        <a:t>Descrição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815036607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html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Define o documento com uma página HTML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696682066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head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Contém informação sobre o documento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332768744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title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 o </a:t>
                      </a:r>
                      <a:r>
                        <a:rPr lang="en-US" sz="1800" dirty="0" err="1">
                          <a:effectLst/>
                        </a:rPr>
                        <a:t>título</a:t>
                      </a:r>
                      <a:r>
                        <a:rPr lang="en-US" sz="1800" dirty="0">
                          <a:effectLst/>
                        </a:rPr>
                        <a:t> da </a:t>
                      </a:r>
                      <a:r>
                        <a:rPr lang="en-US" sz="1800" dirty="0" err="1">
                          <a:effectLst/>
                        </a:rPr>
                        <a:t>página</a:t>
                      </a:r>
                      <a:r>
                        <a:rPr lang="en-US" sz="1800" dirty="0">
                          <a:effectLst/>
                        </a:rPr>
                        <a:t> web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754315368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&lt;body&gt;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Define o início do conteúdo da Página (Corpo)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2859676509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&lt;h1&gt; </a:t>
                      </a:r>
                      <a:r>
                        <a:rPr lang="pt-BR" sz="1800" dirty="0" err="1">
                          <a:effectLst/>
                        </a:rPr>
                        <a:t>to</a:t>
                      </a:r>
                      <a:r>
                        <a:rPr lang="pt-BR" sz="1800" dirty="0">
                          <a:effectLst/>
                        </a:rPr>
                        <a:t> &lt;h6&gt;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Define </a:t>
                      </a:r>
                      <a:r>
                        <a:rPr lang="pt-BR" sz="1800" dirty="0" err="1">
                          <a:effectLst/>
                        </a:rPr>
                        <a:t>tags</a:t>
                      </a:r>
                      <a:r>
                        <a:rPr lang="pt-BR" sz="1800" dirty="0">
                          <a:effectLst/>
                        </a:rPr>
                        <a:t> de cabeçalho 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26881846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&lt;p&gt;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Define a inserção de parágrafos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3542543517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br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Insere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quebra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linha</a:t>
                      </a:r>
                      <a:r>
                        <a:rPr lang="en-US" sz="1800" dirty="0">
                          <a:effectLst/>
                        </a:rPr>
                        <a:t> no </a:t>
                      </a:r>
                      <a:r>
                        <a:rPr lang="en-US" sz="1800" dirty="0" err="1">
                          <a:effectLst/>
                        </a:rPr>
                        <a:t>documento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3139144582"/>
                  </a:ext>
                </a:extLst>
              </a:tr>
              <a:tr h="475793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&lt;!--...--&gt;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Define um comentário no código (Texto não interpretado)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00778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1328" y="3217611"/>
            <a:ext cx="10861965" cy="3234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571DB-8EB8-4B92-8652-70B40DF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CFF4C-23D1-4F3E-A617-4A3F086D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8" y="1690688"/>
            <a:ext cx="10515600" cy="4351338"/>
          </a:xfrm>
        </p:spPr>
        <p:txBody>
          <a:bodyPr/>
          <a:lstStyle/>
          <a:p>
            <a:r>
              <a:rPr lang="pt-BR" dirty="0"/>
              <a:t>Atributos HTML são palavras-chave usadas dentro da </a:t>
            </a:r>
            <a:r>
              <a:rPr lang="pt-BR" dirty="0" err="1"/>
              <a:t>tag</a:t>
            </a:r>
            <a:r>
              <a:rPr lang="pt-BR" dirty="0"/>
              <a:t> de abertura para definir características diferentes do padrão da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33C725-9996-4E34-92CD-48DB8967D08C}"/>
              </a:ext>
            </a:extLst>
          </p:cNvPr>
          <p:cNvSpPr txBox="1"/>
          <p:nvPr/>
        </p:nvSpPr>
        <p:spPr>
          <a:xfrm>
            <a:off x="1632528" y="3751828"/>
            <a:ext cx="930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=“caixa"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=“txt"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cols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3173B7-7B48-4535-83E3-4E811C857991}"/>
              </a:ext>
            </a:extLst>
          </p:cNvPr>
          <p:cNvSpPr txBox="1"/>
          <p:nvPr/>
        </p:nvSpPr>
        <p:spPr>
          <a:xfrm>
            <a:off x="1099128" y="4564398"/>
            <a:ext cx="1086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=“Jaqueta"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C649B1-B353-4122-AB13-52AD46FBD8AE}"/>
              </a:ext>
            </a:extLst>
          </p:cNvPr>
          <p:cNvSpPr txBox="1"/>
          <p:nvPr/>
        </p:nvSpPr>
        <p:spPr>
          <a:xfrm>
            <a:off x="2733964" y="5385594"/>
            <a:ext cx="6096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l-PL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rowspan</a:t>
            </a:r>
            <a:r>
              <a:rPr lang="pl-PL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$50</a:t>
            </a:r>
            <a:r>
              <a:rPr lang="pl-PL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l-PL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3338423" y="3751828"/>
            <a:ext cx="1733909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29045" y="3751827"/>
            <a:ext cx="1733909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102415" y="3751826"/>
            <a:ext cx="1351473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600798" y="3749130"/>
            <a:ext cx="1543869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032959" y="4595606"/>
            <a:ext cx="2978988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256623" y="4595606"/>
            <a:ext cx="2144841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79264" y="4595606"/>
            <a:ext cx="1832155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595451" y="4580002"/>
            <a:ext cx="1984773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452036" y="5376968"/>
            <a:ext cx="1832155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913795" y="2492337"/>
            <a:ext cx="11059669" cy="32349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</a:t>
            </a:r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33C725-9996-4E34-92CD-48DB8967D08C}"/>
              </a:ext>
            </a:extLst>
          </p:cNvPr>
          <p:cNvSpPr txBox="1"/>
          <p:nvPr/>
        </p:nvSpPr>
        <p:spPr>
          <a:xfrm>
            <a:off x="838200" y="3521206"/>
            <a:ext cx="1028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=“caixa"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=“txt"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cols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endParaRPr lang="pt-BR" sz="2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2787770" y="3551983"/>
            <a:ext cx="878456" cy="1287436"/>
            <a:chOff x="2787770" y="3551983"/>
            <a:chExt cx="878456" cy="1287436"/>
          </a:xfrm>
        </p:grpSpPr>
        <p:sp>
          <p:nvSpPr>
            <p:cNvPr id="5" name="Retângulo 4"/>
            <p:cNvSpPr/>
            <p:nvPr/>
          </p:nvSpPr>
          <p:spPr>
            <a:xfrm>
              <a:off x="2787770" y="3551983"/>
              <a:ext cx="559280" cy="46166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stCxn id="5" idx="2"/>
            </p:cNvCxnSpPr>
            <p:nvPr/>
          </p:nvCxnSpPr>
          <p:spPr>
            <a:xfrm>
              <a:off x="3067410" y="4013648"/>
              <a:ext cx="598816" cy="825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2833777" y="4912895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941498" y="3533367"/>
            <a:ext cx="881332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1" idx="2"/>
          </p:cNvCxnSpPr>
          <p:nvPr/>
        </p:nvCxnSpPr>
        <p:spPr>
          <a:xfrm>
            <a:off x="5382164" y="3995032"/>
            <a:ext cx="437790" cy="82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985350" y="484388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42672" y="3533367"/>
            <a:ext cx="833886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7535892" y="3995031"/>
            <a:ext cx="437790" cy="82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142672" y="4820802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881612" y="3533367"/>
            <a:ext cx="833886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9299994" y="3995030"/>
            <a:ext cx="437790" cy="82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807570" y="4771408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49829" y="3540358"/>
            <a:ext cx="1532986" cy="46166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1535502" y="2691442"/>
            <a:ext cx="1069675" cy="829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46871" y="2504688"/>
            <a:ext cx="7001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471772" y="3533365"/>
            <a:ext cx="1345003" cy="46166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4312489" y="2706731"/>
            <a:ext cx="1069675" cy="829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341548" y="2507627"/>
            <a:ext cx="7379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6554638" y="2691441"/>
            <a:ext cx="1069675" cy="829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583697" y="2492337"/>
            <a:ext cx="7379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8470779" y="2695101"/>
            <a:ext cx="1069675" cy="829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499838" y="2495997"/>
            <a:ext cx="7379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10297624" y="2722219"/>
            <a:ext cx="1069675" cy="829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1326683" y="2523115"/>
            <a:ext cx="7379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959216" y="3567360"/>
            <a:ext cx="746166" cy="46166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73887" y="3533643"/>
            <a:ext cx="556966" cy="46166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6017645" y="3540358"/>
            <a:ext cx="936122" cy="46166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0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3464" y="1224951"/>
            <a:ext cx="10998679" cy="521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818" y="329777"/>
            <a:ext cx="10353762" cy="970450"/>
          </a:xfrm>
        </p:spPr>
        <p:txBody>
          <a:bodyPr/>
          <a:lstStyle/>
          <a:p>
            <a:r>
              <a:rPr lang="pt-BR" dirty="0" smtClean="0"/>
              <a:t>Estrutura Básica de Páginas HTML 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93035" y="2320284"/>
            <a:ext cx="6475322" cy="4270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&lt;</a:t>
            </a:r>
            <a:r>
              <a:rPr lang="en-US" sz="2800" b="1" dirty="0">
                <a:solidFill>
                  <a:srgbClr val="FF0000"/>
                </a:solidFill>
              </a:rPr>
              <a:t>html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2400" dirty="0" smtClean="0"/>
          </a:p>
          <a:p>
            <a:pPr algn="l"/>
            <a:r>
              <a:rPr lang="en-US" sz="2400" b="1" dirty="0" smtClean="0">
                <a:solidFill>
                  <a:schemeClr val="accent2"/>
                </a:solidFill>
              </a:rPr>
              <a:t>      	         &lt;head&gt;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endParaRPr lang="en-US" sz="2400" dirty="0">
              <a:solidFill>
                <a:schemeClr val="accent2"/>
              </a:solidFill>
            </a:endParaRPr>
          </a:p>
          <a:p>
            <a:pPr algn="l"/>
            <a:endParaRPr lang="en-US" sz="2400" dirty="0">
              <a:solidFill>
                <a:schemeClr val="accent2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2"/>
                </a:solidFill>
              </a:rPr>
              <a:t>      	        &lt;/head&gt;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                     &lt;body&gt;</a:t>
            </a:r>
            <a:r>
              <a:rPr lang="en-US" sz="2400" dirty="0" smtClean="0">
                <a:solidFill>
                  <a:srgbClr val="00B050"/>
                </a:solidFill>
              </a:rPr>
              <a:t>  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                     &lt;/</a:t>
            </a:r>
            <a:r>
              <a:rPr lang="en-US" sz="2400" b="1" dirty="0">
                <a:solidFill>
                  <a:srgbClr val="00B050"/>
                </a:solidFill>
              </a:rPr>
              <a:t>body&gt;</a:t>
            </a:r>
          </a:p>
          <a:p>
            <a:pPr algn="l"/>
            <a:endParaRPr lang="en-US" sz="2400" dirty="0"/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&lt;/html&gt;</a:t>
            </a:r>
          </a:p>
          <a:p>
            <a:pPr algn="l"/>
            <a:endParaRPr lang="en-US" sz="2400" dirty="0"/>
          </a:p>
        </p:txBody>
      </p:sp>
      <p:sp>
        <p:nvSpPr>
          <p:cNvPr id="14" name="Chave Dupla 13"/>
          <p:cNvSpPr/>
          <p:nvPr/>
        </p:nvSpPr>
        <p:spPr>
          <a:xfrm>
            <a:off x="3559594" y="2096351"/>
            <a:ext cx="2553418" cy="1224951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113012" y="2708826"/>
            <a:ext cx="1164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113012" y="4731589"/>
            <a:ext cx="116456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380251" y="2524160"/>
            <a:ext cx="223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Cabeçalho da página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have Dupla 19"/>
          <p:cNvSpPr/>
          <p:nvPr/>
        </p:nvSpPr>
        <p:spPr>
          <a:xfrm>
            <a:off x="3648973" y="3952830"/>
            <a:ext cx="2464039" cy="1578634"/>
          </a:xfrm>
          <a:prstGeom prst="bracePair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380250" y="4557481"/>
            <a:ext cx="31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Conteúdo da página (Corpo)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have Esquerda 22"/>
          <p:cNvSpPr/>
          <p:nvPr/>
        </p:nvSpPr>
        <p:spPr>
          <a:xfrm>
            <a:off x="2027211" y="1552755"/>
            <a:ext cx="500332" cy="443397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17263" y="3446577"/>
            <a:ext cx="151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Principal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ac" id="{A311045F-6562-40D9-B5AF-2709571FE207}" vid="{04998E37-D974-418A-9864-5A93185B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270</TotalTime>
  <Words>501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Tahoma</vt:lpstr>
      <vt:lpstr>Verdana</vt:lpstr>
      <vt:lpstr>senac</vt:lpstr>
      <vt:lpstr>HTML &amp; CSS</vt:lpstr>
      <vt:lpstr>Página Web, Site e Servidor Web</vt:lpstr>
      <vt:lpstr>Front-end e Back-end</vt:lpstr>
      <vt:lpstr>HTML</vt:lpstr>
      <vt:lpstr>Tags</vt:lpstr>
      <vt:lpstr>Exemplos de Tags</vt:lpstr>
      <vt:lpstr>Atributos de Tags</vt:lpstr>
      <vt:lpstr>Estrutura das tags</vt:lpstr>
      <vt:lpstr>Estrutura Básica de Páginas HTML </vt:lpstr>
      <vt:lpstr>Softwares para a prática</vt:lpstr>
      <vt:lpstr>Apps para Android</vt:lpstr>
      <vt:lpstr>Vamos Praticar!!!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Tatiana Alves</dc:creator>
  <cp:lastModifiedBy>Aluno</cp:lastModifiedBy>
  <cp:revision>32</cp:revision>
  <dcterms:created xsi:type="dcterms:W3CDTF">2022-04-27T09:21:20Z</dcterms:created>
  <dcterms:modified xsi:type="dcterms:W3CDTF">2022-08-23T15:05:42Z</dcterms:modified>
</cp:coreProperties>
</file>