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67" r:id="rId2"/>
    <p:sldId id="271" r:id="rId3"/>
    <p:sldId id="284" r:id="rId4"/>
    <p:sldId id="285" r:id="rId5"/>
    <p:sldId id="273" r:id="rId6"/>
    <p:sldId id="288" r:id="rId7"/>
    <p:sldId id="275" r:id="rId8"/>
    <p:sldId id="283" r:id="rId9"/>
    <p:sldId id="286" r:id="rId10"/>
    <p:sldId id="281" r:id="rId11"/>
    <p:sldId id="287" r:id="rId12"/>
    <p:sldId id="278" r:id="rId13"/>
    <p:sldId id="279" r:id="rId14"/>
    <p:sldId id="277" r:id="rId15"/>
    <p:sldId id="257" r:id="rId16"/>
    <p:sldId id="260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14" autoAdjust="0"/>
  </p:normalViewPr>
  <p:slideViewPr>
    <p:cSldViewPr>
      <p:cViewPr varScale="1">
        <p:scale>
          <a:sx n="95" d="100"/>
          <a:sy n="95" d="100"/>
        </p:scale>
        <p:origin x="19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23E3850-811E-4EB2-92A5-0899A0FED11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CFA088-21D9-44D2-9603-DD3BEF87459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3020E9-2763-48E6-AA42-E298D7F984AD}" type="slidenum">
              <a:rPr lang="pt-BR" altLang="pt-BR"/>
              <a:pPr eaLnBrk="1" hangingPunct="1"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BF41F-7A7B-4840-84E3-EC3A55A93FD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A61A3-5D7E-4F9B-B179-72C610846B0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57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4DAE3-A639-4DF8-BA35-8DD2E798C1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43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7C453-F6B4-47B5-95C6-57F6A889CC0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22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61A8B-94C6-4294-B818-4E355F28DAB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72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F9056-009D-473D-BE37-C664236217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102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4B4D4-E87C-4C74-8CBB-FA049E1479F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873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8307F-AF8B-476D-9469-88D17036A1C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442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4E3BF-9EBE-404C-891E-EC58A71227F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906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52568-E2AC-4CE9-860D-4E19517382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4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7E391-37A7-4E43-9E79-3AE1F7FD5A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431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12" descr="fundo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34925"/>
            <a:ext cx="9334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13" descr="fund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Imagem 11" descr="slide-1-638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5750"/>
            <a:ext cx="25003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51B497-E94A-4B94-87CD-A4DCC67A4DC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48105" y="2590800"/>
            <a:ext cx="809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CENTRO ESPECIALIZADO DE INFORMÁTICA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957511" y="4419600"/>
            <a:ext cx="34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Prof.ª Tatiana Alves</a:t>
            </a:r>
          </a:p>
        </p:txBody>
      </p:sp>
    </p:spTree>
    <p:extLst>
      <p:ext uri="{BB962C8B-B14F-4D97-AF65-F5344CB8AC3E}">
        <p14:creationId xmlns:p14="http://schemas.microsoft.com/office/powerpoint/2010/main" val="16969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3CC49-C948-4298-ADBB-9C58F312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309817-AA38-482B-9A0A-066E8C789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041313"/>
            <a:ext cx="2717464" cy="1489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1C5A46-4556-4DA4-A1EC-C01969E2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C453-F6B4-47B5-95C6-57F6A889CC0D}" type="slidenum">
              <a:rPr lang="pt-BR" altLang="pt-BR" smtClean="0"/>
              <a:pPr/>
              <a:t>10</a:t>
            </a:fld>
            <a:endParaRPr lang="pt-BR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18426D-EFAD-4D66-8C7E-1E9052D3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4041313"/>
            <a:ext cx="2387937" cy="1489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7FA575F-0F3B-4E58-BA02-2C7466987E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60" b="9022"/>
          <a:stretch/>
        </p:blipFill>
        <p:spPr>
          <a:xfrm>
            <a:off x="6412859" y="4041313"/>
            <a:ext cx="2143125" cy="148987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E5EFFEE-09AC-4AE5-BF8A-3062BDB6B67F}"/>
              </a:ext>
            </a:extLst>
          </p:cNvPr>
          <p:cNvGrpSpPr/>
          <p:nvPr/>
        </p:nvGrpSpPr>
        <p:grpSpPr>
          <a:xfrm>
            <a:off x="2299678" y="1479148"/>
            <a:ext cx="4939322" cy="2562165"/>
            <a:chOff x="2299678" y="1479148"/>
            <a:chExt cx="4939322" cy="256216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8A5714A-F93E-4D57-AF20-589038743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7174" y="1479148"/>
              <a:ext cx="3305175" cy="15835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566C4B9-6363-4FBF-8B8D-9D97FA27B008}"/>
                </a:ext>
              </a:extLst>
            </p:cNvPr>
            <p:cNvCxnSpPr/>
            <p:nvPr/>
          </p:nvCxnSpPr>
          <p:spPr>
            <a:xfrm flipH="1">
              <a:off x="2299678" y="3124168"/>
              <a:ext cx="838200" cy="867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CA750A0-F302-4A0D-B7DC-5CB699CA584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775369" y="3084728"/>
              <a:ext cx="1" cy="956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0AC98B84-12F2-4552-AC08-A5CF7EB998CC}"/>
                </a:ext>
              </a:extLst>
            </p:cNvPr>
            <p:cNvCxnSpPr>
              <a:cxnSpLocks/>
            </p:cNvCxnSpPr>
            <p:nvPr/>
          </p:nvCxnSpPr>
          <p:spPr>
            <a:xfrm>
              <a:off x="6224587" y="3124168"/>
              <a:ext cx="1014413" cy="83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3048000"/>
            <a:ext cx="82296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b="1" dirty="0" smtClean="0"/>
              <a:t>Conhecimentos prévios - Web</a:t>
            </a:r>
            <a:endParaRPr lang="pt-BR" sz="36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C453-F6B4-47B5-95C6-57F6A889CC0D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632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HTML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HTML é a linguagem de marcação universal para Web.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HTML permite que você formate texto, adicione gráficos, crie links, entradas de formulários, frames, tabelas, </a:t>
            </a:r>
            <a:r>
              <a:rPr lang="pt-BR" dirty="0" err="1"/>
              <a:t>etc</a:t>
            </a:r>
            <a:r>
              <a:rPr lang="pt-BR" dirty="0"/>
              <a:t> e salve tudo em uma arquivo texto que qualquer navegador pode ler e exibir.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A chave do HTML são as </a:t>
            </a:r>
            <a:r>
              <a:rPr lang="pt-BR" i="1" dirty="0" err="1"/>
              <a:t>tags</a:t>
            </a:r>
            <a:r>
              <a:rPr lang="pt-BR" dirty="0"/>
              <a:t> que indicam qual conteúdo virá em seguida.</a:t>
            </a:r>
          </a:p>
        </p:txBody>
      </p:sp>
      <p:sp>
        <p:nvSpPr>
          <p:cNvPr id="2" name="Espaço Reservado para Número de Slide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6E165A2-C0E0-40FC-8E07-5900D678C775}" type="slidenum">
              <a:rPr lang="pt-BR" altLang="pt-BR">
                <a:solidFill>
                  <a:srgbClr val="898989"/>
                </a:solidFill>
              </a:rPr>
              <a:pPr eaLnBrk="1" hangingPunct="1"/>
              <a:t>12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Conceitos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/>
              <a:t>Hipertexto</a:t>
            </a:r>
            <a:r>
              <a:rPr lang="pt-BR" dirty="0"/>
              <a:t>: um documento hipertexto provê links visualmente claros a outros documentos e selecionando um link em um documento nos leva a outra documento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/>
              <a:t>Internet</a:t>
            </a:r>
            <a:r>
              <a:rPr lang="pt-BR" dirty="0"/>
              <a:t>: é um sistema global de computadores em rede que permite comunicação entre usuários e transferência de arquivos entre quaisquer duas máquinas da rede</a:t>
            </a:r>
          </a:p>
        </p:txBody>
      </p:sp>
      <p:sp>
        <p:nvSpPr>
          <p:cNvPr id="2" name="Espaço Reservado para Número de Slide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44683EB-A872-4DCF-924A-763AA516DDB8}" type="slidenum">
              <a:rPr lang="pt-BR" altLang="pt-BR">
                <a:solidFill>
                  <a:srgbClr val="898989"/>
                </a:solidFill>
              </a:rPr>
              <a:pPr eaLnBrk="1" hangingPunct="1"/>
              <a:t>13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Protocolos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file: um arquivo no PC local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ftp: um arquivo em um servidor FTP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http: um arquivo em WWW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pt-BR" altLang="pt-BR" sz="2800" dirty="0"/>
              <a:t>HTTP (Hypertext </a:t>
            </a:r>
            <a:r>
              <a:rPr lang="pt-BR" altLang="pt-BR" sz="2800" dirty="0" err="1"/>
              <a:t>Transport</a:t>
            </a:r>
            <a:r>
              <a:rPr lang="pt-BR" altLang="pt-BR" sz="2800" dirty="0"/>
              <a:t> </a:t>
            </a:r>
            <a:r>
              <a:rPr lang="pt-BR" altLang="pt-BR" sz="2800" dirty="0" err="1"/>
              <a:t>Protocol</a:t>
            </a:r>
            <a:r>
              <a:rPr lang="pt-BR" altLang="pt-BR" sz="2800" dirty="0"/>
              <a:t>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pt-BR" altLang="pt-BR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pt-BR" altLang="pt-BR" sz="2800" dirty="0"/>
              <a:t>FTP (File </a:t>
            </a:r>
            <a:r>
              <a:rPr lang="pt-BR" altLang="pt-BR" sz="2800" dirty="0" err="1"/>
              <a:t>Transfer</a:t>
            </a:r>
            <a:r>
              <a:rPr lang="pt-BR" altLang="pt-BR" sz="2800" dirty="0"/>
              <a:t> </a:t>
            </a:r>
            <a:r>
              <a:rPr lang="pt-BR" altLang="pt-BR" sz="2800" dirty="0" err="1"/>
              <a:t>Protocol</a:t>
            </a:r>
            <a:r>
              <a:rPr lang="pt-BR" altLang="pt-BR" sz="2800" dirty="0"/>
              <a:t>)</a:t>
            </a:r>
          </a:p>
          <a:p>
            <a:pPr eaLnBrk="1" hangingPunct="1"/>
            <a:endParaRPr lang="pt-BR" altLang="pt-BR" sz="2800" dirty="0"/>
          </a:p>
          <a:p>
            <a:pPr eaLnBrk="1" hangingPunct="1">
              <a:lnSpc>
                <a:spcPct val="90000"/>
              </a:lnSpc>
            </a:pPr>
            <a:endParaRPr lang="pt-BR" altLang="pt-BR" sz="2800" dirty="0"/>
          </a:p>
        </p:txBody>
      </p:sp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9CA085-E44C-457F-A6B7-0B1D6FFFB6E9}" type="slidenum">
              <a:rPr lang="pt-BR" altLang="pt-BR">
                <a:solidFill>
                  <a:srgbClr val="898989"/>
                </a:solidFill>
              </a:rPr>
              <a:pPr eaLnBrk="1" hangingPunct="1"/>
              <a:t>14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Modelo Cliente-Servidor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Cliente Web</a:t>
            </a:r>
            <a:r>
              <a:rPr lang="pt-BR" altLang="pt-BR"/>
              <a:t> (web client) </a:t>
            </a:r>
            <a:r>
              <a:rPr lang="pt-BR" altLang="pt-BR">
                <a:sym typeface="Wingdings" panose="05000000000000000000" pitchFamily="2" charset="2"/>
              </a:rPr>
              <a:t> é o programa responsável para exibição das páginas solicitas pelo usuário</a:t>
            </a:r>
            <a:endParaRPr lang="pt-BR" altLang="pt-BR"/>
          </a:p>
          <a:p>
            <a:pPr eaLnBrk="1" hangingPunct="1"/>
            <a:r>
              <a:rPr lang="pt-BR" altLang="pt-BR" b="1"/>
              <a:t>Servidor Web (</a:t>
            </a:r>
            <a:r>
              <a:rPr lang="pt-BR" altLang="pt-BR"/>
              <a:t>web server</a:t>
            </a:r>
            <a:r>
              <a:rPr lang="pt-BR" altLang="pt-BR" b="1"/>
              <a:t>)</a:t>
            </a:r>
            <a:r>
              <a:rPr lang="pt-BR" altLang="pt-BR"/>
              <a:t> </a:t>
            </a:r>
            <a:r>
              <a:rPr lang="pt-BR" altLang="pt-BR">
                <a:sym typeface="Wingdings" panose="05000000000000000000" pitchFamily="2" charset="2"/>
              </a:rPr>
              <a:t> armazena e permite o acesso aos dados</a:t>
            </a:r>
            <a:endParaRPr lang="pt-BR" altLang="pt-BR"/>
          </a:p>
          <a:p>
            <a:pPr eaLnBrk="1" hangingPunct="1"/>
            <a:endParaRPr lang="pt-BR" altLang="pt-BR"/>
          </a:p>
        </p:txBody>
      </p:sp>
      <p:sp>
        <p:nvSpPr>
          <p:cNvPr id="2" name="Espaço Reservado para Número de Slide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99E74A-E841-4630-9236-D5BA5AA63FFB}" type="slidenum">
              <a:rPr lang="pt-BR" altLang="pt-BR">
                <a:solidFill>
                  <a:srgbClr val="898989"/>
                </a:solidFill>
              </a:rPr>
              <a:pPr eaLnBrk="1" hangingPunct="1"/>
              <a:t>15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faz um cliente?</a:t>
            </a:r>
          </a:p>
          <a:p>
            <a:r>
              <a:rPr lang="pt-BR" dirty="0"/>
              <a:t>O Que faz um servidor Web?</a:t>
            </a:r>
          </a:p>
          <a:p>
            <a:r>
              <a:rPr lang="pt-BR" dirty="0"/>
              <a:t>O que faz o HTML?</a:t>
            </a:r>
          </a:p>
          <a:p>
            <a:r>
              <a:rPr lang="pt-BR" dirty="0"/>
              <a:t>O que faz o CSS?</a:t>
            </a:r>
          </a:p>
          <a:p>
            <a:r>
              <a:rPr lang="pt-BR" dirty="0"/>
              <a:t>O que faz o </a:t>
            </a:r>
            <a:r>
              <a:rPr lang="pt-BR" dirty="0" err="1"/>
              <a:t>Javascript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3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Resumo da unidade curricular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pt-BR" sz="2400" dirty="0"/>
              <a:t>Executar os processos de codificação, manutenção e documentação de aplicativos computacionais para internet</a:t>
            </a:r>
          </a:p>
          <a:p>
            <a:endParaRPr lang="pt-BR" sz="2400" dirty="0"/>
          </a:p>
          <a:p>
            <a:pPr lvl="1"/>
            <a:r>
              <a:rPr lang="pt-BR" sz="2000" dirty="0"/>
              <a:t>Carga Horária: 96h</a:t>
            </a:r>
          </a:p>
          <a:p>
            <a:pPr lvl="1"/>
            <a:r>
              <a:rPr lang="pt-BR" sz="2000" dirty="0"/>
              <a:t>Quantidade de aulas: 24</a:t>
            </a:r>
          </a:p>
          <a:p>
            <a:pPr lvl="1"/>
            <a:r>
              <a:rPr lang="pt-BR" sz="2000" dirty="0"/>
              <a:t>Quantidade de aulas executadas: 0h</a:t>
            </a:r>
          </a:p>
          <a:p>
            <a:pPr lvl="1"/>
            <a:r>
              <a:rPr lang="pt-BR" sz="2000" dirty="0"/>
              <a:t>Quantidade de horas restantes: 96h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24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Indicadores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C453-F6B4-47B5-95C6-57F6A889CC0D}" type="slidenum">
              <a:rPr lang="pt-BR" altLang="pt-BR" smtClean="0"/>
              <a:pPr/>
              <a:t>3</a:t>
            </a:fld>
            <a:endParaRPr lang="pt-BR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4" y="1429262"/>
            <a:ext cx="8539251" cy="38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Indicadores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C453-F6B4-47B5-95C6-57F6A889CC0D}" type="slidenum">
              <a:rPr lang="pt-BR" altLang="pt-BR" smtClean="0"/>
              <a:pPr/>
              <a:t>4</a:t>
            </a:fld>
            <a:endParaRPr lang="pt-BR" alt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" y="1905000"/>
            <a:ext cx="8763000" cy="32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Arquitetura Cliente - Servidor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58" y="2057400"/>
            <a:ext cx="6860883" cy="3306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395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C453-F6B4-47B5-95C6-57F6A889CC0D}" type="slidenum">
              <a:rPr lang="pt-BR" altLang="pt-BR" smtClean="0"/>
              <a:pPr/>
              <a:t>6</a:t>
            </a:fld>
            <a:endParaRPr lang="pt-BR" altLang="pt-BR"/>
          </a:p>
        </p:txBody>
      </p:sp>
      <p:sp>
        <p:nvSpPr>
          <p:cNvPr id="5" name="Retângulo 4"/>
          <p:cNvSpPr/>
          <p:nvPr/>
        </p:nvSpPr>
        <p:spPr>
          <a:xfrm>
            <a:off x="3670998" y="533400"/>
            <a:ext cx="19050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Navegador de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70998" y="3352800"/>
            <a:ext cx="1905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8" name="Fluxograma: Processo Alternativo 7"/>
          <p:cNvSpPr/>
          <p:nvPr/>
        </p:nvSpPr>
        <p:spPr>
          <a:xfrm>
            <a:off x="3403251" y="5515708"/>
            <a:ext cx="2362200" cy="10668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11" name="Texto Explicativo em Nuvem 10"/>
          <p:cNvSpPr/>
          <p:nvPr/>
        </p:nvSpPr>
        <p:spPr>
          <a:xfrm>
            <a:off x="3810000" y="1981200"/>
            <a:ext cx="1548702" cy="754063"/>
          </a:xfrm>
          <a:prstGeom prst="cloudCallout">
            <a:avLst>
              <a:gd name="adj1" fmla="val -47206"/>
              <a:gd name="adj2" fmla="val -100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Internet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4584351" y="1524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584351" y="2819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584351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165251" y="4648200"/>
            <a:ext cx="8382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SQL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572000" y="4953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Modelo Cliente / Servidor</a:t>
            </a:r>
          </a:p>
        </p:txBody>
      </p:sp>
      <p:sp>
        <p:nvSpPr>
          <p:cNvPr id="2" name="Espaço Reservado para Número de Slide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5416C0-BB0F-45E4-8DF2-67D9343A61BD}" type="slidenum">
              <a:rPr lang="pt-BR" altLang="pt-BR">
                <a:solidFill>
                  <a:srgbClr val="898989"/>
                </a:solidFill>
              </a:rPr>
              <a:pPr eaLnBrk="1" hangingPunct="1"/>
              <a:t>7</a:t>
            </a:fld>
            <a:endParaRPr lang="pt-BR" altLang="pt-BR">
              <a:solidFill>
                <a:srgbClr val="898989"/>
              </a:solidFill>
            </a:endParaRP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1828800" y="2133600"/>
            <a:ext cx="5943600" cy="1204913"/>
            <a:chOff x="1152" y="1344"/>
            <a:chExt cx="3168" cy="759"/>
          </a:xfrm>
        </p:grpSpPr>
        <p:sp>
          <p:nvSpPr>
            <p:cNvPr id="7177" name="AutoShape 4"/>
            <p:cNvSpPr>
              <a:spLocks noChangeArrowheads="1"/>
            </p:cNvSpPr>
            <p:nvPr/>
          </p:nvSpPr>
          <p:spPr bwMode="auto">
            <a:xfrm>
              <a:off x="1152" y="1392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Browser</a:t>
              </a:r>
            </a:p>
          </p:txBody>
        </p:sp>
        <p:sp>
          <p:nvSpPr>
            <p:cNvPr id="7178" name="AutoShape 5"/>
            <p:cNvSpPr>
              <a:spLocks noChangeArrowheads="1"/>
            </p:cNvSpPr>
            <p:nvPr/>
          </p:nvSpPr>
          <p:spPr bwMode="auto">
            <a:xfrm>
              <a:off x="3264" y="1392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Arial" panose="020B0604020202020204" pitchFamily="34" charset="0"/>
                </a:rPr>
                <a:t>Servidor Web</a:t>
              </a:r>
            </a:p>
          </p:txBody>
        </p:sp>
        <p:sp>
          <p:nvSpPr>
            <p:cNvPr id="7179" name="Line 6"/>
            <p:cNvSpPr>
              <a:spLocks noChangeShapeType="1"/>
            </p:cNvSpPr>
            <p:nvPr/>
          </p:nvSpPr>
          <p:spPr bwMode="auto">
            <a:xfrm>
              <a:off x="2208" y="15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0" name="Line 7"/>
            <p:cNvSpPr>
              <a:spLocks noChangeShapeType="1"/>
            </p:cNvSpPr>
            <p:nvPr/>
          </p:nvSpPr>
          <p:spPr bwMode="auto">
            <a:xfrm flipH="1">
              <a:off x="2208" y="17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1" name="Text Box 8"/>
            <p:cNvSpPr txBox="1">
              <a:spLocks noChangeArrowheads="1"/>
            </p:cNvSpPr>
            <p:nvPr/>
          </p:nvSpPr>
          <p:spPr bwMode="auto">
            <a:xfrm>
              <a:off x="2448" y="1344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 dirty="0" err="1">
                  <a:latin typeface="Arial" panose="020B0604020202020204" pitchFamily="34" charset="0"/>
                </a:rPr>
                <a:t>request</a:t>
              </a:r>
              <a:endParaRPr lang="pt-BR" altLang="pt-BR" sz="1800" i="1" dirty="0">
                <a:latin typeface="Arial" panose="020B0604020202020204" pitchFamily="34" charset="0"/>
              </a:endParaRPr>
            </a:p>
          </p:txBody>
        </p:sp>
        <p:sp>
          <p:nvSpPr>
            <p:cNvPr id="7182" name="Text Box 9"/>
            <p:cNvSpPr txBox="1">
              <a:spLocks noChangeArrowheads="1"/>
            </p:cNvSpPr>
            <p:nvPr/>
          </p:nvSpPr>
          <p:spPr bwMode="auto">
            <a:xfrm>
              <a:off x="2400" y="1872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Arial" panose="020B0604020202020204" pitchFamily="34" charset="0"/>
                </a:rPr>
                <a:t>response</a:t>
              </a:r>
            </a:p>
          </p:txBody>
        </p:sp>
      </p:grp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1981200" y="3810000"/>
            <a:ext cx="22365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Arial" panose="020B0604020202020204" pitchFamily="34" charset="0"/>
              </a:rPr>
              <a:t>Mozilla Firefox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Arial" panose="020B0604020202020204" pitchFamily="34" charset="0"/>
              </a:rPr>
              <a:t>Internet Explorer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Arial" panose="020B0604020202020204" pitchFamily="34" charset="0"/>
              </a:rPr>
              <a:t>Opera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Arial" panose="020B0604020202020204" pitchFamily="34" charset="0"/>
              </a:rPr>
              <a:t>Safari</a:t>
            </a: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Arial" panose="020B0604020202020204" pitchFamily="34" charset="0"/>
              </a:rPr>
              <a:t>Chrome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4876800" y="3886200"/>
            <a:ext cx="37176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Arial" panose="020B0604020202020204" pitchFamily="34" charset="0"/>
              </a:rPr>
              <a:t>Apache</a:t>
            </a: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>
                <a:latin typeface="Arial" panose="020B0604020202020204" pitchFamily="34" charset="0"/>
              </a:rPr>
              <a:t>Internet </a:t>
            </a:r>
            <a:r>
              <a:rPr lang="pt-BR" altLang="pt-BR" sz="1800" dirty="0" err="1">
                <a:latin typeface="Arial" panose="020B0604020202020204" pitchFamily="34" charset="0"/>
              </a:rPr>
              <a:t>Information</a:t>
            </a:r>
            <a:r>
              <a:rPr lang="pt-BR" altLang="pt-BR" sz="1800" dirty="0">
                <a:latin typeface="Arial" panose="020B0604020202020204" pitchFamily="34" charset="0"/>
              </a:rPr>
              <a:t> Server (IIS</a:t>
            </a:r>
            <a:r>
              <a:rPr lang="pt-BR" altLang="pt-BR" sz="1800" dirty="0" smtClean="0">
                <a:latin typeface="Arial" panose="020B0604020202020204" pitchFamily="34" charset="0"/>
              </a:rPr>
              <a:t>)</a:t>
            </a:r>
          </a:p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err="1" smtClean="0">
                <a:latin typeface="Arial" panose="020B0604020202020204" pitchFamily="34" charset="0"/>
              </a:rPr>
              <a:t>Tomcat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2346325" y="184308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Arial" panose="020B0604020202020204" pitchFamily="34" charset="0"/>
              </a:rPr>
              <a:t>Cliente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6248400" y="1843087"/>
            <a:ext cx="111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Arial" panose="020B0604020202020204" pitchFamily="34" charset="0"/>
              </a:rPr>
              <a:t>Servidor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375E0-BFD9-4E23-82BF-745DF114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Linguagem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6E4B6-71B4-4194-81E7-75E2F92CC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pt-BR" sz="2800" dirty="0"/>
              <a:t>PHP</a:t>
            </a:r>
          </a:p>
          <a:p>
            <a:pPr lvl="1"/>
            <a:r>
              <a:rPr lang="pt-BR" sz="2400" dirty="0" smtClean="0"/>
              <a:t>Significa "PHP</a:t>
            </a:r>
            <a:r>
              <a:rPr lang="pt-BR" sz="2400" dirty="0"/>
              <a:t>: Hypertext </a:t>
            </a:r>
            <a:r>
              <a:rPr lang="pt-BR" sz="2400" dirty="0" err="1"/>
              <a:t>Preprocessor</a:t>
            </a:r>
            <a:r>
              <a:rPr lang="pt-BR" sz="2400" dirty="0"/>
              <a:t>“</a:t>
            </a:r>
          </a:p>
          <a:p>
            <a:pPr lvl="1"/>
            <a:r>
              <a:rPr lang="pt-BR" sz="2400" dirty="0"/>
              <a:t>É uma linguagem de script de código aberto amplamente usada</a:t>
            </a:r>
          </a:p>
          <a:p>
            <a:pPr lvl="1"/>
            <a:r>
              <a:rPr lang="pt-BR" sz="2400" dirty="0"/>
              <a:t>Scripts PHP são executados no servidor</a:t>
            </a:r>
          </a:p>
          <a:p>
            <a:pPr lvl="1"/>
            <a:r>
              <a:rPr lang="pt-BR" sz="2400" dirty="0"/>
              <a:t>O PHP é gratuito para baixar e usar</a:t>
            </a:r>
          </a:p>
          <a:p>
            <a:pPr lvl="1"/>
            <a:r>
              <a:rPr lang="pt-BR" sz="2400" dirty="0"/>
              <a:t>Os arquivos PHP podem conter texto, HTML, CSS, </a:t>
            </a:r>
            <a:r>
              <a:rPr lang="pt-BR" sz="2400" dirty="0" err="1"/>
              <a:t>JavaScript</a:t>
            </a:r>
            <a:r>
              <a:rPr lang="pt-BR" sz="2400" dirty="0"/>
              <a:t> e código PHP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82249B-7CAF-4F46-B68A-C1DE5E6A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C453-F6B4-47B5-95C6-57F6A889CC0D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709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C453-F6B4-47B5-95C6-57F6A889CC0D}" type="slidenum">
              <a:rPr lang="pt-BR" altLang="pt-BR" smtClean="0"/>
              <a:pPr/>
              <a:t>9</a:t>
            </a:fld>
            <a:endParaRPr lang="pt-BR" alt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5532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9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3566</TotalTime>
  <Words>371</Words>
  <Application>Microsoft Office PowerPoint</Application>
  <PresentationFormat>Apresentação na tela (4:3)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Verdana</vt:lpstr>
      <vt:lpstr>Wingdings</vt:lpstr>
      <vt:lpstr>Tema1</vt:lpstr>
      <vt:lpstr>Apresentação do PowerPoint</vt:lpstr>
      <vt:lpstr>Resumo da unidade curricular</vt:lpstr>
      <vt:lpstr>Indicadores</vt:lpstr>
      <vt:lpstr>Indicadores</vt:lpstr>
      <vt:lpstr>Arquitetura Cliente - Servidor</vt:lpstr>
      <vt:lpstr>Apresentação do PowerPoint</vt:lpstr>
      <vt:lpstr>Modelo Cliente / Servidor</vt:lpstr>
      <vt:lpstr>Linguagem de Programação</vt:lpstr>
      <vt:lpstr>PHP</vt:lpstr>
      <vt:lpstr>Softwares</vt:lpstr>
      <vt:lpstr>Apresentação do PowerPoint</vt:lpstr>
      <vt:lpstr>HTML</vt:lpstr>
      <vt:lpstr>Conceitos</vt:lpstr>
      <vt:lpstr>Protocolos</vt:lpstr>
      <vt:lpstr>Modelo Cliente-Servidor</vt:lpstr>
      <vt:lpstr>Arquitetura da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</dc:creator>
  <cp:lastModifiedBy>Aluno</cp:lastModifiedBy>
  <cp:revision>119</cp:revision>
  <cp:lastPrinted>1601-01-01T00:00:00Z</cp:lastPrinted>
  <dcterms:created xsi:type="dcterms:W3CDTF">1601-01-01T00:00:00Z</dcterms:created>
  <dcterms:modified xsi:type="dcterms:W3CDTF">2022-08-22T16:00:39Z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