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65" r:id="rId5"/>
    <p:sldId id="272" r:id="rId6"/>
    <p:sldId id="266" r:id="rId7"/>
    <p:sldId id="273" r:id="rId8"/>
    <p:sldId id="267" r:id="rId9"/>
    <p:sldId id="274" r:id="rId10"/>
    <p:sldId id="268" r:id="rId11"/>
    <p:sldId id="276" r:id="rId12"/>
    <p:sldId id="269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86" d="100"/>
          <a:sy n="86" d="100"/>
        </p:scale>
        <p:origin x="-17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E60F0-0BE7-3C48-BCE3-FC0C37B73016}" type="datetimeFigureOut">
              <a:rPr lang="en-US" smtClean="0"/>
              <a:pPr/>
              <a:t>1/16/16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C0D8C-ADF8-5D42-9E3D-DAFC751141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Finding a Problem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762000"/>
            <a:ext cx="3733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Reverse Brainstorming:</a:t>
            </a:r>
          </a:p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Explore Improvements by Making Things Worse</a:t>
            </a:r>
          </a:p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2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reverse brainstorming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orks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Come up with ideas as to how you could cause this problem or how you could make the product worse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Reverse these ideas of how to make things worse into potential ways to solve the problem or make the product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1883826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Homework</a:t>
            </a:r>
          </a:p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34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end of the meeting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Review all the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Assign at least one task to each group member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All assigned tasks to be done by next meeting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750972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Before you come to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meeting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aware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Don’t </a:t>
            </a:r>
            <a:r>
              <a:rPr lang="en-US" sz="2800" dirty="0"/>
              <a:t>be complacent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 </a:t>
            </a:r>
            <a:r>
              <a:rPr lang="en-US" sz="2800" dirty="0"/>
              <a:t>open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Find </a:t>
            </a:r>
            <a:r>
              <a:rPr lang="en-US" sz="2800" dirty="0"/>
              <a:t>new ways to see the world (news outlets, </a:t>
            </a:r>
            <a:r>
              <a:rPr lang="en-US" sz="2800" dirty="0" smtClean="0"/>
              <a:t>people </a:t>
            </a:r>
            <a:r>
              <a:rPr lang="en-US" sz="2800" dirty="0"/>
              <a:t>you talk to, places you go</a:t>
            </a:r>
            <a:r>
              <a:rPr lang="is-IS" sz="2800" dirty="0"/>
              <a:t>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s-I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s-IS" sz="2800" dirty="0" smtClean="0"/>
              <a:t>Believe </a:t>
            </a:r>
            <a:r>
              <a:rPr lang="is-IS" sz="2800" dirty="0"/>
              <a:t>in your ability to change the world</a:t>
            </a:r>
            <a:r>
              <a:rPr lang="en-US" sz="2800" dirty="0"/>
              <a:t> </a:t>
            </a:r>
          </a:p>
          <a:p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Finding a Problem</a:t>
            </a:r>
          </a:p>
        </p:txBody>
      </p:sp>
    </p:spTree>
    <p:extLst>
      <p:ext uri="{BB962C8B-B14F-4D97-AF65-F5344CB8AC3E}">
        <p14:creationId xmlns:p14="http://schemas.microsoft.com/office/powerpoint/2010/main" val="1231506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At 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meeting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 brave!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 </a:t>
            </a:r>
            <a:r>
              <a:rPr lang="en-US" sz="2800" dirty="0"/>
              <a:t>supportive of your teammates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Analyze</a:t>
            </a:r>
            <a:r>
              <a:rPr lang="en-US" sz="2800" dirty="0"/>
              <a:t>, improvise, synthesize, don’t criticize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Even </a:t>
            </a:r>
            <a:r>
              <a:rPr lang="en-US" sz="2800" dirty="0"/>
              <a:t>``bad’’ ideas can be helpful in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Don’t </a:t>
            </a:r>
            <a:r>
              <a:rPr lang="en-US" sz="2800" dirty="0"/>
              <a:t>worry about details</a:t>
            </a:r>
            <a:r>
              <a:rPr lang="is-IS" sz="2800" dirty="0"/>
              <a:t>… yet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Finding a Problem</a:t>
            </a:r>
          </a:p>
        </p:txBody>
      </p:sp>
    </p:spTree>
    <p:extLst>
      <p:ext uri="{BB962C8B-B14F-4D97-AF65-F5344CB8AC3E}">
        <p14:creationId xmlns:p14="http://schemas.microsoft.com/office/powerpoint/2010/main" val="39079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Generating Solutions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9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idea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ree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high-level problem forms the trunk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Try </a:t>
            </a:r>
            <a:r>
              <a:rPr lang="en-US" sz="2800" dirty="0"/>
              <a:t>to identify the roots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Be </a:t>
            </a:r>
            <a:r>
              <a:rPr lang="en-US" sz="2800" dirty="0"/>
              <a:t>inspired by the roots to grow solution </a:t>
            </a:r>
            <a:r>
              <a:rPr lang="en-US" sz="2800" dirty="0" smtClean="0"/>
              <a:t>branches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Generating Solutions</a:t>
            </a:r>
          </a:p>
        </p:txBody>
      </p:sp>
    </p:spTree>
    <p:extLst>
      <p:ext uri="{BB962C8B-B14F-4D97-AF65-F5344CB8AC3E}">
        <p14:creationId xmlns:p14="http://schemas.microsoft.com/office/powerpoint/2010/main" val="3909559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Diving Deeper</a:t>
            </a:r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5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Organizing the group discussion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Post it notes can be used to clarify idea potential:</a:t>
            </a:r>
          </a:p>
          <a:p>
            <a:pPr marL="508000" lvl="1" indent="0">
              <a:buNone/>
            </a:pPr>
            <a:r>
              <a:rPr lang="en-US" b="1" dirty="0">
                <a:solidFill>
                  <a:srgbClr val="FFFF00"/>
                </a:solidFill>
              </a:rPr>
              <a:t>Yellow</a:t>
            </a:r>
            <a:r>
              <a:rPr lang="en-US" dirty="0"/>
              <a:t>: Core idea</a:t>
            </a:r>
          </a:p>
          <a:p>
            <a:pPr marL="508000" lvl="1" indent="0">
              <a:buNone/>
            </a:pPr>
            <a:r>
              <a:rPr lang="en-US" dirty="0">
                <a:solidFill>
                  <a:srgbClr val="000099"/>
                </a:solidFill>
              </a:rPr>
              <a:t>Blue</a:t>
            </a:r>
            <a:r>
              <a:rPr lang="en-US" dirty="0"/>
              <a:t>: improvement or modification </a:t>
            </a:r>
          </a:p>
          <a:p>
            <a:pPr marL="5080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: problem or challenge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Diving Deeper</a:t>
            </a:r>
          </a:p>
        </p:txBody>
      </p:sp>
      <p:pic>
        <p:nvPicPr>
          <p:cNvPr id="8" name="Picture 2" descr="https://hmydesignjournal.files.wordpress.com/2013/04/5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98332"/>
            <a:ext cx="3154477" cy="236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83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I-01-060807-011.jpg"/>
          <p:cNvPicPr>
            <a:picLocks noChangeAspect="1"/>
          </p:cNvPicPr>
          <p:nvPr/>
        </p:nvPicPr>
        <p:blipFill>
          <a:blip r:embed="rId2"/>
          <a:srcRect t="11048" r="30277" b="10384"/>
          <a:stretch>
            <a:fillRect/>
          </a:stretch>
        </p:blipFill>
        <p:spPr>
          <a:xfrm>
            <a:off x="-23149" y="0"/>
            <a:ext cx="916714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2400" y="5562600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23149" y="762000"/>
            <a:ext cx="3833149" cy="1143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914400"/>
            <a:ext cx="3733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bg1"/>
                </a:solidFill>
                <a:latin typeface="+mj-lt"/>
              </a:rPr>
              <a:t>Voting</a:t>
            </a:r>
          </a:p>
          <a:p>
            <a:endParaRPr lang="en-US" sz="2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55626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ECE 445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		        University of Illinois at Urbana-Champaign</a:t>
            </a:r>
          </a:p>
        </p:txBody>
      </p:sp>
      <p:pic>
        <p:nvPicPr>
          <p:cNvPr id="9" name="Picture 8" descr="wordmark_horz_bold.tif"/>
          <p:cNvPicPr>
            <a:picLocks noChangeAspect="1"/>
          </p:cNvPicPr>
          <p:nvPr/>
        </p:nvPicPr>
        <p:blipFill>
          <a:blip r:embed="rId3"/>
          <a:srcRect r="86207"/>
          <a:stretch>
            <a:fillRect/>
          </a:stretch>
        </p:blipFill>
        <p:spPr>
          <a:xfrm>
            <a:off x="7696200" y="5696711"/>
            <a:ext cx="304800" cy="36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4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-152400" y="5885689"/>
            <a:ext cx="9448800" cy="591311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wordmark_horz_bold.tif"/>
          <p:cNvPicPr>
            <a:picLocks noChangeAspect="1"/>
          </p:cNvPicPr>
          <p:nvPr/>
        </p:nvPicPr>
        <p:blipFill>
          <a:blip r:embed="rId2"/>
          <a:srcRect r="86207"/>
          <a:stretch>
            <a:fillRect/>
          </a:stretch>
        </p:blipFill>
        <p:spPr>
          <a:xfrm>
            <a:off x="7696200" y="6018008"/>
            <a:ext cx="304800" cy="364503"/>
          </a:xfrm>
          <a:prstGeom prst="rect">
            <a:avLst/>
          </a:prstGeom>
        </p:spPr>
      </p:pic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How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voting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orks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Deselect at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2 positive votes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1 negative vote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838200" y="595526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1560594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265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Before you come to the meeting</vt:lpstr>
      <vt:lpstr>At the meeting</vt:lpstr>
      <vt:lpstr>PowerPoint Presentation</vt:lpstr>
      <vt:lpstr>The idea tree</vt:lpstr>
      <vt:lpstr>PowerPoint Presentation</vt:lpstr>
      <vt:lpstr>Organizing the group discussion</vt:lpstr>
      <vt:lpstr>PowerPoint Presentation</vt:lpstr>
      <vt:lpstr>How voting works</vt:lpstr>
      <vt:lpstr>PowerPoint Presentation</vt:lpstr>
      <vt:lpstr>How reverse brainstorming works</vt:lpstr>
      <vt:lpstr>PowerPoint Presentation</vt:lpstr>
      <vt:lpstr>At the end of the meeting</vt:lpstr>
    </vt:vector>
  </TitlesOfParts>
  <Company>at Urbana-Champaign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defaultuser</dc:creator>
  <cp:lastModifiedBy>Jonathan Makela</cp:lastModifiedBy>
  <cp:revision>45</cp:revision>
  <cp:lastPrinted>2009-02-19T21:51:17Z</cp:lastPrinted>
  <dcterms:created xsi:type="dcterms:W3CDTF">2010-04-15T21:59:20Z</dcterms:created>
  <dcterms:modified xsi:type="dcterms:W3CDTF">2016-01-17T02:06:18Z</dcterms:modified>
</cp:coreProperties>
</file>