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4" r:id="rId8"/>
    <p:sldId id="261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it-IT" sz="4400" b="0" strike="noStrike" spc="-1">
                <a:latin typeface="Arial"/>
              </a:rPr>
              <a:t>Fai clic per spostare la diapositiva</a:t>
            </a: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it-IT" sz="2000" b="0" strike="noStrike" spc="-1">
                <a:latin typeface="Arial"/>
              </a:rPr>
              <a:t>Fai clic per modificare il formato delle note</a:t>
            </a:r>
          </a:p>
        </p:txBody>
      </p:sp>
      <p:sp>
        <p:nvSpPr>
          <p:cNvPr id="8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it-IT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it-IT" sz="1400" b="0" strike="noStrike" spc="-1">
                <a:latin typeface="Times New Roman"/>
              </a:rPr>
              <a:t> </a:t>
            </a:r>
          </a:p>
        </p:txBody>
      </p:sp>
      <p:sp>
        <p:nvSpPr>
          <p:cNvPr id="8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it-IT" sz="1400" b="0" strike="noStrike" spc="-1">
                <a:latin typeface="Times New Roman"/>
              </a:rPr>
              <a:t> </a:t>
            </a:r>
          </a:p>
        </p:txBody>
      </p:sp>
      <p:sp>
        <p:nvSpPr>
          <p:cNvPr id="9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B4583E8-3E03-47A7-B69A-11060E3EABBC}" type="slidenum">
              <a:rPr lang="it-IT" sz="1400" b="0" strike="noStrike" spc="-1">
                <a:latin typeface="Times New Roman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2000" b="0" strike="noStrike" spc="-1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D918BD1-878E-4B31-A1BF-B74DA47E6D11}" type="slidenum">
              <a:rPr lang="it-IT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it-IT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 hidden="1"/>
          <p:cNvSpPr/>
          <p:nvPr/>
        </p:nvSpPr>
        <p:spPr>
          <a:xfrm>
            <a:off x="3240" y="6400800"/>
            <a:ext cx="12187440" cy="45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2" hidden="1"/>
          <p:cNvSpPr/>
          <p:nvPr/>
        </p:nvSpPr>
        <p:spPr>
          <a:xfrm>
            <a:off x="0" y="6334200"/>
            <a:ext cx="12187440" cy="62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6400800"/>
            <a:ext cx="12190680" cy="45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9068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3240" y="6400800"/>
            <a:ext cx="12187440" cy="45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334200"/>
            <a:ext cx="12187440" cy="62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it-IT" sz="4400" b="0" strike="noStrike" spc="-1">
                <a:latin typeface="Arial"/>
              </a:rPr>
              <a:t>Fai clic per modificare il formato del testo del titolo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800" b="0" strike="noStrike" spc="-1"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400" b="0" strike="noStrike" spc="-1"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097280" y="758880"/>
            <a:ext cx="10056960" cy="356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85000"/>
              </a:lnSpc>
            </a:pPr>
            <a:endParaRPr lang="it-IT" sz="5400" b="0" strike="noStrike" spc="-1" dirty="0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066860" y="2626920"/>
            <a:ext cx="10056960" cy="11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it-IT" sz="3200" b="0" strike="noStrike" cap="all" spc="191" dirty="0">
                <a:solidFill>
                  <a:srgbClr val="344068"/>
                </a:solidFill>
                <a:latin typeface="Calibri Light"/>
                <a:ea typeface="DejaVu Sans"/>
              </a:rPr>
              <a:t>Performance </a:t>
            </a:r>
            <a:r>
              <a:rPr lang="it-IT" sz="3200" b="0" strike="noStrike" cap="all" spc="191" dirty="0" err="1">
                <a:solidFill>
                  <a:srgbClr val="344068"/>
                </a:solidFill>
                <a:latin typeface="Calibri Light"/>
                <a:ea typeface="DejaVu Sans"/>
              </a:rPr>
              <a:t>evaluation</a:t>
            </a:r>
            <a:r>
              <a:rPr lang="it-IT" sz="3200" b="0" strike="noStrike" cap="all" spc="191" dirty="0">
                <a:solidFill>
                  <a:srgbClr val="344068"/>
                </a:solidFill>
                <a:latin typeface="Calibri Light"/>
                <a:ea typeface="DejaVu Sans"/>
              </a:rPr>
              <a:t> of a CRAN</a:t>
            </a:r>
            <a:endParaRPr lang="it-IT" sz="3200" b="0" strike="noStrike" spc="-1" dirty="0">
              <a:latin typeface="Arial"/>
            </a:endParaRPr>
          </a:p>
        </p:txBody>
      </p:sp>
      <p:pic>
        <p:nvPicPr>
          <p:cNvPr id="93" name="Picture 34"/>
          <p:cNvPicPr/>
          <p:nvPr/>
        </p:nvPicPr>
        <p:blipFill>
          <a:blip r:embed="rId3"/>
          <a:stretch/>
        </p:blipFill>
        <p:spPr>
          <a:xfrm>
            <a:off x="4704120" y="758880"/>
            <a:ext cx="2782440" cy="1478160"/>
          </a:xfrm>
          <a:prstGeom prst="rect">
            <a:avLst/>
          </a:prstGeom>
          <a:ln w="9360">
            <a:noFill/>
          </a:ln>
        </p:spPr>
      </p:pic>
      <p:sp>
        <p:nvSpPr>
          <p:cNvPr id="94" name="CustomShape 3"/>
          <p:cNvSpPr/>
          <p:nvPr/>
        </p:nvSpPr>
        <p:spPr>
          <a:xfrm>
            <a:off x="96840" y="6436080"/>
            <a:ext cx="7075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2F2F2"/>
                </a:solidFill>
                <a:latin typeface="Calibri"/>
                <a:ea typeface="DejaVu Sans"/>
              </a:rPr>
              <a:t>Giacomo Pellicci, Nicola Mota, Alexander De Roberto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9082080" y="6436080"/>
            <a:ext cx="29703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it-IT" sz="1800" b="0" strike="noStrike" spc="-1">
                <a:solidFill>
                  <a:srgbClr val="F2F2F2"/>
                </a:solidFill>
                <a:latin typeface="Calibri"/>
                <a:ea typeface="DejaVu Sans"/>
              </a:rPr>
              <a:t>1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9002845-4DFF-4BA2-BB66-A905BBDE0E43}"/>
              </a:ext>
            </a:extLst>
          </p:cNvPr>
          <p:cNvSpPr txBox="1"/>
          <p:nvPr/>
        </p:nvSpPr>
        <p:spPr>
          <a:xfrm>
            <a:off x="3546103" y="4700740"/>
            <a:ext cx="509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alibri Light" panose="020F0302020204030204" pitchFamily="34" charset="0"/>
                <a:cs typeface="Calibri Light" panose="020F0302020204030204" pitchFamily="34" charset="0"/>
              </a:rPr>
              <a:t>Pellicci Giacomo, Nicola Mota, Alexander De Roberto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it-IT" sz="4000" b="1" strike="noStrike" spc="-41" dirty="0" err="1">
                <a:solidFill>
                  <a:srgbClr val="404040"/>
                </a:solidFill>
                <a:latin typeface="Calibri Light"/>
                <a:ea typeface="DejaVu Sans"/>
              </a:rPr>
              <a:t>Simulation</a:t>
            </a:r>
            <a:r>
              <a:rPr lang="it-IT" sz="4000" b="1" strike="noStrike" spc="-41" dirty="0">
                <a:solidFill>
                  <a:srgbClr val="404040"/>
                </a:solidFill>
                <a:latin typeface="Calibri Light"/>
                <a:ea typeface="DejaVu Sans"/>
              </a:rPr>
              <a:t> </a:t>
            </a:r>
            <a:r>
              <a:rPr lang="it-IT" sz="4000" b="1" strike="noStrike" spc="-41" dirty="0" err="1">
                <a:solidFill>
                  <a:srgbClr val="404040"/>
                </a:solidFill>
                <a:latin typeface="Calibri Light"/>
                <a:ea typeface="DejaVu Sans"/>
              </a:rPr>
              <a:t>Results</a:t>
            </a:r>
            <a:r>
              <a:rPr lang="it-IT" sz="4000" b="1" strike="noStrike" spc="-41" dirty="0">
                <a:solidFill>
                  <a:srgbClr val="404040"/>
                </a:solidFill>
                <a:latin typeface="Calibri Light"/>
                <a:ea typeface="DejaVu Sans"/>
              </a:rPr>
              <a:t> (</a:t>
            </a:r>
            <a:r>
              <a:rPr lang="it-IT" sz="4000" b="1" strike="noStrike" spc="-41" dirty="0" err="1">
                <a:solidFill>
                  <a:srgbClr val="404040"/>
                </a:solidFill>
                <a:latin typeface="Calibri Light"/>
                <a:ea typeface="DejaVu Sans"/>
              </a:rPr>
              <a:t>Lognormal</a:t>
            </a:r>
            <a:r>
              <a:rPr lang="it-IT" sz="4000" b="1" strike="noStrike" spc="-41" dirty="0">
                <a:solidFill>
                  <a:srgbClr val="404040"/>
                </a:solidFill>
                <a:latin typeface="Calibri Light"/>
                <a:ea typeface="DejaVu Sans"/>
              </a:rPr>
              <a:t> scenario)</a:t>
            </a:r>
            <a:endParaRPr lang="it-IT" sz="4000" b="0" strike="noStrike" spc="-1" dirty="0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096920" y="1846440"/>
            <a:ext cx="3382920" cy="402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The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behavior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of the system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is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similar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to the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exponential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scenario. By the way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there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are some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difference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lang="it-IT" sz="2000" b="0" strike="noStrike" spc="-1" dirty="0">
              <a:latin typeface="Arial"/>
            </a:endParaRPr>
          </a:p>
          <a:p>
            <a:pPr marL="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</a:pPr>
            <a:endParaRPr lang="it-IT" sz="2000" b="0" strike="noStrike" spc="-1" dirty="0">
              <a:solidFill>
                <a:srgbClr val="404040"/>
              </a:solidFill>
              <a:latin typeface="Calibri"/>
              <a:ea typeface="Calibri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endParaRPr lang="it-IT" sz="2000" spc="-1" dirty="0">
              <a:solidFill>
                <a:srgbClr val="404040"/>
              </a:solidFill>
              <a:latin typeface="Calibri"/>
            </a:endParaRPr>
          </a:p>
          <a:p>
            <a:pPr marL="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</a:pPr>
            <a:endParaRPr lang="it-IT" sz="2000" b="0" strike="noStrike" spc="-1" dirty="0">
              <a:latin typeface="Arial"/>
            </a:endParaRPr>
          </a:p>
        </p:txBody>
      </p:sp>
      <p:pic>
        <p:nvPicPr>
          <p:cNvPr id="133" name="Picture 34"/>
          <p:cNvPicPr/>
          <p:nvPr/>
        </p:nvPicPr>
        <p:blipFill>
          <a:blip r:embed="rId2"/>
          <a:stretch/>
        </p:blipFill>
        <p:spPr>
          <a:xfrm>
            <a:off x="10945080" y="131760"/>
            <a:ext cx="1107000" cy="587520"/>
          </a:xfrm>
          <a:prstGeom prst="rect">
            <a:avLst/>
          </a:prstGeom>
          <a:ln w="9360">
            <a:noFill/>
          </a:ln>
        </p:spPr>
      </p:pic>
      <p:sp>
        <p:nvSpPr>
          <p:cNvPr id="134" name="CustomShape 3"/>
          <p:cNvSpPr/>
          <p:nvPr/>
        </p:nvSpPr>
        <p:spPr>
          <a:xfrm>
            <a:off x="96840" y="6436080"/>
            <a:ext cx="7075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2F2F2"/>
                </a:solidFill>
                <a:latin typeface="Calibri"/>
                <a:ea typeface="DejaVu Sans"/>
              </a:rPr>
              <a:t>Giacomo Pellicci, Nicola Mota, Alexander De Roberto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9082080" y="6436080"/>
            <a:ext cx="29703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it-IT" sz="1800" b="0" strike="noStrike" spc="-1">
                <a:solidFill>
                  <a:srgbClr val="F2F2F2"/>
                </a:solidFill>
                <a:latin typeface="Calibri"/>
                <a:ea typeface="DejaVu Sans"/>
              </a:rPr>
              <a:t>6</a:t>
            </a:r>
            <a:endParaRPr lang="it-IT" sz="1800" b="0" strike="noStrike" spc="-1">
              <a:latin typeface="Arial"/>
            </a:endParaRPr>
          </a:p>
        </p:txBody>
      </p:sp>
      <p:pic>
        <p:nvPicPr>
          <p:cNvPr id="1026" name="Picture 2" descr="https://lh3.googleusercontent.com/AQ_6TZk1blpSBRd60E2h15mNSSs--Ni9J24gSLIGXK00m0819zY5W8SG3vy_uCdcKyd-gM1zI_vdVe3-GmC_Of9qVS00cd5GAQ0dWkNIkMkRu63RSpUp40mgnTcAsiHHp0o3NpFf">
            <a:extLst>
              <a:ext uri="{FF2B5EF4-FFF2-40B4-BE49-F238E27FC236}">
                <a16:creationId xmlns:a16="http://schemas.microsoft.com/office/drawing/2014/main" id="{B9E9235A-8BCE-4018-8278-E468ECB4E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840" y="1953826"/>
            <a:ext cx="4187825" cy="426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5.googleusercontent.com/btG7gonv3ZhoygsllaYYeE78AhlDJHvX4HeJsWagfOI58KbrDuke9ZHx9NY-a2s4Z3PgBswJ9aIYnCO7dVSOI01YvQR3j10UMvLo6OFv684Lv7SdOPnOwrwqj8MI3pEQh7JQbquq">
            <a:extLst>
              <a:ext uri="{FF2B5EF4-FFF2-40B4-BE49-F238E27FC236}">
                <a16:creationId xmlns:a16="http://schemas.microsoft.com/office/drawing/2014/main" id="{83770177-A6D1-4C79-AFDA-BA2494803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767" y="1953826"/>
            <a:ext cx="2546434" cy="202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4.googleusercontent.com/2X8hbyIB2V5dZAh2-JZ2r9fNgoVxOHE6qAuestcAPLFGXNvIcm71xCvAtyQVve1VWSM722lYlVrA3XKdvurnhTqQrVcQ-xeqbfa--0cYYCSJlzZu0XsSXJSQy9CK8CWEb0oQHObS">
            <a:extLst>
              <a:ext uri="{FF2B5EF4-FFF2-40B4-BE49-F238E27FC236}">
                <a16:creationId xmlns:a16="http://schemas.microsoft.com/office/drawing/2014/main" id="{36936108-AE76-4D74-9244-87D5B2A38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766" y="3979975"/>
            <a:ext cx="3099118" cy="208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1592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it-IT" sz="4000" b="1" strike="noStrike" spc="-41">
                <a:solidFill>
                  <a:srgbClr val="404040"/>
                </a:solidFill>
                <a:latin typeface="Calibri Light"/>
                <a:ea typeface="DejaVu Sans"/>
              </a:rPr>
              <a:t>Model of the System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1080000" y="1944000"/>
            <a:ext cx="6623280" cy="437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>
              <a:lnSpc>
                <a:spcPct val="90000"/>
              </a:lnSpc>
              <a:spcBef>
                <a:spcPts val="1191"/>
              </a:spcBef>
              <a:spcAft>
                <a:spcPts val="198"/>
              </a:spcAft>
            </a:pPr>
            <a:r>
              <a:rPr lang="it-IT" sz="28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Entities</a:t>
            </a:r>
            <a:r>
              <a:rPr lang="it-IT" sz="24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:</a:t>
            </a:r>
            <a:endParaRPr lang="it-IT" sz="2400" b="0" strike="noStrike" spc="-1" dirty="0">
              <a:latin typeface="Arial"/>
            </a:endParaRPr>
          </a:p>
          <a:p>
            <a:pPr marL="384120" lvl="1" indent="-181440">
              <a:lnSpc>
                <a:spcPct val="90000"/>
              </a:lnSpc>
              <a:spcBef>
                <a:spcPts val="1191"/>
              </a:spcBef>
              <a:spcAft>
                <a:spcPts val="198"/>
              </a:spcAft>
              <a:buClr>
                <a:srgbClr val="1CADE4"/>
              </a:buClr>
              <a:buFont typeface="Arial"/>
              <a:buChar char="•"/>
            </a:pPr>
            <a:r>
              <a:rPr lang="it-IT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1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Application Server (AS)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which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generates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packets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to be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transmitted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over the network </a:t>
            </a:r>
            <a:endParaRPr lang="it-IT" sz="2000" b="0" strike="noStrike" spc="-1" dirty="0">
              <a:latin typeface="Arial"/>
            </a:endParaRPr>
          </a:p>
          <a:p>
            <a:pPr marL="384120" lvl="1" indent="-181440">
              <a:lnSpc>
                <a:spcPct val="90000"/>
              </a:lnSpc>
              <a:spcBef>
                <a:spcPts val="1191"/>
              </a:spcBef>
              <a:spcAft>
                <a:spcPts val="198"/>
              </a:spcAft>
              <a:buClr>
                <a:srgbClr val="1CADE4"/>
              </a:buClr>
              <a:buFont typeface="Arial"/>
              <a:buChar char="•"/>
            </a:pPr>
            <a:r>
              <a:rPr lang="it-IT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1 Central Processing Unit (BBU) Stations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which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forwards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packets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incoming from </a:t>
            </a:r>
            <a:r>
              <a:rPr lang="it-IT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AS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to the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proper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cell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though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the </a:t>
            </a:r>
            <a:r>
              <a:rPr lang="it-IT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RRH</a:t>
            </a:r>
            <a:endParaRPr lang="it-IT" sz="2000" b="0" strike="noStrike" spc="-1" dirty="0">
              <a:latin typeface="Arial"/>
            </a:endParaRPr>
          </a:p>
          <a:p>
            <a:pPr marL="384120" lvl="1" indent="-181440">
              <a:lnSpc>
                <a:spcPct val="90000"/>
              </a:lnSpc>
              <a:spcBef>
                <a:spcPts val="1191"/>
              </a:spcBef>
              <a:spcAft>
                <a:spcPts val="198"/>
              </a:spcAft>
              <a:buClr>
                <a:srgbClr val="1CADE4"/>
              </a:buClr>
              <a:buFont typeface="Arial"/>
              <a:buChar char="•"/>
            </a:pPr>
            <a:r>
              <a:rPr lang="it-IT" sz="2000" b="1" spc="-1" dirty="0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lang="it-IT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Remote Radio Heads (RRH)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which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receives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packets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transmitted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by the </a:t>
            </a:r>
            <a:r>
              <a:rPr lang="it-IT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BBU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and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forwards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them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to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its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own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cell</a:t>
            </a:r>
            <a:endParaRPr lang="it-IT" sz="2000" b="0" strike="noStrike" spc="-1" dirty="0">
              <a:latin typeface="Arial"/>
            </a:endParaRPr>
          </a:p>
          <a:p>
            <a:pPr marL="384120" lvl="1" indent="-181440">
              <a:lnSpc>
                <a:spcPct val="90000"/>
              </a:lnSpc>
              <a:spcBef>
                <a:spcPts val="1191"/>
              </a:spcBef>
              <a:spcAft>
                <a:spcPts val="198"/>
              </a:spcAft>
              <a:buClr>
                <a:srgbClr val="1CADE4"/>
              </a:buClr>
              <a:buFont typeface="Arial"/>
              <a:buChar char="•"/>
            </a:pPr>
            <a:r>
              <a:rPr lang="it-IT" sz="2000" b="1" spc="-1" dirty="0">
                <a:solidFill>
                  <a:srgbClr val="404040"/>
                </a:solidFill>
                <a:latin typeface="Calibri"/>
                <a:ea typeface="DejaVu Sans"/>
              </a:rPr>
              <a:t>N</a:t>
            </a:r>
            <a:r>
              <a:rPr lang="it-IT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Cells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which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are the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final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destination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of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all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packets</a:t>
            </a:r>
            <a:endParaRPr lang="it-IT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1"/>
              </a:spcBef>
              <a:spcAft>
                <a:spcPts val="198"/>
              </a:spcAft>
            </a:pPr>
            <a:endParaRPr lang="it-IT" sz="2000" b="0" strike="noStrike" spc="-1" dirty="0">
              <a:latin typeface="Arial"/>
            </a:endParaRPr>
          </a:p>
        </p:txBody>
      </p:sp>
      <p:pic>
        <p:nvPicPr>
          <p:cNvPr id="98" name="Picture 34"/>
          <p:cNvPicPr/>
          <p:nvPr/>
        </p:nvPicPr>
        <p:blipFill>
          <a:blip r:embed="rId2"/>
          <a:stretch/>
        </p:blipFill>
        <p:spPr>
          <a:xfrm>
            <a:off x="10945080" y="131760"/>
            <a:ext cx="1107000" cy="587520"/>
          </a:xfrm>
          <a:prstGeom prst="rect">
            <a:avLst/>
          </a:prstGeom>
          <a:ln w="9360">
            <a:noFill/>
          </a:ln>
        </p:spPr>
      </p:pic>
      <p:sp>
        <p:nvSpPr>
          <p:cNvPr id="99" name="CustomShape 3"/>
          <p:cNvSpPr/>
          <p:nvPr/>
        </p:nvSpPr>
        <p:spPr>
          <a:xfrm>
            <a:off x="96840" y="6436080"/>
            <a:ext cx="7075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2F2F2"/>
                </a:solidFill>
                <a:latin typeface="Calibri"/>
                <a:ea typeface="DejaVu Sans"/>
              </a:rPr>
              <a:t>Giacomo Pellicci, Nicola Mota, Alexander De Roberto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9082080" y="6436080"/>
            <a:ext cx="29703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it-IT" sz="1800" b="0" strike="noStrike" spc="-1">
                <a:solidFill>
                  <a:srgbClr val="F2F2F2"/>
                </a:solidFill>
                <a:latin typeface="Calibri"/>
                <a:ea typeface="DejaVu Sans"/>
              </a:rPr>
              <a:t>2</a:t>
            </a:r>
            <a:endParaRPr lang="it-IT" sz="1800" b="0" strike="noStrike" spc="-1">
              <a:latin typeface="Arial"/>
            </a:endParaRPr>
          </a:p>
        </p:txBody>
      </p:sp>
      <p:pic>
        <p:nvPicPr>
          <p:cNvPr id="101" name="Immagine 100"/>
          <p:cNvPicPr/>
          <p:nvPr/>
        </p:nvPicPr>
        <p:blipFill>
          <a:blip r:embed="rId3"/>
          <a:stretch/>
        </p:blipFill>
        <p:spPr>
          <a:xfrm>
            <a:off x="8280000" y="864000"/>
            <a:ext cx="3241440" cy="2646720"/>
          </a:xfrm>
          <a:prstGeom prst="rect">
            <a:avLst/>
          </a:prstGeom>
          <a:ln>
            <a:noFill/>
          </a:ln>
        </p:spPr>
      </p:pic>
      <p:pic>
        <p:nvPicPr>
          <p:cNvPr id="102" name="Immagine 101"/>
          <p:cNvPicPr/>
          <p:nvPr/>
        </p:nvPicPr>
        <p:blipFill>
          <a:blip r:embed="rId4"/>
          <a:stretch/>
        </p:blipFill>
        <p:spPr>
          <a:xfrm>
            <a:off x="9000000" y="4032000"/>
            <a:ext cx="2447280" cy="1920960"/>
          </a:xfrm>
          <a:prstGeom prst="rect">
            <a:avLst/>
          </a:prstGeom>
          <a:ln>
            <a:noFill/>
          </a:ln>
        </p:spPr>
      </p:pic>
      <p:sp>
        <p:nvSpPr>
          <p:cNvPr id="103" name="CustomShape 5"/>
          <p:cNvSpPr/>
          <p:nvPr/>
        </p:nvSpPr>
        <p:spPr>
          <a:xfrm>
            <a:off x="9216000" y="5973840"/>
            <a:ext cx="2097360" cy="28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4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Internal view of the BBU</a:t>
            </a:r>
            <a:endParaRPr lang="it-IT" sz="1400" b="0" strike="noStrike" spc="-1">
              <a:latin typeface="Arial"/>
            </a:endParaRPr>
          </a:p>
        </p:txBody>
      </p:sp>
      <p:sp>
        <p:nvSpPr>
          <p:cNvPr id="104" name="CustomShape 6"/>
          <p:cNvSpPr/>
          <p:nvPr/>
        </p:nvSpPr>
        <p:spPr>
          <a:xfrm>
            <a:off x="8483600" y="3511440"/>
            <a:ext cx="2891680" cy="30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5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Network </a:t>
            </a:r>
            <a:r>
              <a:rPr lang="it-IT" sz="1500" b="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topology</a:t>
            </a:r>
            <a:r>
              <a:rPr lang="it-IT" sz="15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for N=5</a:t>
            </a:r>
            <a:endParaRPr lang="it-IT" sz="15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it-IT" sz="4000" b="1" strike="noStrike" spc="-41">
                <a:solidFill>
                  <a:srgbClr val="404040"/>
                </a:solidFill>
                <a:latin typeface="Calibri Light"/>
                <a:ea typeface="DejaVu Sans"/>
              </a:rPr>
              <a:t>Constraints and requirements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097280" y="1845720"/>
            <a:ext cx="10056960" cy="402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it-IT" sz="28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Constraints</a:t>
            </a:r>
            <a:r>
              <a:rPr lang="it-IT" sz="2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:</a:t>
            </a:r>
            <a:endParaRPr lang="it-IT" sz="2800" b="0" strike="noStrike" spc="-1" dirty="0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B6BD"/>
              </a:buClr>
              <a:buSzPct val="45000"/>
              <a:buFont typeface="Wingdings" charset="2"/>
              <a:buChar char=""/>
            </a:pPr>
            <a:r>
              <a:rPr lang="it-IT" sz="24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The target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cell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of a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packet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is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uniformly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taken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from the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available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ones</a:t>
            </a:r>
            <a:endParaRPr lang="it-IT" sz="2000" b="0" strike="noStrike" spc="-1" dirty="0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B6BD"/>
              </a:buClr>
              <a:buSzPct val="45000"/>
              <a:buFont typeface="Wingdings" charset="2"/>
              <a:buChar char=""/>
            </a:pP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The </a:t>
            </a:r>
            <a:r>
              <a:rPr lang="it-IT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BBU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communicates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with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only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one </a:t>
            </a:r>
            <a:r>
              <a:rPr lang="it-IT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RRH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at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a time</a:t>
            </a:r>
            <a:endParaRPr lang="it-IT" sz="2000" b="0" strike="noStrike" spc="-1" dirty="0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B6BD"/>
              </a:buClr>
              <a:buSzPct val="45000"/>
              <a:buFont typeface="Wingdings" charset="2"/>
              <a:buChar char=""/>
            </a:pP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The </a:t>
            </a:r>
            <a:r>
              <a:rPr lang="it-IT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BBU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operates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using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FIFO policy and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has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an infinite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queue</a:t>
            </a:r>
            <a:endParaRPr lang="it-IT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it-IT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lang="it-IT" sz="28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Requirements</a:t>
            </a:r>
            <a:r>
              <a:rPr lang="it-IT" sz="2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: </a:t>
            </a:r>
            <a:r>
              <a:rPr lang="it-IT" sz="28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evaluate</a:t>
            </a:r>
            <a:r>
              <a:rPr lang="it-IT" sz="2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system </a:t>
            </a:r>
            <a:r>
              <a:rPr lang="it-IT" sz="28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behavior</a:t>
            </a:r>
            <a:r>
              <a:rPr lang="it-IT" sz="2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in following </a:t>
            </a:r>
            <a:r>
              <a:rPr lang="it-IT" sz="28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scenarios</a:t>
            </a:r>
            <a:endParaRPr lang="it-IT" sz="2800" b="0" strike="noStrike" spc="-1" dirty="0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B6BD"/>
              </a:buClr>
              <a:buSzPct val="45000"/>
              <a:buFont typeface="Wingdings" charset="2"/>
              <a:buChar char=""/>
            </a:pP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Exponential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distribution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of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interarrival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time </a:t>
            </a:r>
            <a:r>
              <a:rPr lang="it-IT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exponential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distribution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of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packet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size </a:t>
            </a:r>
            <a:r>
              <a:rPr lang="it-IT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endParaRPr lang="it-IT" sz="2000" b="0" strike="noStrike" spc="-1" dirty="0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00B6BD"/>
              </a:buClr>
              <a:buSzPct val="45000"/>
              <a:buFont typeface="Wingdings" charset="2"/>
              <a:buChar char=""/>
            </a:pP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Exponential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distribution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of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interarrival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time </a:t>
            </a:r>
            <a:r>
              <a:rPr lang="it-IT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t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lognormal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distribution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of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packet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size </a:t>
            </a:r>
            <a:r>
              <a:rPr lang="it-IT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s</a:t>
            </a:r>
            <a:endParaRPr lang="it-IT" sz="2000" b="0" strike="noStrike" spc="-1" dirty="0">
              <a:latin typeface="Arial"/>
            </a:endParaRPr>
          </a:p>
        </p:txBody>
      </p:sp>
      <p:pic>
        <p:nvPicPr>
          <p:cNvPr id="107" name="Picture 34"/>
          <p:cNvPicPr/>
          <p:nvPr/>
        </p:nvPicPr>
        <p:blipFill>
          <a:blip r:embed="rId2"/>
          <a:stretch/>
        </p:blipFill>
        <p:spPr>
          <a:xfrm>
            <a:off x="10945080" y="131760"/>
            <a:ext cx="1107000" cy="587520"/>
          </a:xfrm>
          <a:prstGeom prst="rect">
            <a:avLst/>
          </a:prstGeom>
          <a:ln w="9360">
            <a:noFill/>
          </a:ln>
        </p:spPr>
      </p:pic>
      <p:sp>
        <p:nvSpPr>
          <p:cNvPr id="108" name="CustomShape 3"/>
          <p:cNvSpPr/>
          <p:nvPr/>
        </p:nvSpPr>
        <p:spPr>
          <a:xfrm>
            <a:off x="96840" y="6436080"/>
            <a:ext cx="7075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2F2F2"/>
                </a:solidFill>
                <a:latin typeface="Calibri"/>
                <a:ea typeface="DejaVu Sans"/>
              </a:rPr>
              <a:t>Giacomo Pellicci, Nicola Mota, Alexander De Roberto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9082080" y="6436080"/>
            <a:ext cx="29703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it-IT" sz="1800" b="0" strike="noStrike" spc="-1">
                <a:solidFill>
                  <a:srgbClr val="F2F2F2"/>
                </a:solidFill>
                <a:latin typeface="Calibri"/>
                <a:ea typeface="DejaVu Sans"/>
              </a:rPr>
              <a:t>3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it-IT" sz="4000" b="1" strike="noStrike" spc="-41">
                <a:solidFill>
                  <a:srgbClr val="404040"/>
                </a:solidFill>
                <a:latin typeface="Calibri Light"/>
                <a:ea typeface="DejaVu Sans"/>
              </a:rPr>
              <a:t>Simulation Parameters 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097280" y="1845720"/>
            <a:ext cx="5306474" cy="402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List of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parameters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used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in the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simulation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:</a:t>
            </a:r>
            <a:endParaRPr lang="it-IT" sz="2000" b="0" strike="noStrike" spc="-1" dirty="0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Number</a:t>
            </a:r>
            <a:r>
              <a:rPr lang="it-IT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of </a:t>
            </a:r>
            <a:r>
              <a:rPr lang="it-IT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cells</a:t>
            </a:r>
            <a:r>
              <a:rPr lang="it-IT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/</a:t>
            </a:r>
            <a:r>
              <a:rPr lang="it-IT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RRHs</a:t>
            </a:r>
            <a:r>
              <a:rPr lang="it-IT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, N 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= 1</a:t>
            </a:r>
            <a:endParaRPr lang="it-IT" sz="2000" b="0" strike="noStrike" spc="-1" dirty="0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Mean</a:t>
            </a:r>
            <a:r>
              <a:rPr lang="it-IT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size of </a:t>
            </a:r>
            <a:r>
              <a:rPr lang="it-IT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packets</a:t>
            </a:r>
            <a:r>
              <a:rPr lang="it-IT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, E[s]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= 1KB </a:t>
            </a: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lang="it-IT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Line </a:t>
            </a:r>
            <a:r>
              <a:rPr lang="it-IT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capacity</a:t>
            </a:r>
            <a:r>
              <a:rPr lang="it-IT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, C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= 30KB/s (1)</a:t>
            </a:r>
            <a:endParaRPr lang="it-IT" sz="2000" b="0" strike="noStrike" spc="-1" dirty="0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Compression</a:t>
            </a:r>
            <a:r>
              <a:rPr lang="it-IT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ratio, X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= {0,10, 20, 30, 40, 50} (2)</a:t>
            </a:r>
            <a:endParaRPr lang="it-IT" sz="2000" b="0" strike="noStrike" spc="-1" dirty="0">
              <a:latin typeface="Arial"/>
            </a:endParaRPr>
          </a:p>
        </p:txBody>
      </p:sp>
      <p:pic>
        <p:nvPicPr>
          <p:cNvPr id="112" name="Picture 34"/>
          <p:cNvPicPr/>
          <p:nvPr/>
        </p:nvPicPr>
        <p:blipFill>
          <a:blip r:embed="rId2"/>
          <a:stretch/>
        </p:blipFill>
        <p:spPr>
          <a:xfrm>
            <a:off x="10945080" y="131760"/>
            <a:ext cx="1107000" cy="587520"/>
          </a:xfrm>
          <a:prstGeom prst="rect">
            <a:avLst/>
          </a:prstGeom>
          <a:ln w="9360">
            <a:noFill/>
          </a:ln>
        </p:spPr>
      </p:pic>
      <p:sp>
        <p:nvSpPr>
          <p:cNvPr id="113" name="CustomShape 3"/>
          <p:cNvSpPr/>
          <p:nvPr/>
        </p:nvSpPr>
        <p:spPr>
          <a:xfrm>
            <a:off x="96840" y="6436080"/>
            <a:ext cx="7075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2F2F2"/>
                </a:solidFill>
                <a:latin typeface="Calibri"/>
                <a:ea typeface="DejaVu Sans"/>
              </a:rPr>
              <a:t>Giacomo Pellicci, Nicola Mota, Alexander De Roberto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9082080" y="6436080"/>
            <a:ext cx="29703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it-IT" sz="1800" b="0" strike="noStrike" spc="-1">
                <a:solidFill>
                  <a:srgbClr val="F2F2F2"/>
                </a:solidFill>
                <a:latin typeface="Calibri"/>
                <a:ea typeface="DejaVu Sans"/>
              </a:rPr>
              <a:t>4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6555367" y="1841759"/>
            <a:ext cx="4674600" cy="402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Calibri"/>
              <a:buChar char=" "/>
            </a:pP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The following general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simulation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parameters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were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used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:</a:t>
            </a:r>
            <a:endParaRPr lang="it-IT" sz="2000" b="0" strike="noStrike" spc="-1" dirty="0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lang="it-IT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Number</a:t>
            </a:r>
            <a:r>
              <a:rPr lang="it-IT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of </a:t>
            </a:r>
            <a:r>
              <a:rPr lang="it-IT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Repetitions</a:t>
            </a:r>
            <a:r>
              <a:rPr lang="it-IT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, REP 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= 35</a:t>
            </a:r>
            <a:endParaRPr lang="it-IT" sz="2000" b="0" strike="noStrike" spc="-1" dirty="0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Simulation</a:t>
            </a:r>
            <a:r>
              <a:rPr lang="it-IT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Time, ST 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= 60m</a:t>
            </a:r>
            <a:endParaRPr lang="it-IT" sz="2000" b="0" strike="noStrike" spc="-1" dirty="0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Warm</a:t>
            </a:r>
            <a:r>
              <a:rPr lang="it-IT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-up </a:t>
            </a:r>
            <a:r>
              <a:rPr lang="it-IT" sz="20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period</a:t>
            </a:r>
            <a:r>
              <a:rPr lang="it-IT" sz="20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, WP </a:t>
            </a:r>
            <a:r>
              <a:rPr lang="it-IT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= 6s</a:t>
            </a:r>
            <a:endParaRPr lang="it-IT" sz="2000" b="0" strike="noStrike" spc="-1" dirty="0">
              <a:latin typeface="Arial"/>
            </a:endParaRPr>
          </a:p>
        </p:txBody>
      </p:sp>
      <p:sp>
        <p:nvSpPr>
          <p:cNvPr id="116" name="CustomShape 6"/>
          <p:cNvSpPr/>
          <p:nvPr/>
        </p:nvSpPr>
        <p:spPr>
          <a:xfrm>
            <a:off x="869940" y="4869359"/>
            <a:ext cx="10511640" cy="12943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pc="-1" dirty="0">
                <a:latin typeface="Calibri"/>
              </a:rPr>
              <a:t>1</a:t>
            </a:r>
            <a:r>
              <a:rPr lang="it-IT" sz="1800" b="0" strike="noStrike" spc="-1" dirty="0">
                <a:latin typeface="Calibri"/>
              </a:rPr>
              <a:t>) The line </a:t>
            </a:r>
            <a:r>
              <a:rPr lang="it-IT" sz="1800" b="0" strike="noStrike" spc="-1" dirty="0" err="1">
                <a:latin typeface="Calibri"/>
              </a:rPr>
              <a:t>capacity</a:t>
            </a:r>
            <a:r>
              <a:rPr lang="it-IT" sz="1800" b="0" strike="noStrike" spc="-1" dirty="0">
                <a:latin typeface="Calibri"/>
              </a:rPr>
              <a:t> </a:t>
            </a:r>
            <a:r>
              <a:rPr lang="it-IT" sz="1800" b="0" strike="noStrike" spc="-1" dirty="0" err="1">
                <a:latin typeface="Calibri"/>
              </a:rPr>
              <a:t>was</a:t>
            </a:r>
            <a:r>
              <a:rPr lang="it-IT" sz="1800" b="0" strike="noStrike" spc="-1" dirty="0">
                <a:latin typeface="Calibri"/>
              </a:rPr>
              <a:t> </a:t>
            </a:r>
            <a:r>
              <a:rPr lang="it-IT" sz="1800" b="0" strike="noStrike" spc="-1" dirty="0" err="1">
                <a:latin typeface="Calibri"/>
              </a:rPr>
              <a:t>chosen</a:t>
            </a:r>
            <a:r>
              <a:rPr lang="it-IT" sz="1800" b="0" strike="noStrike" spc="-1" dirty="0">
                <a:latin typeface="Calibri"/>
              </a:rPr>
              <a:t> to be in </a:t>
            </a:r>
            <a:r>
              <a:rPr lang="it-IT" sz="1800" b="0" strike="noStrike" spc="-1" dirty="0" err="1">
                <a:latin typeface="Calibri"/>
              </a:rPr>
              <a:t>same</a:t>
            </a:r>
            <a:r>
              <a:rPr lang="it-IT" sz="1800" b="0" strike="noStrike" spc="-1" dirty="0">
                <a:latin typeface="Calibri"/>
              </a:rPr>
              <a:t> </a:t>
            </a:r>
            <a:r>
              <a:rPr lang="it-IT" sz="1800" b="0" strike="noStrike" spc="-1" dirty="0" err="1">
                <a:latin typeface="Calibri"/>
              </a:rPr>
              <a:t>order</a:t>
            </a:r>
            <a:r>
              <a:rPr lang="it-IT" sz="1800" b="0" strike="noStrike" spc="-1" dirty="0">
                <a:latin typeface="Calibri"/>
              </a:rPr>
              <a:t> of </a:t>
            </a:r>
            <a:r>
              <a:rPr lang="it-IT" sz="1800" b="0" strike="noStrike" spc="-1" dirty="0" err="1">
                <a:latin typeface="Calibri"/>
              </a:rPr>
              <a:t>magnitude</a:t>
            </a:r>
            <a:r>
              <a:rPr lang="it-IT" sz="1800" b="0" strike="noStrike" spc="-1" dirty="0">
                <a:latin typeface="Calibri"/>
              </a:rPr>
              <a:t> w.r.t. </a:t>
            </a:r>
            <a:r>
              <a:rPr lang="it-IT" sz="1800" b="0" strike="noStrike" spc="-1" dirty="0" err="1">
                <a:latin typeface="Calibri"/>
              </a:rPr>
              <a:t>packet</a:t>
            </a:r>
            <a:r>
              <a:rPr lang="it-IT" sz="1800" b="0" strike="noStrike" spc="-1" dirty="0">
                <a:latin typeface="Calibri"/>
              </a:rPr>
              <a:t> size (to </a:t>
            </a:r>
            <a:r>
              <a:rPr lang="it-IT" sz="1800" b="0" strike="noStrike" spc="-1" dirty="0" err="1">
                <a:latin typeface="Calibri"/>
              </a:rPr>
              <a:t>obtain</a:t>
            </a:r>
            <a:r>
              <a:rPr lang="it-IT" sz="1800" b="0" strike="noStrike" spc="-1" dirty="0">
                <a:latin typeface="Calibri"/>
              </a:rPr>
              <a:t> </a:t>
            </a:r>
            <a:r>
              <a:rPr lang="it-IT" sz="1800" b="0" strike="noStrike" spc="-1" dirty="0" err="1">
                <a:latin typeface="Calibri"/>
              </a:rPr>
              <a:t>meningful</a:t>
            </a:r>
            <a:r>
              <a:rPr lang="it-IT" sz="1800" b="0" strike="noStrike" spc="-1" dirty="0">
                <a:latin typeface="Calibri"/>
              </a:rPr>
              <a:t> </a:t>
            </a:r>
            <a:r>
              <a:rPr lang="it-IT" sz="1800" b="0" strike="noStrike" spc="-1" dirty="0" err="1">
                <a:latin typeface="Calibri"/>
              </a:rPr>
              <a:t>results</a:t>
            </a:r>
            <a:r>
              <a:rPr lang="it-IT" sz="1800" b="0" strike="noStrike" spc="-1" dirty="0">
                <a:latin typeface="Calibri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it-IT" spc="-1" dirty="0">
                <a:latin typeface="Calibri"/>
              </a:rPr>
              <a:t>2) Up to 50%, due to general </a:t>
            </a:r>
            <a:r>
              <a:rPr lang="it-IT" spc="-1" dirty="0" err="1">
                <a:latin typeface="Calibri"/>
              </a:rPr>
              <a:t>behavior</a:t>
            </a:r>
            <a:r>
              <a:rPr lang="it-IT" spc="-1" dirty="0">
                <a:latin typeface="Calibri"/>
              </a:rPr>
              <a:t> of </a:t>
            </a:r>
            <a:r>
              <a:rPr lang="it-IT" spc="-1" dirty="0" err="1">
                <a:latin typeface="Calibri"/>
              </a:rPr>
              <a:t>loseless</a:t>
            </a:r>
            <a:r>
              <a:rPr lang="it-IT" spc="-1" dirty="0">
                <a:latin typeface="Calibri"/>
              </a:rPr>
              <a:t> </a:t>
            </a:r>
            <a:r>
              <a:rPr lang="it-IT" spc="-1" dirty="0" err="1">
                <a:latin typeface="Calibri"/>
              </a:rPr>
              <a:t>compression</a:t>
            </a:r>
            <a:r>
              <a:rPr lang="it-IT" spc="-1" dirty="0">
                <a:latin typeface="Calibri"/>
              </a:rPr>
              <a:t> </a:t>
            </a:r>
            <a:r>
              <a:rPr lang="it-IT" spc="-1" dirty="0" err="1">
                <a:latin typeface="Calibri"/>
              </a:rPr>
              <a:t>algorithm</a:t>
            </a:r>
            <a:endParaRPr lang="it-IT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097280" y="250920"/>
            <a:ext cx="10056960" cy="144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it-IT" sz="4000" b="1" strike="noStrike" spc="-41" dirty="0">
                <a:solidFill>
                  <a:srgbClr val="404040"/>
                </a:solidFill>
                <a:latin typeface="Calibri Light"/>
                <a:ea typeface="DejaVu Sans"/>
              </a:rPr>
              <a:t>Model </a:t>
            </a:r>
            <a:r>
              <a:rPr lang="it-IT" sz="4000" b="1" strike="noStrike" spc="-41" dirty="0" err="1">
                <a:solidFill>
                  <a:srgbClr val="404040"/>
                </a:solidFill>
                <a:latin typeface="Calibri Light"/>
                <a:ea typeface="DejaVu Sans"/>
              </a:rPr>
              <a:t>validation</a:t>
            </a:r>
            <a:r>
              <a:rPr lang="it-IT" sz="4000" b="1" strike="noStrike" spc="-41" dirty="0">
                <a:solidFill>
                  <a:srgbClr val="404040"/>
                </a:solidFill>
                <a:latin typeface="Calibri Light"/>
                <a:ea typeface="DejaVu Sans"/>
              </a:rPr>
              <a:t> (1/2)</a:t>
            </a:r>
            <a:endParaRPr lang="it-IT" sz="4000" b="0" strike="noStrike" spc="-1" dirty="0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097280" y="1845720"/>
            <a:ext cx="10056960" cy="450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/>
          </a:bodyPr>
          <a:lstStyle/>
          <a:p>
            <a:pPr marL="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</a:pPr>
            <a:r>
              <a:rPr lang="it-IT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With C and  E[s] </a:t>
            </a:r>
            <a:r>
              <a:rPr lang="it-IT" sz="18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fixed</a:t>
            </a:r>
            <a:r>
              <a:rPr lang="it-IT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at</a:t>
            </a:r>
            <a:r>
              <a:rPr lang="it-IT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30KB/s and 1KB </a:t>
            </a:r>
            <a:r>
              <a:rPr lang="it-IT" sz="18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respectively</a:t>
            </a:r>
            <a:r>
              <a:rPr lang="it-IT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and no </a:t>
            </a:r>
            <a:r>
              <a:rPr lang="it-IT" sz="18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compression</a:t>
            </a:r>
            <a:r>
              <a:rPr lang="it-IT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</a:p>
          <a:p>
            <a:pPr marL="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</a:pPr>
            <a:r>
              <a:rPr lang="it-IT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(X=0) the system </a:t>
            </a:r>
            <a:r>
              <a:rPr lang="it-IT" sz="18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is</a:t>
            </a:r>
            <a:r>
              <a:rPr lang="it-IT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reduced</a:t>
            </a:r>
            <a:r>
              <a:rPr lang="it-IT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to a M/M/1 and </a:t>
            </a:r>
            <a:r>
              <a:rPr lang="it-IT" sz="18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we</a:t>
            </a:r>
            <a:r>
              <a:rPr lang="it-IT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have</a:t>
            </a:r>
            <a:r>
              <a:rPr lang="it-IT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the following </a:t>
            </a:r>
            <a:r>
              <a:rPr lang="it-IT" sz="18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stability</a:t>
            </a:r>
            <a:endParaRPr lang="it-IT" sz="1800" b="0" strike="noStrike" spc="-1" dirty="0">
              <a:solidFill>
                <a:srgbClr val="404040"/>
              </a:solidFill>
              <a:latin typeface="Calibri"/>
              <a:ea typeface="DejaVu Sans"/>
            </a:endParaRPr>
          </a:p>
          <a:p>
            <a:pPr marL="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</a:pPr>
            <a:r>
              <a:rPr lang="it-IT" sz="18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condition</a:t>
            </a:r>
            <a:r>
              <a:rPr lang="it-IT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: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it-IT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it-IT" sz="1800" b="0" strike="noStrike" spc="-1" dirty="0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endParaRPr lang="it-IT" sz="1800" b="0" strike="noStrike" spc="-1" dirty="0">
              <a:latin typeface="Arial"/>
            </a:endParaRPr>
          </a:p>
        </p:txBody>
      </p:sp>
      <p:pic>
        <p:nvPicPr>
          <p:cNvPr id="119" name="Picture 34"/>
          <p:cNvPicPr/>
          <p:nvPr/>
        </p:nvPicPr>
        <p:blipFill>
          <a:blip r:embed="rId2"/>
          <a:stretch/>
        </p:blipFill>
        <p:spPr>
          <a:xfrm>
            <a:off x="10945080" y="131760"/>
            <a:ext cx="1107000" cy="587520"/>
          </a:xfrm>
          <a:prstGeom prst="rect">
            <a:avLst/>
          </a:prstGeom>
          <a:ln w="9360">
            <a:noFill/>
          </a:ln>
        </p:spPr>
      </p:pic>
      <p:sp>
        <p:nvSpPr>
          <p:cNvPr id="120" name="CustomShape 3"/>
          <p:cNvSpPr/>
          <p:nvPr/>
        </p:nvSpPr>
        <p:spPr>
          <a:xfrm>
            <a:off x="96840" y="6436080"/>
            <a:ext cx="7075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2F2F2"/>
                </a:solidFill>
                <a:latin typeface="Calibri"/>
                <a:ea typeface="DejaVu Sans"/>
              </a:rPr>
              <a:t>Giacomo Pellicci, Nicola Mota, Alexander De Roberto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9082080" y="6436080"/>
            <a:ext cx="29703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it-IT" sz="1800" b="0" strike="noStrike" spc="-1">
                <a:solidFill>
                  <a:srgbClr val="F2F2F2"/>
                </a:solidFill>
                <a:latin typeface="Calibri"/>
                <a:ea typeface="DejaVu Sans"/>
              </a:rPr>
              <a:t>5</a:t>
            </a:r>
            <a:endParaRPr lang="it-IT" sz="1800" b="0" strike="noStrike" spc="-1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Formula 5"/>
              <p:cNvSpPr txBox="1"/>
              <p:nvPr/>
            </p:nvSpPr>
            <p:spPr>
              <a:xfrm>
                <a:off x="1037760" y="4209912"/>
                <a:ext cx="3198914" cy="491709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&gt;0.03333⇔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>
                          <a:latin typeface="Cambria Math" panose="02040503050406030204" pitchFamily="18" charset="0"/>
                        </a:rPr>
                        <m:t>&lt;30.003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22" name="Formula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60" y="4209912"/>
                <a:ext cx="3198914" cy="4917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3" name="Immagine 122"/>
          <p:cNvPicPr/>
          <p:nvPr/>
        </p:nvPicPr>
        <p:blipFill>
          <a:blip r:embed="rId4"/>
          <a:stretch/>
        </p:blipFill>
        <p:spPr>
          <a:xfrm>
            <a:off x="8232362" y="1781280"/>
            <a:ext cx="3532652" cy="2506142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Formula 6"/>
              <p:cNvSpPr txBox="1"/>
              <p:nvPr/>
            </p:nvSpPr>
            <p:spPr>
              <a:xfrm>
                <a:off x="2930795" y="3239578"/>
                <a:ext cx="1558924" cy="719135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it-IT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24" name="Formula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795" y="3239578"/>
                <a:ext cx="1558924" cy="7191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CustomShape 10"/>
          <p:cNvSpPr/>
          <p:nvPr/>
        </p:nvSpPr>
        <p:spPr>
          <a:xfrm>
            <a:off x="8866599" y="4185773"/>
            <a:ext cx="2898415" cy="30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200" b="0" i="1" strike="noStrike" spc="-1" dirty="0" err="1">
                <a:latin typeface="Arial"/>
              </a:rPr>
              <a:t>Mean</a:t>
            </a:r>
            <a:r>
              <a:rPr lang="it-IT" sz="1200" b="0" i="1" strike="noStrike" spc="-1" dirty="0">
                <a:latin typeface="Arial"/>
              </a:rPr>
              <a:t> End to End </a:t>
            </a:r>
            <a:r>
              <a:rPr lang="it-IT" sz="1200" b="0" i="1" strike="noStrike" spc="-1" dirty="0" err="1">
                <a:latin typeface="Arial"/>
              </a:rPr>
              <a:t>without</a:t>
            </a:r>
            <a:r>
              <a:rPr lang="it-IT" sz="1200" b="0" i="1" strike="noStrike" spc="-1" dirty="0">
                <a:latin typeface="Arial"/>
              </a:rPr>
              <a:t> </a:t>
            </a:r>
            <a:r>
              <a:rPr lang="it-IT" sz="1200" b="0" i="1" strike="noStrike" spc="-1" dirty="0" err="1">
                <a:latin typeface="Arial"/>
              </a:rPr>
              <a:t>compression</a:t>
            </a:r>
            <a:endParaRPr lang="it-IT" sz="12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Formula 6">
                <a:extLst>
                  <a:ext uri="{FF2B5EF4-FFF2-40B4-BE49-F238E27FC236}">
                    <a16:creationId xmlns:a16="http://schemas.microsoft.com/office/drawing/2014/main" id="{2773ACD1-90D4-4E81-9034-8FA46541DEE6}"/>
                  </a:ext>
                </a:extLst>
              </p:cNvPr>
              <p:cNvSpPr txBox="1"/>
              <p:nvPr/>
            </p:nvSpPr>
            <p:spPr>
              <a:xfrm>
                <a:off x="1097280" y="3294472"/>
                <a:ext cx="1526598" cy="609349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</m:oMath>
                </a14:m>
                <a:r>
                  <a:rPr lang="it-IT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ρ</m:t>
                    </m:r>
                  </m:oMath>
                </a14:m>
                <a:r>
                  <a:rPr lang="it-IT" dirty="0"/>
                  <a:t> &lt; 1</a:t>
                </a:r>
                <a:endParaRPr dirty="0"/>
              </a:p>
            </p:txBody>
          </p:sp>
        </mc:Choice>
        <mc:Fallback xmlns="">
          <p:sp>
            <p:nvSpPr>
              <p:cNvPr id="17" name="Formula 6">
                <a:extLst>
                  <a:ext uri="{FF2B5EF4-FFF2-40B4-BE49-F238E27FC236}">
                    <a16:creationId xmlns:a16="http://schemas.microsoft.com/office/drawing/2014/main" id="{2773ACD1-90D4-4E81-9034-8FA46541D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294472"/>
                <a:ext cx="1526598" cy="6093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stomShape 2">
                <a:extLst>
                  <a:ext uri="{FF2B5EF4-FFF2-40B4-BE49-F238E27FC236}">
                    <a16:creationId xmlns:a16="http://schemas.microsoft.com/office/drawing/2014/main" id="{B629871D-F0F8-4571-8CEF-5B8DD51056B9}"/>
                  </a:ext>
                </a:extLst>
              </p:cNvPr>
              <p:cNvSpPr/>
              <p:nvPr/>
            </p:nvSpPr>
            <p:spPr>
              <a:xfrm>
                <a:off x="1134537" y="5405472"/>
                <a:ext cx="9695400" cy="15603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45000" rIns="0" bIns="45000"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ts val="1199"/>
                  </a:spcBef>
                  <a:spcAft>
                    <a:spcPts val="201"/>
                  </a:spcAft>
                </a:pPr>
                <a:r>
                  <a:rPr lang="it-IT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it-IT" spc="-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graph</a:t>
                </a:r>
                <a:r>
                  <a:rPr lang="it-IT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show </a:t>
                </a:r>
                <a:r>
                  <a:rPr lang="it-IT" spc="-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it-IT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system </a:t>
                </a:r>
                <a:r>
                  <a:rPr lang="it-IT" spc="-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it-IT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spc="-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stable</a:t>
                </a:r>
                <a:r>
                  <a:rPr lang="it-IT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spc="-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until</a:t>
                </a:r>
                <a:r>
                  <a:rPr lang="it-IT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maximum </a:t>
                </a:r>
                <a:r>
                  <a:rPr lang="it-IT" spc="-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value</a:t>
                </a:r>
                <a:r>
                  <a:rPr lang="it-IT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it-IT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it-IT" sz="1800" b="0" strike="noStrike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After </a:t>
                </a:r>
                <a:r>
                  <a:rPr lang="it-IT" sz="1800" b="0" strike="noStrike" spc="-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it-IT" sz="1800" b="0" strike="noStrike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sz="1800" b="0" strike="noStrike" spc="-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value</a:t>
                </a:r>
                <a:r>
                  <a:rPr lang="it-IT" sz="1800" b="0" strike="noStrike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system </a:t>
                </a:r>
                <a:r>
                  <a:rPr lang="it-IT" sz="1800" b="0" strike="noStrike" spc="-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becomes</a:t>
                </a:r>
                <a:r>
                  <a:rPr lang="it-IT" sz="1800" b="0" strike="noStrike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it-IT" sz="1800" b="0" strike="noStrike" spc="-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unstable</a:t>
                </a:r>
                <a:r>
                  <a:rPr lang="it-IT" sz="1800" b="0" strike="noStrike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so the </a:t>
                </a:r>
                <a:r>
                  <a:rPr lang="it-IT" sz="1800" b="0" strike="noStrike" spc="-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response</a:t>
                </a:r>
                <a:r>
                  <a:rPr lang="it-IT" sz="1800" b="0" strike="noStrike" spc="-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time.</a:t>
                </a:r>
              </a:p>
              <a:p>
                <a:pPr>
                  <a:lnSpc>
                    <a:spcPct val="90000"/>
                  </a:lnSpc>
                  <a:spcBef>
                    <a:spcPts val="1199"/>
                  </a:spcBef>
                  <a:spcAft>
                    <a:spcPts val="201"/>
                  </a:spcAft>
                </a:pPr>
                <a:endParaRPr lang="it-IT" sz="1800" b="0" strike="noStrike" spc="-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ts val="1199"/>
                  </a:spcBef>
                  <a:spcAft>
                    <a:spcPts val="201"/>
                  </a:spcAft>
                </a:pPr>
                <a:endParaRPr lang="it-IT" sz="1800" b="0" strike="noStrike" spc="-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91440" indent="-90000">
                  <a:lnSpc>
                    <a:spcPct val="90000"/>
                  </a:lnSpc>
                  <a:spcBef>
                    <a:spcPts val="1199"/>
                  </a:spcBef>
                  <a:spcAft>
                    <a:spcPts val="201"/>
                  </a:spcAft>
                  <a:buClr>
                    <a:srgbClr val="1CADE4"/>
                  </a:buClr>
                  <a:buFont typeface="Arial"/>
                  <a:buChar char="•"/>
                </a:pPr>
                <a:endParaRPr lang="it-IT" sz="1800" b="0" strike="noStrike" spc="-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CustomShape 2">
                <a:extLst>
                  <a:ext uri="{FF2B5EF4-FFF2-40B4-BE49-F238E27FC236}">
                    <a16:creationId xmlns:a16="http://schemas.microsoft.com/office/drawing/2014/main" id="{B629871D-F0F8-4571-8CEF-5B8DD51056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537" y="5405472"/>
                <a:ext cx="9695400" cy="1560373"/>
              </a:xfrm>
              <a:prstGeom prst="rect">
                <a:avLst/>
              </a:prstGeom>
              <a:blipFill>
                <a:blip r:embed="rId7"/>
                <a:stretch>
                  <a:fillRect l="-1446" t="-39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097280" y="250920"/>
            <a:ext cx="10056960" cy="144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it-IT" sz="4000" b="1" strike="noStrike" spc="-41" dirty="0">
                <a:solidFill>
                  <a:srgbClr val="404040"/>
                </a:solidFill>
                <a:latin typeface="Calibri Light"/>
                <a:ea typeface="DejaVu Sans"/>
              </a:rPr>
              <a:t>Model </a:t>
            </a:r>
            <a:r>
              <a:rPr lang="it-IT" sz="4000" b="1" strike="noStrike" spc="-41" dirty="0" err="1">
                <a:solidFill>
                  <a:srgbClr val="404040"/>
                </a:solidFill>
                <a:latin typeface="Calibri Light"/>
                <a:ea typeface="DejaVu Sans"/>
              </a:rPr>
              <a:t>validation</a:t>
            </a:r>
            <a:r>
              <a:rPr lang="it-IT" sz="4000" b="1" strike="noStrike" spc="-41" dirty="0">
                <a:solidFill>
                  <a:srgbClr val="404040"/>
                </a:solidFill>
                <a:latin typeface="Calibri Light"/>
                <a:ea typeface="DejaVu Sans"/>
              </a:rPr>
              <a:t> (2/2)</a:t>
            </a:r>
            <a:endParaRPr lang="it-IT" sz="4000" b="0" strike="noStrike" spc="-1" dirty="0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1097280" y="1845720"/>
            <a:ext cx="10056960" cy="450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>
            <a:normAutofit lnSpcReduction="10000"/>
          </a:bodyPr>
          <a:lstStyle/>
          <a:p>
            <a:pPr marL="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</a:pPr>
            <a:r>
              <a:rPr lang="it-IT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With </a:t>
            </a:r>
            <a:r>
              <a:rPr lang="it-IT" sz="18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same</a:t>
            </a:r>
            <a:r>
              <a:rPr lang="it-IT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values</a:t>
            </a:r>
            <a:r>
              <a:rPr lang="it-IT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for C and E[s], </a:t>
            </a:r>
            <a:r>
              <a:rPr lang="it-IT" sz="18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but</a:t>
            </a:r>
            <a:r>
              <a:rPr lang="it-IT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with </a:t>
            </a:r>
            <a:r>
              <a:rPr lang="it-IT" sz="18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compression</a:t>
            </a:r>
            <a:r>
              <a:rPr lang="it-IT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enabled</a:t>
            </a:r>
            <a:r>
              <a:rPr lang="it-IT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we</a:t>
            </a:r>
            <a:r>
              <a:rPr lang="it-IT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have</a:t>
            </a:r>
            <a:r>
              <a:rPr lang="it-IT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:</a:t>
            </a:r>
            <a:endParaRPr lang="it-IT" sz="1800" b="0" strike="noStrike" spc="-1" dirty="0">
              <a:latin typeface="Arial"/>
            </a:endParaRPr>
          </a:p>
          <a:p>
            <a:pPr marL="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</a:pPr>
            <a:endParaRPr lang="it-IT" sz="1800" b="0" strike="noStrike" spc="-1" dirty="0">
              <a:solidFill>
                <a:srgbClr val="404040"/>
              </a:solidFill>
              <a:latin typeface="Calibri"/>
              <a:ea typeface="DejaVu Sans"/>
            </a:endParaRPr>
          </a:p>
          <a:p>
            <a:pPr marL="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</a:pPr>
            <a:endParaRPr lang="it-IT" sz="1800" b="0" strike="noStrike" spc="-1" dirty="0">
              <a:solidFill>
                <a:srgbClr val="404040"/>
              </a:solidFill>
              <a:latin typeface="Calibri"/>
              <a:ea typeface="DejaVu Sans"/>
            </a:endParaRPr>
          </a:p>
          <a:p>
            <a:pPr marL="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</a:pPr>
            <a:r>
              <a:rPr lang="it-IT" sz="18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which</a:t>
            </a:r>
            <a:r>
              <a:rPr lang="it-IT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is</a:t>
            </a:r>
            <a:r>
              <a:rPr lang="it-IT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the </a:t>
            </a:r>
            <a:r>
              <a:rPr lang="it-IT" sz="18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strictest</a:t>
            </a:r>
            <a:r>
              <a:rPr lang="it-IT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case (X=0.5) for </a:t>
            </a:r>
            <a:r>
              <a:rPr lang="it-IT" sz="18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compression</a:t>
            </a:r>
            <a:r>
              <a:rPr lang="it-IT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unit</a:t>
            </a:r>
            <a:r>
              <a:rPr lang="it-IT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</a:p>
          <a:p>
            <a:pPr marL="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</a:pPr>
            <a:endParaRPr lang="it-IT" spc="-1" dirty="0">
              <a:solidFill>
                <a:srgbClr val="404040"/>
              </a:solidFill>
              <a:latin typeface="Calibri"/>
              <a:ea typeface="DejaVu Sans"/>
            </a:endParaRPr>
          </a:p>
          <a:p>
            <a:pPr marL="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</a:pPr>
            <a:r>
              <a:rPr lang="it-IT" sz="18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Let’s</a:t>
            </a:r>
            <a:r>
              <a:rPr lang="it-IT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consider</a:t>
            </a:r>
            <a:r>
              <a:rPr lang="it-IT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now</a:t>
            </a:r>
            <a:r>
              <a:rPr lang="it-IT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the </a:t>
            </a:r>
            <a:r>
              <a:rPr lang="it-IT" sz="18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strictest</a:t>
            </a:r>
            <a:r>
              <a:rPr lang="it-IT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case for the forwarding </a:t>
            </a:r>
            <a:r>
              <a:rPr lang="it-IT" sz="18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unit</a:t>
            </a:r>
            <a:r>
              <a:rPr lang="it-IT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lang="it-IT" sz="18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which</a:t>
            </a:r>
            <a:r>
              <a:rPr lang="it-IT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is</a:t>
            </a:r>
            <a:r>
              <a:rPr lang="it-IT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</a:p>
          <a:p>
            <a:pPr marL="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</a:pPr>
            <a:r>
              <a:rPr lang="it-IT" sz="18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at</a:t>
            </a:r>
            <a:r>
              <a:rPr lang="it-IT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X=0.1:</a:t>
            </a:r>
          </a:p>
          <a:p>
            <a:pPr marL="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</a:pPr>
            <a:endParaRPr lang="it-IT" spc="-1" dirty="0">
              <a:solidFill>
                <a:srgbClr val="404040"/>
              </a:solidFill>
              <a:latin typeface="Calibri"/>
              <a:ea typeface="DejaVu Sans"/>
            </a:endParaRPr>
          </a:p>
          <a:p>
            <a:pPr marL="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</a:pPr>
            <a:endParaRPr lang="it-IT" sz="1800" b="0" strike="noStrike" spc="-1" dirty="0">
              <a:latin typeface="Arial"/>
            </a:endParaRPr>
          </a:p>
          <a:p>
            <a:pPr marL="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</a:pPr>
            <a:r>
              <a:rPr lang="it-IT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In </a:t>
            </a:r>
            <a:r>
              <a:rPr lang="it-IT" sz="18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order</a:t>
            </a:r>
            <a:r>
              <a:rPr lang="it-IT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to </a:t>
            </a:r>
            <a:r>
              <a:rPr lang="it-IT" sz="18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evaluate</a:t>
            </a:r>
            <a:r>
              <a:rPr lang="it-IT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whole</a:t>
            </a:r>
            <a:r>
              <a:rPr lang="it-IT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the system, </a:t>
            </a:r>
            <a:r>
              <a:rPr lang="it-IT" sz="18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we</a:t>
            </a:r>
            <a:r>
              <a:rPr lang="it-IT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have</a:t>
            </a:r>
            <a:r>
              <a:rPr lang="it-IT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to </a:t>
            </a:r>
            <a:r>
              <a:rPr lang="it-IT" sz="18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fulfill</a:t>
            </a:r>
            <a:r>
              <a:rPr lang="it-IT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the </a:t>
            </a:r>
          </a:p>
          <a:p>
            <a:pPr marL="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</a:pPr>
            <a:r>
              <a:rPr lang="it-IT" sz="18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strictest</a:t>
            </a:r>
            <a:r>
              <a:rPr lang="it-IT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condition</a:t>
            </a:r>
            <a:r>
              <a:rPr lang="it-IT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between</a:t>
            </a:r>
            <a:r>
              <a:rPr lang="it-IT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the </a:t>
            </a:r>
            <a:r>
              <a:rPr lang="it-IT" sz="18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two</a:t>
            </a:r>
            <a:r>
              <a:rPr lang="it-IT" sz="18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18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above</a:t>
            </a:r>
            <a:endParaRPr lang="it-IT" sz="1800" b="0" strike="noStrike" spc="-1" dirty="0">
              <a:latin typeface="Arial"/>
            </a:endParaRPr>
          </a:p>
        </p:txBody>
      </p:sp>
      <p:pic>
        <p:nvPicPr>
          <p:cNvPr id="119" name="Picture 34"/>
          <p:cNvPicPr/>
          <p:nvPr/>
        </p:nvPicPr>
        <p:blipFill>
          <a:blip r:embed="rId2"/>
          <a:stretch/>
        </p:blipFill>
        <p:spPr>
          <a:xfrm>
            <a:off x="10945080" y="131760"/>
            <a:ext cx="1107000" cy="587520"/>
          </a:xfrm>
          <a:prstGeom prst="rect">
            <a:avLst/>
          </a:prstGeom>
          <a:ln w="9360">
            <a:noFill/>
          </a:ln>
        </p:spPr>
      </p:pic>
      <p:sp>
        <p:nvSpPr>
          <p:cNvPr id="120" name="CustomShape 3"/>
          <p:cNvSpPr/>
          <p:nvPr/>
        </p:nvSpPr>
        <p:spPr>
          <a:xfrm>
            <a:off x="96840" y="6436080"/>
            <a:ext cx="7075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2F2F2"/>
                </a:solidFill>
                <a:latin typeface="Calibri"/>
                <a:ea typeface="DejaVu Sans"/>
              </a:rPr>
              <a:t>Giacomo Pellicci, Nicola Mota, Alexander De Roberto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9082080" y="6436080"/>
            <a:ext cx="29703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it-IT" sz="1800" b="0" strike="noStrike" spc="-1">
                <a:solidFill>
                  <a:srgbClr val="F2F2F2"/>
                </a:solidFill>
                <a:latin typeface="Calibri"/>
                <a:ea typeface="DejaVu Sans"/>
              </a:rPr>
              <a:t>5</a:t>
            </a:r>
            <a:endParaRPr lang="it-IT" sz="1800" b="0" strike="noStrike" spc="-1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Formula 7"/>
              <p:cNvSpPr txBox="1"/>
              <p:nvPr/>
            </p:nvSpPr>
            <p:spPr>
              <a:xfrm>
                <a:off x="1037760" y="2233454"/>
                <a:ext cx="4666512" cy="693281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0.5⋅70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𝑚𝑠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=0.0175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>
                          <a:latin typeface="Cambria Math" panose="02040503050406030204" pitchFamily="18" charset="0"/>
                        </a:rPr>
                        <m:t>&lt;57.1428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25" name="Formula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60" y="2233454"/>
                <a:ext cx="4666512" cy="693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Formula 8"/>
              <p:cNvSpPr txBox="1"/>
              <p:nvPr/>
            </p:nvSpPr>
            <p:spPr>
              <a:xfrm>
                <a:off x="947880" y="4599854"/>
                <a:ext cx="4470400" cy="7390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ar-AE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ar-AE">
                        <a:latin typeface="Cambria Math" panose="02040503050406030204" pitchFamily="18" charset="0"/>
                      </a:rPr>
                      <m:t>&lt;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ar-AE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r>
                  <a:rPr lang="ar-AE" dirty="0"/>
                  <a:t> =</a:t>
                </a:r>
                <a14:m>
                  <m:oMath xmlns:m="http://schemas.openxmlformats.org/officeDocument/2006/math">
                    <m:r>
                      <a:rPr lang="ar-AE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03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126" name="Formula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80" y="4599854"/>
                <a:ext cx="4470400" cy="7390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Formula 9"/>
              <p:cNvSpPr txBox="1"/>
              <p:nvPr/>
            </p:nvSpPr>
            <p:spPr>
              <a:xfrm>
                <a:off x="8138520" y="5420319"/>
                <a:ext cx="2867551" cy="546372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  <m:r>
                        <a:rPr>
                          <a:latin typeface="Cambria Math" panose="02040503050406030204" pitchFamily="18" charset="0"/>
                        </a:rPr>
                        <m:t>.</m:t>
                      </m:r>
                      <m:r>
                        <a:rPr>
                          <a:latin typeface="Cambria Math" panose="02040503050406030204" pitchFamily="18" charset="0"/>
                        </a:rPr>
                        <m:t>03</m:t>
                      </m:r>
                      <m:r>
                        <a:rPr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>
                          <a:latin typeface="Cambria Math" panose="02040503050406030204" pitchFamily="18" charset="0"/>
                        </a:rPr>
                        <m:t>33</m:t>
                      </m:r>
                      <m:r>
                        <a:rPr>
                          <a:latin typeface="Cambria Math" panose="02040503050406030204" pitchFamily="18" charset="0"/>
                        </a:rPr>
                        <m:t>.</m:t>
                      </m:r>
                      <m:r>
                        <a:rPr>
                          <a:latin typeface="Cambria Math" panose="02040503050406030204" pitchFamily="18" charset="0"/>
                        </a:rPr>
                        <m:t>333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28" name="Formula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520" y="5420319"/>
                <a:ext cx="2867551" cy="5463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lh6.googleusercontent.com/dlYxD0PIUv1zNi8WDPGEH52pSmPqSLKWKyJ1t4uA3pQ3XF1XAGiYO2O7YgJl2faseLcmHAbKE8mhURaTrtKvLG8AhUPnDrctNLEhcmr3c7D-ucHbfCVO2IcVNNtPfIV_jBsr1t90">
            <a:extLst>
              <a:ext uri="{FF2B5EF4-FFF2-40B4-BE49-F238E27FC236}">
                <a16:creationId xmlns:a16="http://schemas.microsoft.com/office/drawing/2014/main" id="{579C3821-46BA-466C-A74A-222504C00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520" y="1759168"/>
            <a:ext cx="3165120" cy="246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CustomShape 11"/>
          <p:cNvSpPr/>
          <p:nvPr/>
        </p:nvSpPr>
        <p:spPr>
          <a:xfrm>
            <a:off x="9155022" y="4052431"/>
            <a:ext cx="2609640" cy="30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200" b="0" i="1" strike="noStrike" spc="-1" dirty="0" err="1">
                <a:latin typeface="Arial"/>
              </a:rPr>
              <a:t>Mean</a:t>
            </a:r>
            <a:r>
              <a:rPr lang="it-IT" sz="1200" b="0" i="1" strike="noStrike" spc="-1" dirty="0">
                <a:latin typeface="Arial"/>
              </a:rPr>
              <a:t> End to End with X=0</a:t>
            </a:r>
            <a:r>
              <a:rPr lang="it-IT" sz="1200" i="1" spc="-1" dirty="0">
                <a:latin typeface="Arial"/>
              </a:rPr>
              <a:t>.1</a:t>
            </a:r>
            <a:endParaRPr lang="it-IT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61689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it-IT" sz="4000" b="1" strike="noStrike" spc="-41">
                <a:solidFill>
                  <a:srgbClr val="404040"/>
                </a:solidFill>
                <a:latin typeface="Calibri Light"/>
                <a:ea typeface="DejaVu Sans"/>
              </a:rPr>
              <a:t>Simulation Results (Exponential scenario)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096920" y="1846440"/>
            <a:ext cx="3382920" cy="402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lang="it-IT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For </a:t>
            </a:r>
            <a:r>
              <a:rPr lang="it-IT" sz="2000" b="0" strike="noStrike" spc="-1">
                <a:solidFill>
                  <a:srgbClr val="404040"/>
                </a:solidFill>
                <a:latin typeface="Calibri"/>
                <a:ea typeface="Calibri"/>
              </a:rPr>
              <a:t>λ ≤ 10 is preferable to forward the packets without compressing them</a:t>
            </a:r>
            <a:endParaRPr lang="it-IT" sz="2000" b="0" strike="noStrike" spc="-1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lang="it-IT" sz="2000" b="0" strike="noStrike" spc="-1">
                <a:solidFill>
                  <a:srgbClr val="404040"/>
                </a:solidFill>
                <a:latin typeface="Calibri"/>
                <a:ea typeface="Calibri"/>
              </a:rPr>
              <a:t> For λ ≥ 13 compressing packets helps the system to keep the mean end to end delay low </a:t>
            </a:r>
            <a:endParaRPr lang="it-IT" sz="2000" b="0" strike="noStrike" spc="-1">
              <a:latin typeface="Arial"/>
            </a:endParaRPr>
          </a:p>
        </p:txBody>
      </p:sp>
      <p:pic>
        <p:nvPicPr>
          <p:cNvPr id="133" name="Picture 34"/>
          <p:cNvPicPr/>
          <p:nvPr/>
        </p:nvPicPr>
        <p:blipFill>
          <a:blip r:embed="rId2"/>
          <a:stretch/>
        </p:blipFill>
        <p:spPr>
          <a:xfrm>
            <a:off x="10945080" y="131760"/>
            <a:ext cx="1107000" cy="587520"/>
          </a:xfrm>
          <a:prstGeom prst="rect">
            <a:avLst/>
          </a:prstGeom>
          <a:ln w="9360">
            <a:noFill/>
          </a:ln>
        </p:spPr>
      </p:pic>
      <p:sp>
        <p:nvSpPr>
          <p:cNvPr id="134" name="CustomShape 3"/>
          <p:cNvSpPr/>
          <p:nvPr/>
        </p:nvSpPr>
        <p:spPr>
          <a:xfrm>
            <a:off x="96840" y="6436080"/>
            <a:ext cx="7075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2F2F2"/>
                </a:solidFill>
                <a:latin typeface="Calibri"/>
                <a:ea typeface="DejaVu Sans"/>
              </a:rPr>
              <a:t>Giacomo Pellicci, Nicola Mota, Alexander De Roberto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9082080" y="6436080"/>
            <a:ext cx="29703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it-IT" sz="1800" b="0" strike="noStrike" spc="-1">
                <a:solidFill>
                  <a:srgbClr val="F2F2F2"/>
                </a:solidFill>
                <a:latin typeface="Calibri"/>
                <a:ea typeface="DejaVu Sans"/>
              </a:rPr>
              <a:t>6</a:t>
            </a:r>
            <a:endParaRPr lang="it-IT" sz="1800" b="0" strike="noStrike" spc="-1">
              <a:latin typeface="Arial"/>
            </a:endParaRPr>
          </a:p>
        </p:txBody>
      </p:sp>
      <p:pic>
        <p:nvPicPr>
          <p:cNvPr id="136" name="Immagine 135"/>
          <p:cNvPicPr/>
          <p:nvPr/>
        </p:nvPicPr>
        <p:blipFill>
          <a:blip r:embed="rId3"/>
          <a:stretch/>
        </p:blipFill>
        <p:spPr>
          <a:xfrm>
            <a:off x="6984000" y="1872000"/>
            <a:ext cx="4161240" cy="4206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it-IT" sz="4000" b="1" strike="noStrike" spc="-41">
                <a:solidFill>
                  <a:srgbClr val="404040"/>
                </a:solidFill>
                <a:latin typeface="Calibri Light"/>
                <a:ea typeface="DejaVu Sans"/>
              </a:rPr>
              <a:t>Simulation Results (Exponential scenario)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096920" y="1846440"/>
            <a:ext cx="4231080" cy="402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As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Calibri"/>
              </a:rPr>
              <a:t>λ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Calibri"/>
              </a:rPr>
              <a:t>increases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Calibri"/>
              </a:rPr>
              <a:t>, the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Calibri"/>
              </a:rPr>
              <a:t>fairness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Calibri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Calibri"/>
              </a:rPr>
              <a:t>between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Calibri"/>
              </a:rPr>
              <a:t> the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Calibri"/>
              </a:rPr>
              <a:t>mean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Calibri"/>
              </a:rPr>
              <a:t> end to end delay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Calibri"/>
              </a:rPr>
              <a:t>decreases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Calibri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Calibri"/>
              </a:rPr>
              <a:t>instead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Calibri"/>
              </a:rPr>
              <a:t>.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Calibri"/>
              </a:rPr>
              <a:t>This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Calibri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Calibri"/>
              </a:rPr>
              <a:t>happens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Calibri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Calibri"/>
              </a:rPr>
              <a:t>because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Calibri"/>
              </a:rPr>
              <a:t> in general the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Calibri"/>
              </a:rPr>
              <a:t>queue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Calibri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Calibri"/>
              </a:rPr>
              <a:t>will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Calibri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Calibri"/>
              </a:rPr>
              <a:t>contain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Calibri"/>
              </a:rPr>
              <a:t> some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Calibri"/>
              </a:rPr>
              <a:t>packets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Calibri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Calibri"/>
              </a:rPr>
              <a:t>which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Calibri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Calibri"/>
              </a:rPr>
              <a:t>will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Calibri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Calibri"/>
              </a:rPr>
              <a:t>affect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Calibri"/>
              </a:rPr>
              <a:t> the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Calibri"/>
              </a:rPr>
              <a:t>behavior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Calibri"/>
              </a:rPr>
              <a:t> of the end to end delay.</a:t>
            </a:r>
            <a:endParaRPr lang="it-IT" sz="2000" b="0" strike="noStrike" spc="-1" dirty="0">
              <a:latin typeface="Arial"/>
            </a:endParaRPr>
          </a:p>
        </p:txBody>
      </p:sp>
      <p:pic>
        <p:nvPicPr>
          <p:cNvPr id="139" name="Picture 34"/>
          <p:cNvPicPr/>
          <p:nvPr/>
        </p:nvPicPr>
        <p:blipFill>
          <a:blip r:embed="rId2"/>
          <a:stretch/>
        </p:blipFill>
        <p:spPr>
          <a:xfrm>
            <a:off x="10945080" y="131760"/>
            <a:ext cx="1107000" cy="587520"/>
          </a:xfrm>
          <a:prstGeom prst="rect">
            <a:avLst/>
          </a:prstGeom>
          <a:ln w="9360">
            <a:noFill/>
          </a:ln>
        </p:spPr>
      </p:pic>
      <p:sp>
        <p:nvSpPr>
          <p:cNvPr id="140" name="CustomShape 3"/>
          <p:cNvSpPr/>
          <p:nvPr/>
        </p:nvSpPr>
        <p:spPr>
          <a:xfrm>
            <a:off x="96840" y="6436080"/>
            <a:ext cx="7075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2F2F2"/>
                </a:solidFill>
                <a:latin typeface="Calibri"/>
                <a:ea typeface="DejaVu Sans"/>
              </a:rPr>
              <a:t>Giacomo Pellicci, Nicola Mota, Alexander De Roberto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9082080" y="6436080"/>
            <a:ext cx="29703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it-IT" sz="1800" b="0" strike="noStrike" spc="-1">
                <a:solidFill>
                  <a:srgbClr val="F2F2F2"/>
                </a:solidFill>
                <a:latin typeface="Calibri"/>
                <a:ea typeface="DejaVu Sans"/>
              </a:rPr>
              <a:t>7</a:t>
            </a:r>
            <a:endParaRPr lang="it-IT" sz="1800" b="0" strike="noStrike" spc="-1">
              <a:latin typeface="Arial"/>
            </a:endParaRPr>
          </a:p>
        </p:txBody>
      </p:sp>
      <p:pic>
        <p:nvPicPr>
          <p:cNvPr id="142" name="Immagine 141"/>
          <p:cNvPicPr/>
          <p:nvPr/>
        </p:nvPicPr>
        <p:blipFill>
          <a:blip r:embed="rId3"/>
          <a:stretch/>
        </p:blipFill>
        <p:spPr>
          <a:xfrm>
            <a:off x="5544000" y="1872000"/>
            <a:ext cx="6408000" cy="3407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097280" y="286560"/>
            <a:ext cx="10056960" cy="144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it-IT" sz="4000" b="1" strike="noStrike" spc="-41">
                <a:solidFill>
                  <a:srgbClr val="404040"/>
                </a:solidFill>
                <a:latin typeface="Calibri Light"/>
                <a:ea typeface="DejaVu Sans"/>
              </a:rPr>
              <a:t>Simulation Results (Exponential scenario)</a:t>
            </a:r>
            <a:endParaRPr lang="it-IT" sz="4000" b="0" strike="noStrike" spc="-1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1096920" y="1846440"/>
            <a:ext cx="4375080" cy="146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/>
          <a:lstStyle/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The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mean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throughput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considered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as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“the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number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of jobs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served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per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unit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of time”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is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not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affected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by the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compression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because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we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process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the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same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amount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of byte/s for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any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value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of X</a:t>
            </a:r>
            <a:endParaRPr lang="it-IT" sz="2000" b="0" strike="noStrike" spc="-1" dirty="0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endParaRPr lang="it-IT" sz="2000" b="0" strike="noStrike" spc="-1" dirty="0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endParaRPr lang="it-IT" sz="2000" b="0" strike="noStrike" spc="-1" dirty="0">
              <a:latin typeface="Arial"/>
            </a:endParaRPr>
          </a:p>
          <a:p>
            <a:pPr marL="91440" indent="-900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1CADE4"/>
              </a:buClr>
              <a:buFont typeface="Arial"/>
              <a:buChar char="•"/>
            </a:pP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If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interested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in the throughput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seen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at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the output of the BBU,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considered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as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“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number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of jobs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forwarded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on the link per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unit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of time”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we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have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a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scaling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according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to the </a:t>
            </a:r>
            <a:r>
              <a:rPr lang="it-IT" sz="20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compression</a:t>
            </a:r>
            <a:r>
              <a:rPr lang="it-IT" sz="20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ratio</a:t>
            </a:r>
            <a:endParaRPr lang="it-IT" sz="2000" b="0" strike="noStrike" spc="-1" dirty="0">
              <a:latin typeface="Arial"/>
            </a:endParaRPr>
          </a:p>
        </p:txBody>
      </p:sp>
      <p:pic>
        <p:nvPicPr>
          <p:cNvPr id="145" name="Picture 34"/>
          <p:cNvPicPr/>
          <p:nvPr/>
        </p:nvPicPr>
        <p:blipFill>
          <a:blip r:embed="rId2"/>
          <a:stretch/>
        </p:blipFill>
        <p:spPr>
          <a:xfrm>
            <a:off x="10945080" y="131760"/>
            <a:ext cx="1107000" cy="587520"/>
          </a:xfrm>
          <a:prstGeom prst="rect">
            <a:avLst/>
          </a:prstGeom>
          <a:ln w="9360">
            <a:noFill/>
          </a:ln>
        </p:spPr>
      </p:pic>
      <p:sp>
        <p:nvSpPr>
          <p:cNvPr id="146" name="CustomShape 3"/>
          <p:cNvSpPr/>
          <p:nvPr/>
        </p:nvSpPr>
        <p:spPr>
          <a:xfrm>
            <a:off x="96840" y="6436080"/>
            <a:ext cx="70750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2F2F2"/>
                </a:solidFill>
                <a:latin typeface="Calibri"/>
                <a:ea typeface="DejaVu Sans"/>
              </a:rPr>
              <a:t>Giacomo Pellicci, Nicola Mota, Alexander De Roberto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9082080" y="6436080"/>
            <a:ext cx="297036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it-IT" sz="1800" b="0" strike="noStrike" spc="-1">
                <a:solidFill>
                  <a:srgbClr val="F2F2F2"/>
                </a:solidFill>
                <a:latin typeface="Calibri"/>
                <a:ea typeface="DejaVu Sans"/>
              </a:rPr>
              <a:t>8</a:t>
            </a:r>
            <a:endParaRPr lang="it-IT" sz="1800" b="0" strike="noStrike" spc="-1">
              <a:latin typeface="Arial"/>
            </a:endParaRPr>
          </a:p>
        </p:txBody>
      </p:sp>
      <p:pic>
        <p:nvPicPr>
          <p:cNvPr id="148" name="Immagine 147"/>
          <p:cNvPicPr/>
          <p:nvPr/>
        </p:nvPicPr>
        <p:blipFill>
          <a:blip r:embed="rId3"/>
          <a:stretch/>
        </p:blipFill>
        <p:spPr>
          <a:xfrm>
            <a:off x="6552000" y="1800000"/>
            <a:ext cx="3888000" cy="2020680"/>
          </a:xfrm>
          <a:prstGeom prst="rect">
            <a:avLst/>
          </a:prstGeom>
          <a:ln>
            <a:noFill/>
          </a:ln>
        </p:spPr>
      </p:pic>
      <p:pic>
        <p:nvPicPr>
          <p:cNvPr id="149" name="Immagine 148"/>
          <p:cNvPicPr/>
          <p:nvPr/>
        </p:nvPicPr>
        <p:blipFill>
          <a:blip r:embed="rId4"/>
          <a:stretch/>
        </p:blipFill>
        <p:spPr>
          <a:xfrm>
            <a:off x="6474240" y="3960000"/>
            <a:ext cx="3965760" cy="216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Retrospettivo</Template>
  <TotalTime>249</TotalTime>
  <Words>815</Words>
  <Application>Microsoft Office PowerPoint</Application>
  <PresentationFormat>Widescreen</PresentationFormat>
  <Paragraphs>93</Paragraphs>
  <Slides>10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Evaluation  of  RR CQI based Cellular Network</dc:title>
  <dc:subject/>
  <dc:creator>vincent dc</dc:creator>
  <dc:description/>
  <cp:lastModifiedBy>Giacomo</cp:lastModifiedBy>
  <cp:revision>155</cp:revision>
  <dcterms:created xsi:type="dcterms:W3CDTF">2018-09-11T09:14:21Z</dcterms:created>
  <dcterms:modified xsi:type="dcterms:W3CDTF">2019-02-04T12:56:37Z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