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5" r:id="rId5"/>
    <p:sldId id="262" r:id="rId6"/>
    <p:sldId id="26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8FB3629-BD36-4C4E-B463-38ACD53C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68" y="1387888"/>
            <a:ext cx="8825659" cy="1981200"/>
          </a:xfrm>
        </p:spPr>
        <p:txBody>
          <a:bodyPr/>
          <a:lstStyle/>
          <a:p>
            <a:pPr algn="ctr"/>
            <a:r>
              <a:rPr lang="it-IT" sz="6000" dirty="0" err="1">
                <a:latin typeface="Bookman Old Style" panose="02050604050505020204" pitchFamily="18" charset="0"/>
              </a:rPr>
              <a:t>Replicated</a:t>
            </a:r>
            <a:r>
              <a:rPr lang="it-IT" sz="6000" dirty="0">
                <a:latin typeface="Bookman Old Style" panose="02050604050505020204" pitchFamily="18" charset="0"/>
              </a:rPr>
              <a:t> File System</a:t>
            </a:r>
            <a:endParaRPr lang="en-US" sz="6000" dirty="0">
              <a:latin typeface="Bookman Old Style" panose="02050604050505020204" pitchFamily="18" charset="0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ABD5A9-284A-4057-B5E6-1DA744B43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3328" y="3107912"/>
            <a:ext cx="9625341" cy="1184170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A </a:t>
            </a:r>
            <a:r>
              <a:rPr lang="it-IT" sz="2000" dirty="0" err="1"/>
              <a:t>distributed</a:t>
            </a:r>
            <a:r>
              <a:rPr lang="it-IT" sz="2000" dirty="0"/>
              <a:t>, fault-</a:t>
            </a:r>
            <a:r>
              <a:rPr lang="it-IT" sz="2000" dirty="0" err="1"/>
              <a:t>tolerant</a:t>
            </a:r>
            <a:r>
              <a:rPr lang="it-IT" sz="2000" dirty="0"/>
              <a:t> </a:t>
            </a:r>
            <a:r>
              <a:rPr lang="it-IT" sz="2000" dirty="0" err="1"/>
              <a:t>application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users to </a:t>
            </a:r>
            <a:r>
              <a:rPr lang="it-IT" sz="2000" dirty="0" err="1"/>
              <a:t>safely</a:t>
            </a:r>
            <a:r>
              <a:rPr lang="it-IT" sz="2000" dirty="0"/>
              <a:t> store files </a:t>
            </a:r>
            <a:endParaRPr lang="en-US" sz="2000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C7747135-480F-40D5-8C1B-6D2C312E1FF5}"/>
              </a:ext>
            </a:extLst>
          </p:cNvPr>
          <p:cNvSpPr txBox="1">
            <a:spLocks/>
          </p:cNvSpPr>
          <p:nvPr/>
        </p:nvSpPr>
        <p:spPr>
          <a:xfrm>
            <a:off x="8098971" y="4921898"/>
            <a:ext cx="2809698" cy="86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it-IT" sz="1600" dirty="0"/>
              <a:t>CDS Project</a:t>
            </a:r>
          </a:p>
          <a:p>
            <a:pPr algn="ctr"/>
            <a:r>
              <a:rPr lang="it-IT" sz="1600" dirty="0"/>
              <a:t>Pellicci Giacomo</a:t>
            </a:r>
          </a:p>
          <a:p>
            <a:pPr algn="ctr"/>
            <a:r>
              <a:rPr lang="it-IT" sz="1600" dirty="0"/>
              <a:t>March, 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066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4251DC9-6F74-4A8F-B700-D1C6C121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overview</a:t>
            </a:r>
            <a:endParaRPr lang="en-US" i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2868B5C-8449-4570-B0E9-0B15FFED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989220"/>
            <a:ext cx="5132567" cy="4523711"/>
          </a:xfrm>
        </p:spPr>
        <p:txBody>
          <a:bodyPr/>
          <a:lstStyle/>
          <a:p>
            <a:r>
              <a:rPr lang="it-IT" dirty="0"/>
              <a:t>Cluster of N </a:t>
            </a:r>
            <a:r>
              <a:rPr lang="it-IT" dirty="0" err="1"/>
              <a:t>nodes</a:t>
            </a:r>
            <a:r>
              <a:rPr lang="it-IT" dirty="0"/>
              <a:t>, </a:t>
            </a:r>
            <a:r>
              <a:rPr lang="it-IT" dirty="0" err="1"/>
              <a:t>tipically</a:t>
            </a:r>
            <a:r>
              <a:rPr lang="it-IT" dirty="0"/>
              <a:t> 3, 5 or 7</a:t>
            </a:r>
          </a:p>
          <a:p>
            <a:endParaRPr lang="it-IT" dirty="0"/>
          </a:p>
          <a:p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consistency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mandatory</a:t>
            </a:r>
            <a:endParaRPr lang="it-IT" dirty="0"/>
          </a:p>
          <a:p>
            <a:endParaRPr lang="it-IT" dirty="0"/>
          </a:p>
          <a:p>
            <a:r>
              <a:rPr lang="it-IT" dirty="0"/>
              <a:t>A cluster leader must be </a:t>
            </a:r>
            <a:r>
              <a:rPr lang="it-IT" dirty="0" err="1"/>
              <a:t>elected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Only</a:t>
            </a:r>
            <a:r>
              <a:rPr lang="it-IT" dirty="0"/>
              <a:t> the leader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operation</a:t>
            </a:r>
            <a:r>
              <a:rPr lang="it-IT" dirty="0"/>
              <a:t> over the file system</a:t>
            </a:r>
          </a:p>
          <a:p>
            <a:endParaRPr lang="it-IT" dirty="0"/>
          </a:p>
          <a:p>
            <a:r>
              <a:rPr lang="it-IT" dirty="0"/>
              <a:t>Client </a:t>
            </a:r>
            <a:r>
              <a:rPr lang="it-IT" dirty="0" err="1"/>
              <a:t>perceives</a:t>
            </a:r>
            <a:r>
              <a:rPr lang="it-IT" dirty="0"/>
              <a:t> the cluster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unique</a:t>
            </a:r>
            <a:r>
              <a:rPr lang="it-IT" dirty="0"/>
              <a:t> server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2D22B2D-0D20-4B3F-AA49-504D7C46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332" y="1097911"/>
            <a:ext cx="4986089" cy="54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0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4251DC9-6F74-4A8F-B700-D1C6C121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Always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CONSENSUS		</a:t>
            </a:r>
            <a:endParaRPr lang="en-US" i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2868B5C-8449-4570-B0E9-0B15FFED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310063"/>
            <a:ext cx="9881031" cy="4202868"/>
          </a:xfrm>
        </p:spPr>
        <p:txBody>
          <a:bodyPr/>
          <a:lstStyle/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redundant</a:t>
            </a:r>
            <a:r>
              <a:rPr lang="it-IT" dirty="0"/>
              <a:t> copy of the </a:t>
            </a:r>
            <a:r>
              <a:rPr lang="it-IT" dirty="0" err="1"/>
              <a:t>whole</a:t>
            </a:r>
            <a:r>
              <a:rPr lang="it-IT" dirty="0"/>
              <a:t> file system</a:t>
            </a:r>
          </a:p>
          <a:p>
            <a:endParaRPr lang="it-IT" dirty="0"/>
          </a:p>
          <a:p>
            <a:r>
              <a:rPr lang="en-US" dirty="0"/>
              <a:t>All those copy must be kept consistent with each other, in particular with the leader one</a:t>
            </a:r>
          </a:p>
          <a:p>
            <a:endParaRPr lang="en-US" dirty="0"/>
          </a:p>
          <a:p>
            <a:r>
              <a:rPr lang="en-US" dirty="0"/>
              <a:t>A distributed consensus algorithm must be used to reach this goal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535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4251DC9-6F74-4A8F-B700-D1C6C121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RAFT Consensus </a:t>
            </a:r>
            <a:r>
              <a:rPr lang="it-IT" dirty="0" err="1"/>
              <a:t>algorithm</a:t>
            </a:r>
            <a:endParaRPr lang="en-US" i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2868B5C-8449-4570-B0E9-0B15FFED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36133"/>
            <a:ext cx="8946541" cy="4884820"/>
          </a:xfrm>
        </p:spPr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makes N machines </a:t>
            </a:r>
            <a:r>
              <a:rPr lang="it-IT" dirty="0" err="1"/>
              <a:t>reach</a:t>
            </a:r>
            <a:r>
              <a:rPr lang="it-IT" dirty="0"/>
              <a:t> consensus </a:t>
            </a:r>
            <a:r>
              <a:rPr lang="it-IT" dirty="0" err="1"/>
              <a:t>upon</a:t>
            </a:r>
            <a:r>
              <a:rPr lang="it-IT" dirty="0"/>
              <a:t> some </a:t>
            </a:r>
            <a:r>
              <a:rPr lang="it-IT" dirty="0" err="1"/>
              <a:t>values</a:t>
            </a:r>
            <a:r>
              <a:rPr lang="it-IT" dirty="0"/>
              <a:t>, in </a:t>
            </a:r>
            <a:r>
              <a:rPr lang="it-IT" dirty="0" err="1"/>
              <a:t>this</a:t>
            </a:r>
            <a:r>
              <a:rPr lang="it-IT" dirty="0"/>
              <a:t> case the file system </a:t>
            </a:r>
            <a:r>
              <a:rPr lang="it-IT" dirty="0" err="1"/>
              <a:t>content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Cluster size of 5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the service to </a:t>
            </a:r>
            <a:r>
              <a:rPr lang="it-IT" dirty="0" err="1"/>
              <a:t>remain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up to 2 </a:t>
            </a:r>
            <a:r>
              <a:rPr lang="it-IT" dirty="0" err="1"/>
              <a:t>nodes</a:t>
            </a:r>
            <a:r>
              <a:rPr lang="it-IT" dirty="0"/>
              <a:t> are down.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election</a:t>
            </a:r>
            <a:r>
              <a:rPr lang="it-IT" dirty="0"/>
              <a:t> and </a:t>
            </a:r>
            <a:r>
              <a:rPr lang="it-IT" dirty="0" err="1"/>
              <a:t>commit</a:t>
            </a:r>
            <a:r>
              <a:rPr lang="it-IT" dirty="0"/>
              <a:t> </a:t>
            </a:r>
            <a:r>
              <a:rPr lang="it-IT" dirty="0" err="1"/>
              <a:t>processes</a:t>
            </a:r>
            <a:r>
              <a:rPr lang="it-IT" dirty="0"/>
              <a:t> works if </a:t>
            </a:r>
            <a:r>
              <a:rPr lang="it-IT" u="sng" dirty="0" err="1"/>
              <a:t>majority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are up and running.</a:t>
            </a:r>
            <a:endParaRPr lang="en-US" dirty="0"/>
          </a:p>
          <a:p>
            <a:endParaRPr lang="it-IT" dirty="0"/>
          </a:p>
          <a:p>
            <a:r>
              <a:rPr lang="it-IT" dirty="0" err="1"/>
              <a:t>Nodes</a:t>
            </a:r>
            <a:r>
              <a:rPr lang="it-IT" dirty="0"/>
              <a:t> can be in one of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Leader </a:t>
            </a:r>
            <a:r>
              <a:rPr lang="it-IT" sz="1600" i="1" dirty="0"/>
              <a:t>(</a:t>
            </a:r>
            <a:r>
              <a:rPr lang="it-IT" sz="1600" i="1" dirty="0" err="1"/>
              <a:t>unique</a:t>
            </a:r>
            <a:r>
              <a:rPr lang="it-IT" sz="1600" i="1" dirty="0"/>
              <a:t> in </a:t>
            </a:r>
            <a:r>
              <a:rPr lang="it-IT" sz="1600" i="1" dirty="0" err="1"/>
              <a:t>each</a:t>
            </a:r>
            <a:r>
              <a:rPr lang="it-IT" sz="1600" i="1" dirty="0"/>
              <a:t> </a:t>
            </a:r>
            <a:r>
              <a:rPr lang="it-IT" sz="1600" i="1" dirty="0" err="1"/>
              <a:t>term</a:t>
            </a:r>
            <a:r>
              <a:rPr lang="it-IT" sz="1600" i="1" dirty="0"/>
              <a:t>)</a:t>
            </a:r>
            <a:endParaRPr lang="it-IT" sz="1600" dirty="0"/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Follower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Candidate</a:t>
            </a:r>
          </a:p>
          <a:p>
            <a:endParaRPr lang="it-IT" dirty="0"/>
          </a:p>
        </p:txBody>
      </p:sp>
      <p:pic>
        <p:nvPicPr>
          <p:cNvPr id="7" name="Picture 2" descr="https://raft.github.io/logo/annie-solo.png">
            <a:extLst>
              <a:ext uri="{FF2B5EF4-FFF2-40B4-BE49-F238E27FC236}">
                <a16:creationId xmlns:a16="http://schemas.microsoft.com/office/drawing/2014/main" id="{6EF504DF-AB18-4EA7-845E-071F0335F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53" y="78544"/>
            <a:ext cx="1745224" cy="166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8AB58C3-266B-4D9D-A08A-B48A9AE8C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23" y="4245370"/>
            <a:ext cx="5110607" cy="21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4251DC9-6F74-4A8F-B700-D1C6C121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RAFT </a:t>
            </a:r>
            <a:r>
              <a:rPr lang="it-IT" i="1" dirty="0"/>
              <a:t>Leader election</a:t>
            </a:r>
            <a:endParaRPr lang="en-US" i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2868B5C-8449-4570-B0E9-0B15FFED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28112"/>
            <a:ext cx="8946541" cy="4884820"/>
          </a:xfrm>
        </p:spPr>
        <p:txBody>
          <a:bodyPr>
            <a:normAutofit/>
          </a:bodyPr>
          <a:lstStyle/>
          <a:p>
            <a:r>
              <a:rPr lang="it-IT" dirty="0"/>
              <a:t>Leader node sends </a:t>
            </a:r>
            <a:r>
              <a:rPr lang="en-US" u="sng" dirty="0"/>
              <a:t>heartbeat</a:t>
            </a:r>
            <a:r>
              <a:rPr lang="it-IT" dirty="0"/>
              <a:t> to all the follower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If no </a:t>
            </a:r>
            <a:r>
              <a:rPr lang="en-US" dirty="0"/>
              <a:t>heartbeat</a:t>
            </a:r>
            <a:r>
              <a:rPr lang="it-IT" dirty="0"/>
              <a:t> </a:t>
            </a:r>
            <a:r>
              <a:rPr lang="en-US" dirty="0"/>
              <a:t>is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</a:t>
            </a:r>
            <a:r>
              <a:rPr lang="it-IT" u="sng" dirty="0"/>
              <a:t>random </a:t>
            </a:r>
            <a:r>
              <a:rPr lang="it-IT" u="sng" dirty="0" err="1"/>
              <a:t>timeout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follower suppose </a:t>
            </a:r>
            <a:r>
              <a:rPr lang="it-IT" dirty="0" err="1"/>
              <a:t>that</a:t>
            </a:r>
            <a:r>
              <a:rPr lang="it-IT" dirty="0"/>
              <a:t> the leader </a:t>
            </a:r>
            <a:r>
              <a:rPr lang="it-IT" dirty="0" err="1"/>
              <a:t>is</a:t>
            </a:r>
            <a:r>
              <a:rPr lang="it-IT" dirty="0"/>
              <a:t> down, </a:t>
            </a:r>
            <a:r>
              <a:rPr lang="it-IT" dirty="0" err="1"/>
              <a:t>becomes</a:t>
            </a:r>
            <a:r>
              <a:rPr lang="it-IT" dirty="0"/>
              <a:t> candidate and </a:t>
            </a:r>
            <a:r>
              <a:rPr lang="it-IT" dirty="0" err="1"/>
              <a:t>begins</a:t>
            </a:r>
            <a:r>
              <a:rPr lang="it-IT" dirty="0"/>
              <a:t> an </a:t>
            </a:r>
            <a:r>
              <a:rPr lang="it-IT" dirty="0" err="1"/>
              <a:t>election</a:t>
            </a:r>
            <a:r>
              <a:rPr lang="it-IT" dirty="0"/>
              <a:t> procedure</a:t>
            </a:r>
          </a:p>
          <a:p>
            <a:endParaRPr lang="it-IT" dirty="0"/>
          </a:p>
          <a:p>
            <a:r>
              <a:rPr lang="it-IT" dirty="0"/>
              <a:t>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arbitrary</a:t>
            </a:r>
            <a:r>
              <a:rPr lang="it-IT" dirty="0"/>
              <a:t> long </a:t>
            </a:r>
            <a:r>
              <a:rPr lang="it-IT" i="1" u="sng" dirty="0" err="1"/>
              <a:t>terms</a:t>
            </a:r>
            <a:r>
              <a:rPr lang="it-IT" dirty="0"/>
              <a:t>, </a:t>
            </a:r>
            <a:r>
              <a:rPr lang="it-IT" dirty="0" err="1"/>
              <a:t>beginning</a:t>
            </a:r>
            <a:r>
              <a:rPr lang="it-IT" dirty="0"/>
              <a:t>                                   a new </a:t>
            </a:r>
            <a:r>
              <a:rPr lang="it-IT" dirty="0" err="1"/>
              <a:t>election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term</a:t>
            </a:r>
            <a:r>
              <a:rPr lang="it-IT" dirty="0"/>
              <a:t> </a:t>
            </a:r>
            <a:endParaRPr lang="it-IT" i="1" u="sng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A candidate </a:t>
            </a:r>
            <a:r>
              <a:rPr lang="it-IT" dirty="0" err="1"/>
              <a:t>asks</a:t>
            </a:r>
            <a:r>
              <a:rPr lang="it-IT" dirty="0"/>
              <a:t> for </a:t>
            </a:r>
            <a:r>
              <a:rPr lang="it-IT" u="sng" dirty="0" err="1"/>
              <a:t>votes</a:t>
            </a:r>
            <a:r>
              <a:rPr lang="it-IT" dirty="0"/>
              <a:t> to the cluster, </a:t>
            </a:r>
            <a:r>
              <a:rPr lang="it-IT" dirty="0" err="1"/>
              <a:t>becomes</a:t>
            </a:r>
            <a:r>
              <a:rPr lang="it-IT" dirty="0"/>
              <a:t>                      leader if </a:t>
            </a:r>
            <a:r>
              <a:rPr lang="it-IT" dirty="0" err="1"/>
              <a:t>majority</a:t>
            </a:r>
            <a:r>
              <a:rPr lang="it-IT" dirty="0"/>
              <a:t> of </a:t>
            </a:r>
            <a:r>
              <a:rPr lang="it-IT" dirty="0" err="1"/>
              <a:t>votes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reached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EF7E6A2-6F7A-4CC1-91F6-B3079BEC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683" y="4772527"/>
            <a:ext cx="3589430" cy="1535422"/>
          </a:xfrm>
          <a:prstGeom prst="rect">
            <a:avLst/>
          </a:prstGeom>
        </p:spPr>
      </p:pic>
      <p:pic>
        <p:nvPicPr>
          <p:cNvPr id="7" name="Picture 2" descr="https://raft.github.io/logo/annie-solo.png">
            <a:extLst>
              <a:ext uri="{FF2B5EF4-FFF2-40B4-BE49-F238E27FC236}">
                <a16:creationId xmlns:a16="http://schemas.microsoft.com/office/drawing/2014/main" id="{6EF504DF-AB18-4EA7-845E-071F0335F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53" y="78544"/>
            <a:ext cx="1745224" cy="166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48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4251DC9-6F74-4A8F-B700-D1C6C121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RAFT Log </a:t>
            </a:r>
            <a:r>
              <a:rPr lang="it-IT" dirty="0" err="1"/>
              <a:t>replication</a:t>
            </a:r>
            <a:endParaRPr lang="en-US" i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2868B5C-8449-4570-B0E9-0B15FFED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28112"/>
            <a:ext cx="8946541" cy="48848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Client </a:t>
            </a:r>
            <a:r>
              <a:rPr lang="it-IT" dirty="0" err="1"/>
              <a:t>requests</a:t>
            </a:r>
            <a:r>
              <a:rPr lang="it-IT" dirty="0"/>
              <a:t>: </a:t>
            </a:r>
            <a:r>
              <a:rPr lang="it-IT" dirty="0" err="1"/>
              <a:t>read</a:t>
            </a:r>
            <a:r>
              <a:rPr lang="it-IT" dirty="0"/>
              <a:t>, </a:t>
            </a:r>
            <a:r>
              <a:rPr lang="it-IT" dirty="0" err="1"/>
              <a:t>write</a:t>
            </a:r>
            <a:r>
              <a:rPr lang="it-IT" dirty="0"/>
              <a:t>, </a:t>
            </a:r>
            <a:r>
              <a:rPr lang="it-IT" dirty="0" err="1"/>
              <a:t>ls</a:t>
            </a:r>
            <a:endParaRPr lang="it-IT" dirty="0"/>
          </a:p>
          <a:p>
            <a:endParaRPr lang="it-IT" dirty="0"/>
          </a:p>
          <a:p>
            <a:r>
              <a:rPr lang="it-IT" u="sng" dirty="0"/>
              <a:t>Read</a:t>
            </a:r>
            <a:r>
              <a:rPr lang="it-IT" dirty="0"/>
              <a:t> and </a:t>
            </a:r>
            <a:r>
              <a:rPr lang="it-IT" u="sng" dirty="0" err="1"/>
              <a:t>ls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can be </a:t>
            </a:r>
            <a:r>
              <a:rPr lang="it-IT" dirty="0" err="1"/>
              <a:t>executed</a:t>
            </a:r>
            <a:r>
              <a:rPr lang="it-IT" dirty="0"/>
              <a:t> </a:t>
            </a:r>
            <a:r>
              <a:rPr lang="it-IT" dirty="0" err="1"/>
              <a:t>locally</a:t>
            </a:r>
            <a:r>
              <a:rPr lang="it-IT" dirty="0"/>
              <a:t> by the leader</a:t>
            </a:r>
          </a:p>
          <a:p>
            <a:endParaRPr lang="it-IT" dirty="0"/>
          </a:p>
          <a:p>
            <a:r>
              <a:rPr lang="it-IT" u="sng" dirty="0"/>
              <a:t>Write</a:t>
            </a:r>
            <a:r>
              <a:rPr lang="it-IT" dirty="0"/>
              <a:t> </a:t>
            </a:r>
            <a:r>
              <a:rPr lang="it-IT" dirty="0" err="1"/>
              <a:t>operation</a:t>
            </a:r>
            <a:r>
              <a:rPr lang="it-IT" dirty="0"/>
              <a:t> must be </a:t>
            </a:r>
            <a:r>
              <a:rPr lang="it-IT" dirty="0" err="1"/>
              <a:t>performed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stored</a:t>
            </a:r>
            <a:r>
              <a:rPr lang="it-IT" dirty="0"/>
              <a:t>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replicated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the cluster</a:t>
            </a:r>
          </a:p>
          <a:p>
            <a:endParaRPr lang="it-IT" dirty="0"/>
          </a:p>
          <a:p>
            <a:r>
              <a:rPr lang="en-US" dirty="0"/>
              <a:t>Raft approach is to send out the command (i.e. store that file) and commit it only if majority of nodes can commit it, abort if not.</a:t>
            </a:r>
          </a:p>
          <a:p>
            <a:endParaRPr lang="en-US" dirty="0"/>
          </a:p>
          <a:p>
            <a:r>
              <a:rPr lang="en-US" dirty="0"/>
              <a:t>To reach this goal files are sent to a </a:t>
            </a:r>
            <a:r>
              <a:rPr lang="en-US" i="1" u="sng" dirty="0"/>
              <a:t>temporary</a:t>
            </a:r>
            <a:r>
              <a:rPr lang="en-US" dirty="0"/>
              <a:t> directory to followers and moved to </a:t>
            </a:r>
            <a:r>
              <a:rPr lang="en-US" i="1" u="sng" dirty="0"/>
              <a:t>permanent</a:t>
            </a:r>
            <a:r>
              <a:rPr lang="en-US" dirty="0"/>
              <a:t> directory only when committed, deleted in the other case </a:t>
            </a:r>
            <a:endParaRPr lang="it-IT" dirty="0"/>
          </a:p>
        </p:txBody>
      </p:sp>
      <p:pic>
        <p:nvPicPr>
          <p:cNvPr id="7" name="Picture 2" descr="https://raft.github.io/logo/annie-solo.png">
            <a:extLst>
              <a:ext uri="{FF2B5EF4-FFF2-40B4-BE49-F238E27FC236}">
                <a16:creationId xmlns:a16="http://schemas.microsoft.com/office/drawing/2014/main" id="{6EF504DF-AB18-4EA7-845E-071F0335F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53" y="78544"/>
            <a:ext cx="1745224" cy="166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96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64E7E-79D4-427D-8C7A-ADE7BAB6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Node</a:t>
            </a:r>
            <a:r>
              <a:rPr lang="it-IT" dirty="0"/>
              <a:t> reboot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A892B-372F-48AC-9B7F-72A4B59AB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65741" cy="4195481"/>
          </a:xfrm>
        </p:spPr>
        <p:txBody>
          <a:bodyPr/>
          <a:lstStyle/>
          <a:p>
            <a:r>
              <a:rPr lang="it-IT" dirty="0" err="1"/>
              <a:t>Everytime</a:t>
            </a:r>
            <a:r>
              <a:rPr lang="it-IT" dirty="0"/>
              <a:t> a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booted</a:t>
            </a:r>
            <a:r>
              <a:rPr lang="it-IT" dirty="0"/>
              <a:t> (first startup or crash </a:t>
            </a:r>
            <a:r>
              <a:rPr lang="it-IT" dirty="0" err="1"/>
              <a:t>recover</a:t>
            </a:r>
            <a:r>
              <a:rPr lang="it-IT" dirty="0"/>
              <a:t>), </a:t>
            </a:r>
            <a:r>
              <a:rPr lang="it-IT" dirty="0" err="1"/>
              <a:t>it</a:t>
            </a:r>
            <a:r>
              <a:rPr lang="it-IT" dirty="0"/>
              <a:t> must </a:t>
            </a:r>
            <a:r>
              <a:rPr lang="it-IT" dirty="0" err="1"/>
              <a:t>synchronize</a:t>
            </a:r>
            <a:r>
              <a:rPr lang="it-IT" dirty="0"/>
              <a:t> with the leader to </a:t>
            </a:r>
            <a:r>
              <a:rPr lang="it-IT" dirty="0" err="1"/>
              <a:t>guarantee</a:t>
            </a:r>
            <a:r>
              <a:rPr lang="it-IT" dirty="0"/>
              <a:t> the file system </a:t>
            </a:r>
            <a:r>
              <a:rPr lang="it-IT" dirty="0" err="1"/>
              <a:t>consistency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synchronization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must be </a:t>
            </a:r>
            <a:r>
              <a:rPr lang="it-IT" dirty="0" err="1"/>
              <a:t>blocked</a:t>
            </a:r>
            <a:endParaRPr lang="it-IT" dirty="0"/>
          </a:p>
          <a:p>
            <a:pPr lvl="1"/>
            <a:r>
              <a:rPr lang="it-IT" dirty="0"/>
              <a:t>Leader side </a:t>
            </a:r>
            <a:r>
              <a:rPr lang="it-IT" dirty="0" err="1"/>
              <a:t>semaphore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  <a:p>
            <a:endParaRPr lang="it-IT" dirty="0"/>
          </a:p>
          <a:p>
            <a:r>
              <a:rPr lang="en-US" dirty="0"/>
              <a:t>The synchronization process will involves only different files from the node and the leader, in order to avoid useless file transfer operations</a:t>
            </a:r>
          </a:p>
        </p:txBody>
      </p:sp>
    </p:spTree>
    <p:extLst>
      <p:ext uri="{BB962C8B-B14F-4D97-AF65-F5344CB8AC3E}">
        <p14:creationId xmlns:p14="http://schemas.microsoft.com/office/powerpoint/2010/main" val="351290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D362EC-A385-45CA-B8A5-80E9C98C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dirty="0"/>
              <a:t>Client </a:t>
            </a:r>
            <a:r>
              <a:rPr lang="it-IT" dirty="0" err="1"/>
              <a:t>behavior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3AD845-C412-49F3-B24C-B4A355CA7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297488" cy="4195481"/>
          </a:xfrm>
        </p:spPr>
        <p:txBody>
          <a:bodyPr/>
          <a:lstStyle/>
          <a:p>
            <a:r>
              <a:rPr lang="it-IT"/>
              <a:t>Only the leader node is allowed to perform operation over the file system</a:t>
            </a:r>
          </a:p>
          <a:p>
            <a:endParaRPr lang="it-IT"/>
          </a:p>
          <a:p>
            <a:r>
              <a:rPr lang="it-IT"/>
              <a:t>The client asks the leader address one after the other to all the nodes</a:t>
            </a:r>
          </a:p>
          <a:p>
            <a:endParaRPr lang="it-IT"/>
          </a:p>
          <a:p>
            <a:r>
              <a:rPr lang="it-IT"/>
              <a:t>The client will then issue the request  (R, W, LS) to the leader</a:t>
            </a:r>
          </a:p>
          <a:p>
            <a:pPr lvl="1"/>
            <a:r>
              <a:rPr lang="it-IT"/>
              <a:t>If the leader changed in the meanwhile the client will get an error message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0A2D60A-3D0F-42D0-8C86-3BFE4F20D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73" y="1030696"/>
            <a:ext cx="5169160" cy="56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56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523</TotalTime>
  <Words>473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Century Gothic</vt:lpstr>
      <vt:lpstr>Wingdings 3</vt:lpstr>
      <vt:lpstr>Ione</vt:lpstr>
      <vt:lpstr>Replicated File System</vt:lpstr>
      <vt:lpstr>System overview</vt:lpstr>
      <vt:lpstr>Always the same problem: CONSENSUS  </vt:lpstr>
      <vt:lpstr>RAFT Consensus algorithm</vt:lpstr>
      <vt:lpstr>RAFT Leader election</vt:lpstr>
      <vt:lpstr>RAFT Log replication</vt:lpstr>
      <vt:lpstr>Node reboot</vt:lpstr>
      <vt:lpstr>Client behavior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Replicated File System</dc:title>
  <dc:creator>Giacomo Pellicci</dc:creator>
  <cp:lastModifiedBy>Giacomo Pellicci</cp:lastModifiedBy>
  <cp:revision>25</cp:revision>
  <dcterms:created xsi:type="dcterms:W3CDTF">2019-03-06T08:31:38Z</dcterms:created>
  <dcterms:modified xsi:type="dcterms:W3CDTF">2019-03-13T16:56:31Z</dcterms:modified>
</cp:coreProperties>
</file>