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61" r:id="rId7"/>
    <p:sldId id="262" r:id="rId8"/>
    <p:sldId id="258" r:id="rId9"/>
    <p:sldId id="281" r:id="rId10"/>
    <p:sldId id="263" r:id="rId11"/>
    <p:sldId id="280" r:id="rId12"/>
    <p:sldId id="273" r:id="rId13"/>
    <p:sldId id="285" r:id="rId14"/>
    <p:sldId id="274" r:id="rId15"/>
    <p:sldId id="275" r:id="rId16"/>
    <p:sldId id="276" r:id="rId17"/>
    <p:sldId id="277" r:id="rId18"/>
    <p:sldId id="284" r:id="rId19"/>
    <p:sldId id="282" r:id="rId2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6B1"/>
    <a:srgbClr val="96E6A8"/>
    <a:srgbClr val="66FF66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163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81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kup.dpd.cz/integrace/" TargetMode="External"/><Relationship Id="rId2" Type="http://schemas.openxmlformats.org/officeDocument/2006/relationships/hyperlink" Target="https://alzaboxapi.docs.apiary.io/?fbclid=IwZXh0bgNhZW0CMTAAAR3BDMsnKekFn14njEDe-5abRgSQY4iT_lJHsH3mUk5NzD_ghu7VyL71F_g_aem_Afg-UZkWgpHFLh0wFkYP5WQl56wK75ypHm8d1o0MRFMGJze5_wk-vn_Yqczyf-JQwCaZ84rOatHqLaf1KaqbXUMe#introduction/version-history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eskaposta.cz/ke-stazeni/zakaznicke-vystupy#1" TargetMode="External"/><Relationship Id="rId4" Type="http://schemas.openxmlformats.org/officeDocument/2006/relationships/hyperlink" Target="https://api.store/czechia-api/ceskaposta.cz/dokumenta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image" Target="../media/image10.png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customXml" Target="../ink/ink40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zso.cz/csu/czso/pocet-obyvatel-v-obcich-9vln2prayv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0" y="2345719"/>
            <a:ext cx="601944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Z-Boxes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0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Jakub Polcsak	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06.06.2024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Packeta zvyšuje ceny dopravného | Kžaluzie.cz">
            <a:extLst>
              <a:ext uri="{FF2B5EF4-FFF2-40B4-BE49-F238E27FC236}">
                <a16:creationId xmlns:a16="http://schemas.microsoft.com/office/drawing/2014/main" id="{3F583EC3-48DB-3561-2850-99D1C21A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0" y="1711643"/>
            <a:ext cx="446532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/>
              <a:t>C</a:t>
            </a:r>
            <a:r>
              <a:rPr lang="en-US" sz="3600" dirty="0"/>
              <a:t>ompetition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9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Four main competitors: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Alza</a:t>
            </a:r>
            <a:r>
              <a:rPr lang="sk-SK" sz="2400" dirty="0">
                <a:solidFill>
                  <a:schemeClr val="tx1"/>
                </a:solidFill>
              </a:rPr>
              <a:t> (</a:t>
            </a:r>
            <a:r>
              <a:rPr lang="sk-SK" sz="2400" dirty="0">
                <a:solidFill>
                  <a:schemeClr val="tx1"/>
                </a:solidFill>
                <a:hlinkClick r:id="rId2"/>
              </a:rPr>
              <a:t>API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DPD</a:t>
            </a:r>
            <a:r>
              <a:rPr lang="sk-SK" sz="2400" dirty="0">
                <a:solidFill>
                  <a:schemeClr val="tx1"/>
                </a:solidFill>
              </a:rPr>
              <a:t> – data are in repository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k-SK" sz="2400" dirty="0">
                <a:solidFill>
                  <a:schemeClr val="tx1"/>
                </a:solidFill>
              </a:rPr>
              <a:t>(</a:t>
            </a:r>
            <a:r>
              <a:rPr lang="sk-SK" sz="2400" dirty="0">
                <a:solidFill>
                  <a:schemeClr val="tx1"/>
                </a:solidFill>
                <a:hlinkClick r:id="rId3"/>
              </a:rPr>
              <a:t>link to official web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tx1"/>
                </a:solidFill>
              </a:rPr>
              <a:t>Balíkovna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Czech Post</a:t>
            </a:r>
            <a:r>
              <a:rPr lang="sk-SK" sz="2400" dirty="0">
                <a:solidFill>
                  <a:schemeClr val="tx1"/>
                </a:solidFill>
                <a:hlinkClick r:id="rId4"/>
              </a:rPr>
              <a:t> API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sk-SK" sz="2400" dirty="0">
                <a:solidFill>
                  <a:schemeClr val="tx1"/>
                </a:solidFill>
              </a:rPr>
              <a:t> – data are in repository (</a:t>
            </a:r>
            <a:r>
              <a:rPr lang="sk-SK" sz="2400" dirty="0">
                <a:solidFill>
                  <a:schemeClr val="tx1"/>
                </a:solidFill>
                <a:hlinkClick r:id="rId5"/>
              </a:rPr>
              <a:t>link to official web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tx1"/>
                </a:solidFill>
              </a:rPr>
              <a:t>PPL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primary goal was to achieve a balanced proportion between the population and the distribution of Z-Boxes, enhancing accessibility and utilization.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esults indicate that the new distribution plan has significantly decreased the disparity, making Z-Boxes more accessible to a larger portion of the population.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i="1" dirty="0">
                <a:solidFill>
                  <a:schemeClr val="tx1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he next step</a:t>
            </a:r>
            <a:r>
              <a:rPr lang="sk-SK" i="1" dirty="0">
                <a:solidFill>
                  <a:schemeClr val="tx1"/>
                </a:solidFill>
              </a:rPr>
              <a:t>s</a:t>
            </a:r>
            <a:r>
              <a:rPr lang="en-US" i="1" dirty="0">
                <a:solidFill>
                  <a:schemeClr val="tx1"/>
                </a:solidFill>
              </a:rPr>
              <a:t> should</a:t>
            </a:r>
            <a:r>
              <a:rPr lang="sk-SK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be</a:t>
            </a:r>
            <a:r>
              <a:rPr lang="sk-SK" i="1" dirty="0">
                <a:solidFill>
                  <a:schemeClr val="tx1"/>
                </a:solidFill>
              </a:rPr>
              <a:t> to </a:t>
            </a:r>
            <a:r>
              <a:rPr lang="en-US" i="1" dirty="0">
                <a:solidFill>
                  <a:schemeClr val="tx1"/>
                </a:solidFill>
              </a:rPr>
              <a:t>include</a:t>
            </a:r>
            <a:r>
              <a:rPr lang="sk-SK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other</a:t>
            </a:r>
            <a:r>
              <a:rPr lang="sk-SK" b="1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important</a:t>
            </a:r>
            <a:r>
              <a:rPr lang="sk-SK" b="1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influences </a:t>
            </a:r>
            <a:r>
              <a:rPr lang="en-US" i="1" dirty="0">
                <a:solidFill>
                  <a:schemeClr val="tx1"/>
                </a:solidFill>
              </a:rPr>
              <a:t>like age, areas</a:t>
            </a:r>
            <a:r>
              <a:rPr lang="sk-SK" i="1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chemeClr val="tx1"/>
                </a:solidFill>
              </a:rPr>
              <a:t> the number of inhabitants per square km</a:t>
            </a:r>
            <a:r>
              <a:rPr lang="sk-SK" i="1" dirty="0">
                <a:solidFill>
                  <a:schemeClr val="tx1"/>
                </a:solidFill>
              </a:rPr>
              <a:t> etc.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973032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 </a:t>
            </a:r>
            <a:r>
              <a:rPr lang="sk-SK" sz="3600" dirty="0"/>
              <a:t>Increase of </a:t>
            </a:r>
            <a:r>
              <a:rPr lang="en-US" sz="3600" dirty="0"/>
              <a:t>Z-boxes</a:t>
            </a:r>
            <a:r>
              <a:rPr lang="sk-SK" sz="3600" dirty="0"/>
              <a:t> in regions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2D1DD-71E0-B229-8F02-669CADDB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38" y="1708614"/>
            <a:ext cx="8240523" cy="49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9CE16F-9485-AA45-B93E-38264AE2C532}"/>
              </a:ext>
            </a:extLst>
          </p:cNvPr>
          <p:cNvSpPr txBox="1">
            <a:spLocks/>
          </p:cNvSpPr>
          <p:nvPr/>
        </p:nvSpPr>
        <p:spPr>
          <a:xfrm>
            <a:off x="538248" y="383051"/>
            <a:ext cx="1097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600" dirty="0"/>
              <a:t> </a:t>
            </a:r>
            <a:r>
              <a:rPr lang="sk-SK" sz="3600" dirty="0"/>
              <a:t>Increase of </a:t>
            </a:r>
            <a:r>
              <a:rPr lang="en-US" sz="3600" dirty="0"/>
              <a:t>Z-boxes</a:t>
            </a:r>
            <a:r>
              <a:rPr lang="sk-SK" sz="3600" dirty="0"/>
              <a:t> in segments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C9A69-E603-9014-FB0C-3FA1E5F5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58" y="1708614"/>
            <a:ext cx="8047483" cy="46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9CE16F-9485-AA45-B93E-38264AE2C532}"/>
              </a:ext>
            </a:extLst>
          </p:cNvPr>
          <p:cNvSpPr txBox="1">
            <a:spLocks/>
          </p:cNvSpPr>
          <p:nvPr/>
        </p:nvSpPr>
        <p:spPr>
          <a:xfrm>
            <a:off x="538248" y="383051"/>
            <a:ext cx="1097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600" dirty="0"/>
              <a:t> </a:t>
            </a:r>
            <a:r>
              <a:rPr lang="sk-SK" sz="3600" dirty="0"/>
              <a:t>Num of new </a:t>
            </a:r>
            <a:r>
              <a:rPr lang="en-US" sz="3600" dirty="0"/>
              <a:t>Z-boxes</a:t>
            </a:r>
            <a:r>
              <a:rPr lang="sk-SK" sz="3600" dirty="0"/>
              <a:t> in regions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74839-52B7-200D-4F9C-74B9E8C8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12" y="1546054"/>
            <a:ext cx="8119576" cy="5115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B4EEB-C408-E425-9BF5-5ED95E30DFD7}"/>
              </a:ext>
            </a:extLst>
          </p:cNvPr>
          <p:cNvSpPr txBox="1"/>
          <p:nvPr/>
        </p:nvSpPr>
        <p:spPr>
          <a:xfrm>
            <a:off x="8046720" y="6058932"/>
            <a:ext cx="389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*Only new Z-Boxes (3,000 new Z-boxes)</a:t>
            </a:r>
          </a:p>
        </p:txBody>
      </p:sp>
    </p:spTree>
    <p:extLst>
      <p:ext uri="{BB962C8B-B14F-4D97-AF65-F5344CB8AC3E}">
        <p14:creationId xmlns:p14="http://schemas.microsoft.com/office/powerpoint/2010/main" val="28611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9CE16F-9485-AA45-B93E-38264AE2C532}"/>
              </a:ext>
            </a:extLst>
          </p:cNvPr>
          <p:cNvSpPr txBox="1">
            <a:spLocks/>
          </p:cNvSpPr>
          <p:nvPr/>
        </p:nvSpPr>
        <p:spPr>
          <a:xfrm>
            <a:off x="538248" y="383051"/>
            <a:ext cx="1097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600" dirty="0"/>
              <a:t> </a:t>
            </a:r>
            <a:r>
              <a:rPr lang="sk-SK" sz="3600" dirty="0"/>
              <a:t>Num of new </a:t>
            </a:r>
            <a:r>
              <a:rPr lang="en-US" sz="3600" dirty="0"/>
              <a:t>Z-boxes</a:t>
            </a:r>
            <a:r>
              <a:rPr lang="sk-SK" sz="3600" dirty="0"/>
              <a:t> in segments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E0101-62F4-F04F-E57A-10ECDAC4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30" y="1708614"/>
            <a:ext cx="8499340" cy="45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4" y="1831709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Visualization</a:t>
            </a:r>
            <a:r>
              <a:rPr lang="sk-SK" sz="1800" dirty="0">
                <a:solidFill>
                  <a:schemeClr val="tx1"/>
                </a:solidFill>
              </a:rPr>
              <a:t>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</a:rPr>
              <a:t>Recommendations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Criteria for Selecting Specific Locations for Z-Boxes</a:t>
            </a:r>
            <a:endParaRPr lang="sk-SK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Main competitors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499920" y="288931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0992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6" y="1825625"/>
            <a:ext cx="69125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sk-SK" sz="2200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lan for building new Z-Boxes</a:t>
            </a:r>
            <a:r>
              <a:rPr lang="sk-SK" sz="2200" dirty="0">
                <a:solidFill>
                  <a:schemeClr val="tx1"/>
                </a:solidFill>
              </a:rPr>
              <a:t> (3000)</a:t>
            </a:r>
            <a:r>
              <a:rPr lang="en-US" sz="2200" dirty="0">
                <a:solidFill>
                  <a:schemeClr val="tx1"/>
                </a:solidFill>
              </a:rPr>
              <a:t> in Czech Republic </a:t>
            </a:r>
            <a:endParaRPr lang="sk-SK" sz="22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sk-SK" sz="2200" dirty="0">
                <a:solidFill>
                  <a:schemeClr val="tx1"/>
                </a:solidFill>
              </a:rPr>
              <a:t>Visually represention of recommendations.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sz="2200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uick competition research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Population Data Gathering from </a:t>
            </a:r>
            <a:r>
              <a:rPr lang="en-US" sz="2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CSU official website</a:t>
            </a:r>
            <a:r>
              <a:rPr 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k-SK" sz="2200" dirty="0">
                <a:solidFill>
                  <a:schemeClr val="tx1"/>
                </a:solidFill>
              </a:rPr>
              <a:t>(latest data 1.1.2024)</a:t>
            </a: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200" dirty="0">
                <a:solidFill>
                  <a:schemeClr val="tx1"/>
                </a:solidFill>
              </a:rPr>
              <a:t>Data Cleaning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sk-SK" sz="2200" dirty="0">
                <a:solidFill>
                  <a:schemeClr val="tx1"/>
                </a:solidFill>
              </a:rPr>
              <a:t>&amp;</a:t>
            </a:r>
            <a:r>
              <a:rPr lang="en-US" sz="2200" dirty="0">
                <a:solidFill>
                  <a:schemeClr val="tx1"/>
                </a:solidFill>
              </a:rPr>
              <a:t> and creation of DIM and FACT tables in MS excel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Data Transformations in Power Query</a:t>
            </a:r>
            <a:endParaRPr lang="sk-SK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200" dirty="0">
                <a:solidFill>
                  <a:schemeClr val="tx1"/>
                </a:solidFill>
              </a:rPr>
              <a:t>D</a:t>
            </a:r>
            <a:r>
              <a:rPr lang="en-US" sz="2200" dirty="0">
                <a:solidFill>
                  <a:schemeClr val="tx1"/>
                </a:solidFill>
              </a:rPr>
              <a:t>ata analysis using Python </a:t>
            </a:r>
            <a:r>
              <a:rPr lang="sk-SK" sz="2200" dirty="0">
                <a:solidFill>
                  <a:schemeClr val="tx1"/>
                </a:solidFill>
                <a:sym typeface="Wingdings" panose="05000000000000000000" pitchFamily="2" charset="2"/>
              </a:rPr>
              <a:t> application of created calculations into DAX (key metrics were </a:t>
            </a:r>
            <a:r>
              <a:rPr lang="sk-SK" sz="2200" i="1" dirty="0">
                <a:solidFill>
                  <a:schemeClr val="tx1"/>
                </a:solidFill>
                <a:sym typeface="Wingdings" panose="05000000000000000000" pitchFamily="2" charset="2"/>
              </a:rPr>
              <a:t>Population Proportion and Zbox Proportion</a:t>
            </a:r>
            <a:r>
              <a:rPr lang="sk-SK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sk-SK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Data Visualization</a:t>
            </a:r>
            <a:r>
              <a:rPr lang="sk-SK" sz="2200" dirty="0">
                <a:solidFill>
                  <a:schemeClr val="tx1"/>
                </a:solidFill>
              </a:rPr>
              <a:t>s in PowerBI desktop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Before implementation of new </a:t>
            </a:r>
            <a:r>
              <a:rPr lang="en-US" sz="3600" dirty="0"/>
              <a:t>Z-boxes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6" name="Content Placeholder 15" descr="A map with blue dots and red dots&#10;&#10;Description automatically generated">
            <a:extLst>
              <a:ext uri="{FF2B5EF4-FFF2-40B4-BE49-F238E27FC236}">
                <a16:creationId xmlns:a16="http://schemas.microsoft.com/office/drawing/2014/main" id="{6C02197E-F463-181E-3720-7F441C61A6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107553"/>
          </a:xfrm>
        </p:spPr>
      </p:pic>
      <p:pic>
        <p:nvPicPr>
          <p:cNvPr id="14" name="Content Placeholder 13" descr="A map with a number of locations&#10;&#10;Description automatically generated with medium confidence">
            <a:extLst>
              <a:ext uri="{FF2B5EF4-FFF2-40B4-BE49-F238E27FC236}">
                <a16:creationId xmlns:a16="http://schemas.microsoft.com/office/drawing/2014/main" id="{C58C99B9-2F26-453A-6448-A2F80C400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95623" y="1825625"/>
            <a:ext cx="5324178" cy="310755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86840B-4285-DBBC-05B4-930BD31CCFF4}"/>
              </a:ext>
            </a:extLst>
          </p:cNvPr>
          <p:cNvSpPr txBox="1"/>
          <p:nvPr/>
        </p:nvSpPr>
        <p:spPr>
          <a:xfrm>
            <a:off x="776204" y="5136916"/>
            <a:ext cx="516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Heat map of</a:t>
            </a:r>
            <a:r>
              <a:rPr lang="sk-SK" i="1" dirty="0"/>
              <a:t> current num of</a:t>
            </a:r>
            <a:r>
              <a:rPr lang="en-US" i="1" dirty="0"/>
              <a:t> Z-boxes in Czech republic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AB2AC-2EEF-B45D-1031-FCDCF28B675A}"/>
              </a:ext>
            </a:extLst>
          </p:cNvPr>
          <p:cNvSpPr txBox="1"/>
          <p:nvPr/>
        </p:nvSpPr>
        <p:spPr>
          <a:xfrm>
            <a:off x="6385137" y="5136916"/>
            <a:ext cx="475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Heat map of</a:t>
            </a:r>
            <a:r>
              <a:rPr lang="sk-SK" i="1" dirty="0"/>
              <a:t> current</a:t>
            </a:r>
            <a:r>
              <a:rPr lang="en-US" i="1" dirty="0"/>
              <a:t> </a:t>
            </a:r>
            <a:r>
              <a:rPr lang="sk-SK" i="1" dirty="0"/>
              <a:t>population</a:t>
            </a:r>
            <a:r>
              <a:rPr lang="en-US" i="1" dirty="0"/>
              <a:t> in Czech republic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After implementation of new </a:t>
            </a:r>
            <a:r>
              <a:rPr lang="en-US" sz="3600" dirty="0"/>
              <a:t>Z-boxes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6" name="Content Placeholder 15" descr="A map with blue dots and red dots&#10;&#10;Description automatically generated">
            <a:extLst>
              <a:ext uri="{FF2B5EF4-FFF2-40B4-BE49-F238E27FC236}">
                <a16:creationId xmlns:a16="http://schemas.microsoft.com/office/drawing/2014/main" id="{6C02197E-F463-181E-3720-7F441C61A6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825625"/>
            <a:ext cx="5310121" cy="31846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5475BD-CD29-B235-6C40-CF759C0646E4}"/>
              </a:ext>
            </a:extLst>
          </p:cNvPr>
          <p:cNvSpPr txBox="1"/>
          <p:nvPr/>
        </p:nvSpPr>
        <p:spPr>
          <a:xfrm>
            <a:off x="6385137" y="5136916"/>
            <a:ext cx="475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Heat map of</a:t>
            </a:r>
            <a:r>
              <a:rPr lang="sk-SK" i="1" dirty="0"/>
              <a:t> current</a:t>
            </a:r>
            <a:r>
              <a:rPr lang="en-US" i="1" dirty="0"/>
              <a:t> </a:t>
            </a:r>
            <a:r>
              <a:rPr lang="sk-SK" i="1" dirty="0"/>
              <a:t>population</a:t>
            </a:r>
            <a:r>
              <a:rPr lang="en-US" i="1" dirty="0"/>
              <a:t> in Czech republic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BA242-E80F-A62B-E629-BBC048EC42D4}"/>
              </a:ext>
            </a:extLst>
          </p:cNvPr>
          <p:cNvSpPr txBox="1"/>
          <p:nvPr/>
        </p:nvSpPr>
        <p:spPr>
          <a:xfrm>
            <a:off x="952167" y="5136916"/>
            <a:ext cx="495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Heat map of</a:t>
            </a:r>
            <a:r>
              <a:rPr lang="sk-SK" i="1" dirty="0"/>
              <a:t> NEW num of</a:t>
            </a:r>
            <a:r>
              <a:rPr lang="en-US" i="1" dirty="0"/>
              <a:t> Z-boxes in Czech republic</a:t>
            </a:r>
          </a:p>
        </p:txBody>
      </p:sp>
      <p:pic>
        <p:nvPicPr>
          <p:cNvPr id="18" name="Content Placeholder 17" descr="A map with a number of locations&#10;&#10;Description automatically generated">
            <a:extLst>
              <a:ext uri="{FF2B5EF4-FFF2-40B4-BE49-F238E27FC236}">
                <a16:creationId xmlns:a16="http://schemas.microsoft.com/office/drawing/2014/main" id="{24D0EDED-D726-B99D-1C34-E476D8CC1D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b="2477"/>
          <a:stretch/>
        </p:blipFill>
        <p:spPr>
          <a:xfrm>
            <a:off x="838200" y="1858875"/>
            <a:ext cx="5067631" cy="3151382"/>
          </a:xfrm>
        </p:spPr>
      </p:pic>
    </p:spTree>
    <p:extLst>
      <p:ext uri="{BB962C8B-B14F-4D97-AF65-F5344CB8AC3E}">
        <p14:creationId xmlns:p14="http://schemas.microsoft.com/office/powerpoint/2010/main" val="147068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62485"/>
            <a:ext cx="10607040" cy="113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My goal </a:t>
            </a:r>
            <a:r>
              <a:rPr lang="en-US" sz="1800" dirty="0">
                <a:solidFill>
                  <a:schemeClr val="tx1"/>
                </a:solidFill>
              </a:rPr>
              <a:t>was to get similar Population &amp; Z-box Proportions</a:t>
            </a:r>
            <a:r>
              <a:rPr lang="sk-SK" sz="18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sk-SK" sz="1800" dirty="0">
                <a:solidFill>
                  <a:schemeClr val="tx1"/>
                </a:solidFill>
              </a:rPr>
              <a:t> across Czech republic.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1"/>
                </a:solidFill>
              </a:rPr>
              <a:t>My new </a:t>
            </a:r>
            <a:r>
              <a:rPr lang="en-US" sz="1800" dirty="0">
                <a:solidFill>
                  <a:schemeClr val="tx1"/>
                </a:solidFill>
              </a:rPr>
              <a:t>Z-</a:t>
            </a:r>
            <a:r>
              <a:rPr lang="sk-SK" sz="1800" dirty="0">
                <a:solidFill>
                  <a:schemeClr val="tx1"/>
                </a:solidFill>
              </a:rPr>
              <a:t>B</a:t>
            </a:r>
            <a:r>
              <a:rPr lang="en-US" sz="1800" dirty="0">
                <a:solidFill>
                  <a:schemeClr val="tx1"/>
                </a:solidFill>
              </a:rPr>
              <a:t>ox</a:t>
            </a:r>
            <a:r>
              <a:rPr lang="sk-SK" sz="1800" dirty="0">
                <a:solidFill>
                  <a:schemeClr val="tx1"/>
                </a:solidFill>
              </a:rPr>
              <a:t> distribution </a:t>
            </a:r>
            <a:r>
              <a:rPr lang="en-US" sz="1800" dirty="0">
                <a:solidFill>
                  <a:schemeClr val="tx1"/>
                </a:solidFill>
              </a:rPr>
              <a:t>across Czech republic decrease the difference between </a:t>
            </a:r>
            <a:r>
              <a:rPr lang="sk-SK" sz="1800" dirty="0">
                <a:solidFill>
                  <a:schemeClr val="tx1"/>
                </a:solidFill>
              </a:rPr>
              <a:t>Population &amp; Z-Box Proportion by nearly </a:t>
            </a:r>
            <a:r>
              <a:rPr lang="sk-SK" sz="1800" b="1" dirty="0">
                <a:solidFill>
                  <a:schemeClr val="tx1"/>
                </a:solidFill>
              </a:rPr>
              <a:t>50%.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CE0EE-C34F-D3BF-D1DC-B33CE9436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09023"/>
              </p:ext>
            </p:extLst>
          </p:nvPr>
        </p:nvGraphicFramePr>
        <p:xfrm>
          <a:off x="2032000" y="2979150"/>
          <a:ext cx="8128000" cy="121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9706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52050854"/>
                    </a:ext>
                  </a:extLst>
                </a:gridCol>
              </a:tblGrid>
              <a:tr h="609751">
                <a:tc>
                  <a:txBody>
                    <a:bodyPr/>
                    <a:lstStyle/>
                    <a:p>
                      <a:pPr algn="ctr"/>
                      <a:r>
                        <a:rPr lang="en-US" sz="2800" b="0" noProof="0" dirty="0">
                          <a:solidFill>
                            <a:schemeClr val="tx1"/>
                          </a:solidFill>
                        </a:rPr>
                        <a:t>Difference Before</a:t>
                      </a:r>
                    </a:p>
                  </a:txBody>
                  <a:tcPr anchor="ctr">
                    <a:solidFill>
                      <a:srgbClr val="F5C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noProof="0" dirty="0">
                          <a:solidFill>
                            <a:schemeClr val="tx1"/>
                          </a:solidFill>
                        </a:rPr>
                        <a:t>Difference After</a:t>
                      </a:r>
                    </a:p>
                  </a:txBody>
                  <a:tcPr anchor="ctr">
                    <a:solidFill>
                      <a:srgbClr val="96E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74006"/>
                  </a:ext>
                </a:extLst>
              </a:tr>
              <a:tr h="609751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1,61 %</a:t>
                      </a:r>
                      <a:endParaRPr lang="en-US" sz="2800" dirty="0"/>
                    </a:p>
                  </a:txBody>
                  <a:tcPr anchor="ctr">
                    <a:solidFill>
                      <a:srgbClr val="F5C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0,89 %</a:t>
                      </a:r>
                      <a:endParaRPr lang="en-US" sz="2800" b="1" dirty="0"/>
                    </a:p>
                  </a:txBody>
                  <a:tcPr anchor="ctr">
                    <a:solidFill>
                      <a:srgbClr val="96E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266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21704-02BF-BFD7-16A2-6F33B8B7154A}"/>
              </a:ext>
            </a:extLst>
          </p:cNvPr>
          <p:cNvSpPr txBox="1"/>
          <p:nvPr/>
        </p:nvSpPr>
        <p:spPr>
          <a:xfrm>
            <a:off x="1264906" y="6185098"/>
            <a:ext cx="1092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sk-SK" sz="14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sk-SK" sz="1400" dirty="0"/>
              <a:t>Population / Z-box proportion is calculated as a division of population / num of </a:t>
            </a:r>
            <a:r>
              <a:rPr lang="en-US" sz="1400" dirty="0"/>
              <a:t>z-boxes</a:t>
            </a:r>
            <a:r>
              <a:rPr lang="sk-SK" sz="1400" dirty="0"/>
              <a:t> for selected </a:t>
            </a:r>
            <a:r>
              <a:rPr lang="en-US" sz="1400" dirty="0"/>
              <a:t>region/city or other group by whole in Country</a:t>
            </a:r>
            <a:r>
              <a:rPr lang="sk-SK" sz="1400" dirty="0"/>
              <a:t>.</a:t>
            </a:r>
          </a:p>
          <a:p>
            <a:pPr algn="r"/>
            <a:r>
              <a:rPr lang="sk-SK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/>
              <a:t>Population groups are explained on the next slide</a:t>
            </a:r>
            <a:r>
              <a:rPr lang="sk-SK" sz="1400" dirty="0"/>
              <a:t>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4352E-C296-48A6-01E7-C61E5C1F5D34}"/>
              </a:ext>
            </a:extLst>
          </p:cNvPr>
          <p:cNvSpPr txBox="1"/>
          <p:nvPr/>
        </p:nvSpPr>
        <p:spPr>
          <a:xfrm>
            <a:off x="2886723" y="2559686"/>
            <a:ext cx="64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Difference before &amp; after by selected regions across Czech Republic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6D735-167F-0828-7F16-ECE2FBF8D783}"/>
              </a:ext>
            </a:extLst>
          </p:cNvPr>
          <p:cNvSpPr txBox="1"/>
          <p:nvPr/>
        </p:nvSpPr>
        <p:spPr>
          <a:xfrm>
            <a:off x="2498286" y="4505065"/>
            <a:ext cx="685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Difference before &amp; after by </a:t>
            </a:r>
            <a:r>
              <a:rPr lang="sk-SK" i="1" dirty="0"/>
              <a:t>population groups² </a:t>
            </a:r>
            <a:r>
              <a:rPr lang="en-US" i="1" dirty="0"/>
              <a:t>across Czech Republic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734B51-52FD-DDB2-0F41-491972C0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97605"/>
              </p:ext>
            </p:extLst>
          </p:nvPr>
        </p:nvGraphicFramePr>
        <p:xfrm>
          <a:off x="2031999" y="4877364"/>
          <a:ext cx="8128000" cy="121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9706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52050854"/>
                    </a:ext>
                  </a:extLst>
                </a:gridCol>
              </a:tblGrid>
              <a:tr h="609751">
                <a:tc>
                  <a:txBody>
                    <a:bodyPr/>
                    <a:lstStyle/>
                    <a:p>
                      <a:pPr algn="ctr"/>
                      <a:r>
                        <a:rPr lang="en-US" sz="2800" b="0" noProof="0" dirty="0">
                          <a:solidFill>
                            <a:schemeClr val="tx1"/>
                          </a:solidFill>
                        </a:rPr>
                        <a:t>Difference Before</a:t>
                      </a:r>
                    </a:p>
                  </a:txBody>
                  <a:tcPr anchor="ctr">
                    <a:solidFill>
                      <a:srgbClr val="F5C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noProof="0" dirty="0">
                          <a:solidFill>
                            <a:schemeClr val="tx1"/>
                          </a:solidFill>
                        </a:rPr>
                        <a:t>Difference After</a:t>
                      </a:r>
                    </a:p>
                  </a:txBody>
                  <a:tcPr anchor="ctr">
                    <a:solidFill>
                      <a:srgbClr val="96E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74006"/>
                  </a:ext>
                </a:extLst>
              </a:tr>
              <a:tr h="609751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10,07 %</a:t>
                      </a:r>
                      <a:endParaRPr lang="en-US" sz="2800" dirty="0"/>
                    </a:p>
                  </a:txBody>
                  <a:tcPr anchor="ctr">
                    <a:solidFill>
                      <a:srgbClr val="F5C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5,57 %</a:t>
                      </a:r>
                      <a:endParaRPr lang="en-US" sz="2800" b="1" dirty="0"/>
                    </a:p>
                  </a:txBody>
                  <a:tcPr anchor="ctr">
                    <a:solidFill>
                      <a:srgbClr val="96E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5A54C-9CC2-5353-DE6F-DCD2F5DB82A3}"/>
              </a:ext>
            </a:extLst>
          </p:cNvPr>
          <p:cNvSpPr txBox="1"/>
          <p:nvPr/>
        </p:nvSpPr>
        <p:spPr>
          <a:xfrm>
            <a:off x="838200" y="1575399"/>
            <a:ext cx="324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Population proportion by Region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D3977-D7D4-D6BE-20DC-46888C625C1B}"/>
              </a:ext>
            </a:extLst>
          </p:cNvPr>
          <p:cNvSpPr txBox="1"/>
          <p:nvPr/>
        </p:nvSpPr>
        <p:spPr>
          <a:xfrm>
            <a:off x="838200" y="4695275"/>
            <a:ext cx="494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/>
              <a:t>Population proportion </a:t>
            </a:r>
            <a:r>
              <a:rPr lang="en-US" i="1" dirty="0"/>
              <a:t>by population </a:t>
            </a:r>
            <a:r>
              <a:rPr lang="sk-SK" i="1" dirty="0"/>
              <a:t>segments</a:t>
            </a:r>
            <a:r>
              <a:rPr lang="en-US" i="1" dirty="0"/>
              <a:t> across Czech Republic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234569-B8FD-F453-C62F-E2FE8A12355D}"/>
              </a:ext>
            </a:extLst>
          </p:cNvPr>
          <p:cNvCxnSpPr>
            <a:cxnSpLocks/>
          </p:cNvCxnSpPr>
          <p:nvPr/>
        </p:nvCxnSpPr>
        <p:spPr>
          <a:xfrm>
            <a:off x="934720" y="2042160"/>
            <a:ext cx="4531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7AE79-AA52-7F39-AE0C-9DD8AB4F2709}"/>
              </a:ext>
            </a:extLst>
          </p:cNvPr>
          <p:cNvCxnSpPr>
            <a:cxnSpLocks/>
          </p:cNvCxnSpPr>
          <p:nvPr/>
        </p:nvCxnSpPr>
        <p:spPr>
          <a:xfrm>
            <a:off x="934720" y="5398196"/>
            <a:ext cx="4531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B2C4D9-D74F-8D06-724F-82B45F8B750C}"/>
              </a:ext>
            </a:extLst>
          </p:cNvPr>
          <p:cNvSpPr txBox="1"/>
          <p:nvPr/>
        </p:nvSpPr>
        <p:spPr>
          <a:xfrm>
            <a:off x="1220022" y="6338986"/>
            <a:ext cx="10971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*Population / Z-box proportion is calculated as a division of population / num of </a:t>
            </a:r>
            <a:r>
              <a:rPr lang="en-US" sz="1400" dirty="0"/>
              <a:t>z-boxes</a:t>
            </a:r>
            <a:r>
              <a:rPr lang="sk-SK" sz="1400" dirty="0"/>
              <a:t> for selected </a:t>
            </a:r>
            <a:r>
              <a:rPr lang="en-US" sz="1400" dirty="0"/>
              <a:t>region/city or other group by whole in Country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CA414-2F60-5CD6-7282-C2B3697F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4756538"/>
            <a:ext cx="5677692" cy="1390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53528-8624-56EC-8B3F-964F6C06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08" y="1525544"/>
            <a:ext cx="5525271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93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Criteria for Selecting Specific Locations for Z-Box</a:t>
            </a:r>
            <a:r>
              <a:rPr lang="sk-SK" sz="3600" dirty="0"/>
              <a:t>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90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Locations with easy access</a:t>
            </a:r>
            <a:r>
              <a:rPr lang="sk-SK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Ensure the location is accessible to people with disabilities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Safety and Security</a:t>
            </a:r>
            <a:r>
              <a:rPr lang="sk-SK" sz="2400" dirty="0">
                <a:solidFill>
                  <a:schemeClr val="tx1"/>
                </a:solidFill>
              </a:rPr>
              <a:t> place (</a:t>
            </a:r>
            <a:r>
              <a:rPr lang="en-US" sz="2400" dirty="0">
                <a:solidFill>
                  <a:schemeClr val="tx1"/>
                </a:solidFill>
              </a:rPr>
              <a:t>to always ensure safety for users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Areas with high population density to maximize potential users</a:t>
            </a:r>
            <a:endParaRPr lang="sk-SK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High foot traffic areas</a:t>
            </a:r>
            <a:r>
              <a:rPr lang="sk-SK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shopping malls, train stations, bus stops</a:t>
            </a:r>
            <a:r>
              <a:rPr lang="sk-SK" sz="2400" dirty="0">
                <a:solidFill>
                  <a:schemeClr val="tx1"/>
                </a:solidFill>
              </a:rPr>
              <a:t> etc.)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ostavili jsme největší Z-BOX v Česku | Zásilkovna">
            <a:extLst>
              <a:ext uri="{FF2B5EF4-FFF2-40B4-BE49-F238E27FC236}">
                <a16:creationId xmlns:a16="http://schemas.microsoft.com/office/drawing/2014/main" id="{AE64AC5D-F683-2DBB-76DD-9CF68233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3888105"/>
            <a:ext cx="4937760" cy="27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520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Z-Boxes Case Study</vt:lpstr>
      <vt:lpstr>OUTLINE</vt:lpstr>
      <vt:lpstr>INTRODUCTION</vt:lpstr>
      <vt:lpstr>METHODOLOGY</vt:lpstr>
      <vt:lpstr>Before implementation of new Z-boxes</vt:lpstr>
      <vt:lpstr>After implementation of new Z-boxes</vt:lpstr>
      <vt:lpstr>RESULTS</vt:lpstr>
      <vt:lpstr>RESULTS</vt:lpstr>
      <vt:lpstr>Criteria for Selecting Specific Locations for Z-Boxes</vt:lpstr>
      <vt:lpstr>Competition research</vt:lpstr>
      <vt:lpstr>CONCLUSION</vt:lpstr>
      <vt:lpstr>APPENDIX</vt:lpstr>
      <vt:lpstr> Increase of Z-boxes in regions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Jakub Polcsak</cp:lastModifiedBy>
  <cp:revision>56</cp:revision>
  <dcterms:created xsi:type="dcterms:W3CDTF">2020-10-28T18:29:43Z</dcterms:created>
  <dcterms:modified xsi:type="dcterms:W3CDTF">2024-06-07T12:42:32Z</dcterms:modified>
</cp:coreProperties>
</file>