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57" r:id="rId6"/>
    <p:sldId id="260" r:id="rId7"/>
    <p:sldId id="261" r:id="rId8"/>
    <p:sldId id="262" r:id="rId9"/>
    <p:sldId id="263" r:id="rId10"/>
    <p:sldId id="280" r:id="rId11"/>
    <p:sldId id="258" r:id="rId12"/>
    <p:sldId id="264" r:id="rId13"/>
    <p:sldId id="278" r:id="rId14"/>
    <p:sldId id="279" r:id="rId15"/>
    <p:sldId id="267" r:id="rId16"/>
    <p:sldId id="268" r:id="rId17"/>
    <p:sldId id="269" r:id="rId18"/>
    <p:sldId id="270" r:id="rId19"/>
    <p:sldId id="272" r:id="rId20"/>
    <p:sldId id="273" r:id="rId21"/>
    <p:sldId id="274" r:id="rId22"/>
    <p:sldId id="275" r:id="rId23"/>
    <p:sldId id="276" r:id="rId24"/>
    <p:sldId id="277"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1634" autoAdjust="0"/>
  </p:normalViewPr>
  <p:slideViewPr>
    <p:cSldViewPr snapToGrid="0" snapToObjects="1" showGuides="1">
      <p:cViewPr varScale="1">
        <p:scale>
          <a:sx n="75" d="100"/>
          <a:sy n="75" d="100"/>
        </p:scale>
        <p:origin x="816"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4/20/2024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Polcsak/IBM-Data-Analyst-Capstone-Project/blob/5c1fcfcb1ac78af50e316ec68dc9f1fb84d8d12d/Week05-Dashboard/Stack_overflow_developer_survey_2019.pdf"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5969000" y="2345719"/>
            <a:ext cx="6019440" cy="1325563"/>
          </a:xfrm>
        </p:spPr>
        <p:txBody>
          <a:bodyPr anchor="ctr">
            <a:normAutofit fontScale="90000"/>
          </a:bodyPr>
          <a:lstStyle/>
          <a:p>
            <a:r>
              <a:rPr lang="en-US" dirty="0">
                <a:solidFill>
                  <a:srgbClr val="0E659B"/>
                </a:solidFill>
              </a:rPr>
              <a:t>Stack overflow developer survey 2019</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090920" y="3560007"/>
            <a:ext cx="5181600" cy="2616956"/>
          </a:xfrm>
        </p:spPr>
        <p:txBody>
          <a:bodyPr>
            <a:normAutofit/>
          </a:bodyPr>
          <a:lstStyle/>
          <a:p>
            <a:pPr marL="0" indent="0">
              <a:buNone/>
            </a:pPr>
            <a:r>
              <a:rPr lang="sk-SK" dirty="0"/>
              <a:t>Jakub Polcsak	</a:t>
            </a:r>
            <a:endParaRPr lang="en-US" dirty="0"/>
          </a:p>
          <a:p>
            <a:pPr marL="0" indent="0">
              <a:buNone/>
            </a:pPr>
            <a:r>
              <a:rPr lang="sk-SK" dirty="0"/>
              <a:t>20.4.2024</a:t>
            </a:r>
            <a:endParaRPr lang="en-US" dirty="0"/>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98E042C7-140B-8627-FDB3-081A16878D71}"/>
              </a:ext>
            </a:extLst>
          </p:cNvPr>
          <p:cNvPicPr>
            <a:picLocks noChangeAspect="1"/>
          </p:cNvPicPr>
          <p:nvPr/>
        </p:nvPicPr>
        <p:blipFill>
          <a:blip r:embed="rId2"/>
          <a:stretch>
            <a:fillRect/>
          </a:stretch>
        </p:blipFill>
        <p:spPr>
          <a:xfrm>
            <a:off x="6029631" y="2692290"/>
            <a:ext cx="4900085" cy="2530059"/>
          </a:xfrm>
          <a:prstGeom prst="rect">
            <a:avLst/>
          </a:prstGeom>
        </p:spPr>
      </p:pic>
      <p:pic>
        <p:nvPicPr>
          <p:cNvPr id="9" name="Picture 8">
            <a:extLst>
              <a:ext uri="{FF2B5EF4-FFF2-40B4-BE49-F238E27FC236}">
                <a16:creationId xmlns:a16="http://schemas.microsoft.com/office/drawing/2014/main" id="{6ED9263A-EDAF-9FEE-1143-03B6A3041983}"/>
              </a:ext>
            </a:extLst>
          </p:cNvPr>
          <p:cNvPicPr>
            <a:picLocks noChangeAspect="1"/>
          </p:cNvPicPr>
          <p:nvPr/>
        </p:nvPicPr>
        <p:blipFill>
          <a:blip r:embed="rId3"/>
          <a:stretch>
            <a:fillRect/>
          </a:stretch>
        </p:blipFill>
        <p:spPr>
          <a:xfrm>
            <a:off x="653381" y="2587941"/>
            <a:ext cx="4778154" cy="2491956"/>
          </a:xfrm>
          <a:prstGeom prst="rect">
            <a:avLst/>
          </a:prstGeom>
        </p:spPr>
      </p:pic>
    </p:spTree>
    <p:extLst>
      <p:ext uri="{BB962C8B-B14F-4D97-AF65-F5344CB8AC3E}">
        <p14:creationId xmlns:p14="http://schemas.microsoft.com/office/powerpoint/2010/main" val="1074638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estimated increase in popularity of PostgreSQL</a:t>
            </a:r>
            <a:r>
              <a:rPr lang="sk-SK" dirty="0"/>
              <a:t> &amp; </a:t>
            </a:r>
            <a:r>
              <a:rPr lang="sk-SK" dirty="0" err="1"/>
              <a:t>SQLite</a:t>
            </a:r>
            <a:endParaRPr lang="sk-SK" dirty="0"/>
          </a:p>
          <a:p>
            <a:r>
              <a:rPr lang="en-US" dirty="0"/>
              <a:t>Redis clearly leads the future</a:t>
            </a:r>
            <a:r>
              <a:rPr lang="sk-SK" dirty="0"/>
              <a:t> </a:t>
            </a:r>
            <a:r>
              <a:rPr lang="en-US" dirty="0"/>
              <a:t>of Database</a:t>
            </a:r>
            <a:endParaRPr lang="sk-SK" dirty="0"/>
          </a:p>
          <a:p>
            <a:r>
              <a:rPr lang="sk-SK" dirty="0"/>
              <a:t>MySQL </a:t>
            </a:r>
            <a:r>
              <a:rPr lang="sk-SK" dirty="0" err="1"/>
              <a:t>slump</a:t>
            </a:r>
            <a:r>
              <a:rPr lang="sk-SK" dirty="0"/>
              <a:t> in popularity</a:t>
            </a:r>
          </a:p>
          <a:p>
            <a:r>
              <a:rPr lang="en-US" dirty="0"/>
              <a:t>high Diversification of database technologies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Need for training in PostgreSQL</a:t>
            </a:r>
            <a:endParaRPr lang="sk-SK" dirty="0"/>
          </a:p>
          <a:p>
            <a:r>
              <a:rPr lang="en-US" dirty="0"/>
              <a:t>Preparation for Redis Integration</a:t>
            </a:r>
            <a:endParaRPr lang="sk-SK" dirty="0"/>
          </a:p>
          <a:p>
            <a:r>
              <a:rPr lang="en-US" dirty="0"/>
              <a:t>Expanded Support for Multiple Databases</a:t>
            </a:r>
          </a:p>
        </p:txBody>
      </p:sp>
    </p:spTree>
    <p:extLst>
      <p:ext uri="{BB962C8B-B14F-4D97-AF65-F5344CB8AC3E}">
        <p14:creationId xmlns:p14="http://schemas.microsoft.com/office/powerpoint/2010/main" val="265960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Click here for view the </a:t>
            </a:r>
            <a:r>
              <a:rPr lang="en-US" sz="2200" dirty="0">
                <a:hlinkClick r:id="rId2"/>
              </a:rPr>
              <a:t>dashboard</a:t>
            </a:r>
            <a:r>
              <a:rPr lang="en-US" sz="2200" dirty="0"/>
              <a:t>.</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t>DASHBOARD TAB 1 / Current tech. usage</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D526FE0E-55A4-5119-8B97-8D3277ED6B84}"/>
              </a:ext>
            </a:extLst>
          </p:cNvPr>
          <p:cNvPicPr>
            <a:picLocks noChangeAspect="1"/>
          </p:cNvPicPr>
          <p:nvPr/>
        </p:nvPicPr>
        <p:blipFill>
          <a:blip r:embed="rId2"/>
          <a:stretch>
            <a:fillRect/>
          </a:stretch>
        </p:blipFill>
        <p:spPr>
          <a:xfrm>
            <a:off x="2080684" y="1455798"/>
            <a:ext cx="8030631" cy="458622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t>DASHBOARD TAB 2 / Future tech. tend</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F3040EC-3752-1895-08CD-C042B57A75BC}"/>
              </a:ext>
            </a:extLst>
          </p:cNvPr>
          <p:cNvPicPr>
            <a:picLocks noChangeAspect="1"/>
          </p:cNvPicPr>
          <p:nvPr/>
        </p:nvPicPr>
        <p:blipFill>
          <a:blip r:embed="rId2"/>
          <a:stretch>
            <a:fillRect/>
          </a:stretch>
        </p:blipFill>
        <p:spPr>
          <a:xfrm>
            <a:off x="2069892" y="1482645"/>
            <a:ext cx="8052216" cy="4767423"/>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t>DASHBOARD TAB 3 / Demographics info</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4229CED-9172-1269-D512-289B830BEE92}"/>
              </a:ext>
            </a:extLst>
          </p:cNvPr>
          <p:cNvPicPr>
            <a:picLocks noChangeAspect="1"/>
          </p:cNvPicPr>
          <p:nvPr/>
        </p:nvPicPr>
        <p:blipFill>
          <a:blip r:embed="rId2"/>
          <a:stretch>
            <a:fillRect/>
          </a:stretch>
        </p:blipFill>
        <p:spPr>
          <a:xfrm>
            <a:off x="2026075" y="1537473"/>
            <a:ext cx="8139849" cy="4657767"/>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a:t>The age distribution among developers is concentrated between 25 to 34 years</a:t>
            </a:r>
          </a:p>
          <a:p>
            <a:r>
              <a:rPr lang="en-US" dirty="0"/>
              <a:t>JavaScript, HTML/CSS, and SQL dominate current technology usage</a:t>
            </a:r>
          </a:p>
          <a:p>
            <a:r>
              <a:rPr lang="en-US" dirty="0"/>
              <a:t>SQL and Python lead the languages developers intend to adopt next year</a:t>
            </a:r>
          </a:p>
          <a:p>
            <a:r>
              <a:rPr lang="en-US" dirty="0"/>
              <a:t>Swift, Python, and C++ developers tend to have higher earnings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endParaRPr lang="en-US" dirty="0"/>
          </a:p>
          <a:p>
            <a:r>
              <a:rPr lang="en-US" dirty="0"/>
              <a:t>Educational programs and developers should focus on SQL, Python</a:t>
            </a:r>
          </a:p>
          <a:p>
            <a:r>
              <a:rPr lang="en-US" dirty="0"/>
              <a:t>Companies should consider investing in Redis and Kubernetes training for their teams</a:t>
            </a:r>
            <a:endParaRPr lang="sk-SK" dirty="0"/>
          </a:p>
          <a:p>
            <a:r>
              <a:rPr lang="en-US" dirty="0"/>
              <a:t>Employers should align their hiring strategies with the job market demand</a:t>
            </a:r>
          </a:p>
        </p:txBody>
      </p:sp>
    </p:spTree>
    <p:extLst>
      <p:ext uri="{BB962C8B-B14F-4D97-AF65-F5344CB8AC3E}">
        <p14:creationId xmlns:p14="http://schemas.microsoft.com/office/powerpoint/2010/main" val="647271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lnSpcReduction="10000"/>
          </a:bodyPr>
          <a:lstStyle/>
          <a:p>
            <a:r>
              <a:rPr lang="en-US" dirty="0"/>
              <a:t>Our data shows a workforce that is young yet spans a broad age range, suggesting adaptability and continuous learning as key traits for success.</a:t>
            </a:r>
            <a:endParaRPr lang="sk-SK" dirty="0"/>
          </a:p>
          <a:p>
            <a:r>
              <a:rPr lang="en-US" dirty="0"/>
              <a:t>The projected trends in programming language adoption emphasize the need for developers to continue enhancing their skills in SQL and Python. The strong market demand for C, Java, and JavaScript reflects the necessity for expertise in these languages.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Content Placeholder 5">
            <a:extLst>
              <a:ext uri="{FF2B5EF4-FFF2-40B4-BE49-F238E27FC236}">
                <a16:creationId xmlns:a16="http://schemas.microsoft.com/office/drawing/2014/main" id="{8DF8C4F4-A95C-82A9-36D0-27FD53A0ED87}"/>
              </a:ext>
            </a:extLst>
          </p:cNvPr>
          <p:cNvSpPr>
            <a:spLocks noGrp="1"/>
          </p:cNvSpPr>
          <p:nvPr>
            <p:ph sz="half" idx="2"/>
          </p:nvPr>
        </p:nvSpPr>
        <p:spPr/>
        <p:txBody>
          <a:bodyPr/>
          <a:lstStyle/>
          <a:p>
            <a:endParaRPr lang="en-US"/>
          </a:p>
        </p:txBody>
      </p:sp>
      <p:pic>
        <p:nvPicPr>
          <p:cNvPr id="2050" name="Picture 2">
            <a:extLst>
              <a:ext uri="{FF2B5EF4-FFF2-40B4-BE49-F238E27FC236}">
                <a16:creationId xmlns:a16="http://schemas.microsoft.com/office/drawing/2014/main" id="{97C1A2F5-DC0C-9114-9054-E1B5873F9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087" y="1797005"/>
            <a:ext cx="7197833" cy="4379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00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5" name="Content Placeholder 4">
            <a:extLst>
              <a:ext uri="{FF2B5EF4-FFF2-40B4-BE49-F238E27FC236}">
                <a16:creationId xmlns:a16="http://schemas.microsoft.com/office/drawing/2014/main" id="{283F7A40-9FA7-F64F-1FED-D71B85842304}"/>
              </a:ext>
            </a:extLst>
          </p:cNvPr>
          <p:cNvSpPr>
            <a:spLocks noGrp="1"/>
          </p:cNvSpPr>
          <p:nvPr>
            <p:ph sz="half" idx="2"/>
          </p:nvPr>
        </p:nvSpPr>
        <p:spPr/>
        <p:txBody>
          <a:bodyPr/>
          <a:lstStyle/>
          <a:p>
            <a:endParaRPr lang="en-US" dirty="0"/>
          </a:p>
        </p:txBody>
      </p:sp>
      <p:pic>
        <p:nvPicPr>
          <p:cNvPr id="9" name="Picture 8">
            <a:extLst>
              <a:ext uri="{FF2B5EF4-FFF2-40B4-BE49-F238E27FC236}">
                <a16:creationId xmlns:a16="http://schemas.microsoft.com/office/drawing/2014/main" id="{298B42D4-B377-4B4B-6487-50A30B379DDC}"/>
              </a:ext>
            </a:extLst>
          </p:cNvPr>
          <p:cNvPicPr>
            <a:picLocks noChangeAspect="1"/>
          </p:cNvPicPr>
          <p:nvPr/>
        </p:nvPicPr>
        <p:blipFill>
          <a:blip r:embed="rId2"/>
          <a:stretch>
            <a:fillRect/>
          </a:stretch>
        </p:blipFill>
        <p:spPr>
          <a:xfrm>
            <a:off x="2358390" y="1670012"/>
            <a:ext cx="6430010" cy="4533602"/>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5" name="Content Placeholder 4">
            <a:extLst>
              <a:ext uri="{FF2B5EF4-FFF2-40B4-BE49-F238E27FC236}">
                <a16:creationId xmlns:a16="http://schemas.microsoft.com/office/drawing/2014/main" id="{FE0FBA0B-4A9B-DC62-2702-C7E4C7AAF272}"/>
              </a:ext>
            </a:extLst>
          </p:cNvPr>
          <p:cNvSpPr>
            <a:spLocks noGrp="1"/>
          </p:cNvSpPr>
          <p:nvPr>
            <p:ph sz="half" idx="2"/>
          </p:nvPr>
        </p:nvSpPr>
        <p:spPr/>
        <p:txBody>
          <a:bodyPr/>
          <a:lstStyle/>
          <a:p>
            <a:endParaRPr lang="en-US"/>
          </a:p>
        </p:txBody>
      </p:sp>
      <p:pic>
        <p:nvPicPr>
          <p:cNvPr id="9" name="Picture 8">
            <a:extLst>
              <a:ext uri="{FF2B5EF4-FFF2-40B4-BE49-F238E27FC236}">
                <a16:creationId xmlns:a16="http://schemas.microsoft.com/office/drawing/2014/main" id="{176AFA50-D480-CB84-D9A5-629A1A3E74EB}"/>
              </a:ext>
            </a:extLst>
          </p:cNvPr>
          <p:cNvPicPr>
            <a:picLocks noChangeAspect="1"/>
          </p:cNvPicPr>
          <p:nvPr/>
        </p:nvPicPr>
        <p:blipFill>
          <a:blip r:embed="rId2"/>
          <a:stretch>
            <a:fillRect/>
          </a:stretch>
        </p:blipFill>
        <p:spPr>
          <a:xfrm>
            <a:off x="2740025" y="1612552"/>
            <a:ext cx="6864350" cy="4631085"/>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The age distribution among developers is concentrated between 25 to 34 years</a:t>
            </a:r>
            <a:endParaRPr lang="sk-SK" sz="2200" dirty="0"/>
          </a:p>
          <a:p>
            <a:r>
              <a:rPr lang="en-US" sz="2200" dirty="0"/>
              <a:t>JavaScript, HTML/CSS, and SQL dominate current technology usage</a:t>
            </a:r>
          </a:p>
          <a:p>
            <a:r>
              <a:rPr lang="en-US" sz="2200" dirty="0"/>
              <a:t>SQL and Python lead the languages developers intend to adopt next year</a:t>
            </a:r>
          </a:p>
          <a:p>
            <a:r>
              <a:rPr lang="en-US" sz="2200" dirty="0"/>
              <a:t>Swift, Python, and C++ developers tend to have higher earnings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sk-SK" sz="2200" dirty="0" err="1"/>
              <a:t>Analysis</a:t>
            </a:r>
            <a:r>
              <a:rPr lang="sk-SK" sz="2200" dirty="0"/>
              <a:t> of </a:t>
            </a:r>
            <a:r>
              <a:rPr lang="sk-SK" sz="2200" dirty="0" err="1"/>
              <a:t>influence</a:t>
            </a:r>
            <a:r>
              <a:rPr lang="sk-SK" sz="2200" dirty="0"/>
              <a:t> </a:t>
            </a:r>
            <a:r>
              <a:rPr lang="sk-SK" sz="2200" dirty="0" err="1"/>
              <a:t>experience</a:t>
            </a:r>
            <a:r>
              <a:rPr lang="sk-SK" sz="2200" dirty="0"/>
              <a:t> in </a:t>
            </a:r>
            <a:r>
              <a:rPr lang="sk-SK" sz="2200" dirty="0" err="1"/>
              <a:t>using</a:t>
            </a:r>
            <a:r>
              <a:rPr lang="sk-SK" sz="2200" dirty="0"/>
              <a:t> </a:t>
            </a:r>
            <a:r>
              <a:rPr lang="sk-SK" sz="2200" dirty="0" err="1"/>
              <a:t>dev</a:t>
            </a:r>
            <a:r>
              <a:rPr lang="sk-SK" sz="2200" dirty="0"/>
              <a:t> </a:t>
            </a:r>
            <a:r>
              <a:rPr lang="sk-SK" sz="2200" dirty="0" err="1"/>
              <a:t>skills</a:t>
            </a:r>
            <a:r>
              <a:rPr lang="sk-SK" sz="2200" dirty="0"/>
              <a:t> on </a:t>
            </a:r>
            <a:r>
              <a:rPr lang="sk-SK" sz="2200" dirty="0" err="1"/>
              <a:t>salary</a:t>
            </a:r>
            <a:endParaRPr lang="sk-SK" sz="2200" dirty="0"/>
          </a:p>
          <a:p>
            <a:r>
              <a:rPr lang="en-US" sz="2200" dirty="0"/>
              <a:t>Current trends in programming languages ​​and databases</a:t>
            </a:r>
            <a:endParaRPr lang="sk-SK" sz="2200" dirty="0"/>
          </a:p>
          <a:p>
            <a:r>
              <a:rPr lang="en-US" sz="2200" dirty="0"/>
              <a:t>Findings and implications for programming languages</a:t>
            </a:r>
            <a:r>
              <a:rPr lang="sk-SK" sz="2200" dirty="0"/>
              <a:t>/</a:t>
            </a:r>
            <a:r>
              <a:rPr lang="sk-SK" sz="2200" dirty="0" err="1"/>
              <a:t>databases</a:t>
            </a:r>
            <a:endParaRPr lang="en-US" sz="22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Survey Design</a:t>
            </a:r>
            <a:endParaRPr lang="sk-SK" sz="2200" dirty="0"/>
          </a:p>
          <a:p>
            <a:r>
              <a:rPr lang="en-US" sz="2200" dirty="0"/>
              <a:t>Data Gathering</a:t>
            </a:r>
          </a:p>
          <a:p>
            <a:r>
              <a:rPr lang="sk-SK" sz="2200" dirty="0" err="1"/>
              <a:t>Data</a:t>
            </a:r>
            <a:r>
              <a:rPr lang="sk-SK" sz="2200" dirty="0"/>
              <a:t> </a:t>
            </a:r>
            <a:r>
              <a:rPr lang="sk-SK" sz="2200" dirty="0" err="1"/>
              <a:t>Cleaning</a:t>
            </a:r>
            <a:endParaRPr lang="en-US" sz="2200" dirty="0"/>
          </a:p>
          <a:p>
            <a:r>
              <a:rPr lang="en-US" sz="2200" dirty="0"/>
              <a:t>Data Validation</a:t>
            </a:r>
            <a:endParaRPr lang="sk-SK" sz="2200" dirty="0"/>
          </a:p>
          <a:p>
            <a:r>
              <a:rPr lang="sk-SK" sz="2200" dirty="0" err="1"/>
              <a:t>Data</a:t>
            </a:r>
            <a:r>
              <a:rPr lang="sk-SK" sz="2200" dirty="0"/>
              <a:t> </a:t>
            </a:r>
            <a:r>
              <a:rPr lang="sk-SK" sz="2200" dirty="0" err="1"/>
              <a:t>Analysis</a:t>
            </a:r>
            <a:endParaRPr lang="sk-SK" sz="2200" dirty="0"/>
          </a:p>
          <a:p>
            <a:r>
              <a:rPr lang="en-US" sz="2200" dirty="0"/>
              <a:t>Data Visualization</a:t>
            </a: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6D66F803-E842-6E29-5DED-0AAA1D2C4D58}"/>
              </a:ext>
            </a:extLst>
          </p:cNvPr>
          <p:cNvPicPr>
            <a:picLocks noChangeAspect="1"/>
          </p:cNvPicPr>
          <p:nvPr/>
        </p:nvPicPr>
        <p:blipFill>
          <a:blip r:embed="rId2"/>
          <a:stretch>
            <a:fillRect/>
          </a:stretch>
        </p:blipFill>
        <p:spPr>
          <a:xfrm>
            <a:off x="668446" y="3799840"/>
            <a:ext cx="6696406" cy="2377123"/>
          </a:xfrm>
          <a:prstGeom prst="rect">
            <a:avLst/>
          </a:prstGeom>
        </p:spPr>
      </p:pic>
      <p:pic>
        <p:nvPicPr>
          <p:cNvPr id="7" name="Picture 6">
            <a:extLst>
              <a:ext uri="{FF2B5EF4-FFF2-40B4-BE49-F238E27FC236}">
                <a16:creationId xmlns:a16="http://schemas.microsoft.com/office/drawing/2014/main" id="{F176DD81-2B58-ACA8-98CE-5AD46271E281}"/>
              </a:ext>
            </a:extLst>
          </p:cNvPr>
          <p:cNvPicPr>
            <a:picLocks noChangeAspect="1"/>
          </p:cNvPicPr>
          <p:nvPr/>
        </p:nvPicPr>
        <p:blipFill>
          <a:blip r:embed="rId3"/>
          <a:stretch>
            <a:fillRect/>
          </a:stretch>
        </p:blipFill>
        <p:spPr>
          <a:xfrm>
            <a:off x="7782787" y="1556649"/>
            <a:ext cx="3571013" cy="2601648"/>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6" name="Picture 5">
            <a:extLst>
              <a:ext uri="{FF2B5EF4-FFF2-40B4-BE49-F238E27FC236}">
                <a16:creationId xmlns:a16="http://schemas.microsoft.com/office/drawing/2014/main" id="{6F0FE7E6-4083-6CA6-E0D7-57E2AE06ECAD}"/>
              </a:ext>
            </a:extLst>
          </p:cNvPr>
          <p:cNvPicPr>
            <a:picLocks noChangeAspect="1"/>
          </p:cNvPicPr>
          <p:nvPr/>
        </p:nvPicPr>
        <p:blipFill>
          <a:blip r:embed="rId2"/>
          <a:stretch>
            <a:fillRect/>
          </a:stretch>
        </p:blipFill>
        <p:spPr>
          <a:xfrm>
            <a:off x="6096000" y="1978025"/>
            <a:ext cx="5524500" cy="4333875"/>
          </a:xfrm>
          <a:prstGeom prst="rect">
            <a:avLst/>
          </a:prstGeom>
        </p:spPr>
      </p:pic>
      <p:pic>
        <p:nvPicPr>
          <p:cNvPr id="8" name="Picture 7">
            <a:extLst>
              <a:ext uri="{FF2B5EF4-FFF2-40B4-BE49-F238E27FC236}">
                <a16:creationId xmlns:a16="http://schemas.microsoft.com/office/drawing/2014/main" id="{2B8DBDDD-29D6-5A2C-1107-2C17F4477410}"/>
              </a:ext>
            </a:extLst>
          </p:cNvPr>
          <p:cNvPicPr>
            <a:picLocks noChangeAspect="1"/>
          </p:cNvPicPr>
          <p:nvPr/>
        </p:nvPicPr>
        <p:blipFill>
          <a:blip r:embed="rId3"/>
          <a:stretch>
            <a:fillRect/>
          </a:stretch>
        </p:blipFill>
        <p:spPr>
          <a:xfrm>
            <a:off x="838200" y="2406651"/>
            <a:ext cx="4883707" cy="3905249"/>
          </a:xfrm>
          <a:prstGeom prst="rect">
            <a:avLst/>
          </a:prstGeom>
        </p:spPr>
      </p:pic>
    </p:spTree>
    <p:extLst>
      <p:ext uri="{BB962C8B-B14F-4D97-AF65-F5344CB8AC3E}">
        <p14:creationId xmlns:p14="http://schemas.microsoft.com/office/powerpoint/2010/main" val="2969366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48ABFA74-537C-62E8-AEC2-DA5DA58C5B3F}"/>
              </a:ext>
            </a:extLst>
          </p:cNvPr>
          <p:cNvPicPr>
            <a:picLocks noChangeAspect="1"/>
          </p:cNvPicPr>
          <p:nvPr/>
        </p:nvPicPr>
        <p:blipFill>
          <a:blip r:embed="rId3"/>
          <a:stretch>
            <a:fillRect/>
          </a:stretch>
        </p:blipFill>
        <p:spPr>
          <a:xfrm>
            <a:off x="737544" y="2665623"/>
            <a:ext cx="4816257" cy="2461473"/>
          </a:xfrm>
          <a:prstGeom prst="rect">
            <a:avLst/>
          </a:prstGeom>
        </p:spPr>
      </p:pic>
      <p:pic>
        <p:nvPicPr>
          <p:cNvPr id="9" name="Picture 8">
            <a:extLst>
              <a:ext uri="{FF2B5EF4-FFF2-40B4-BE49-F238E27FC236}">
                <a16:creationId xmlns:a16="http://schemas.microsoft.com/office/drawing/2014/main" id="{44358810-DCD1-EE88-10EC-40F3CB3DBC29}"/>
              </a:ext>
            </a:extLst>
          </p:cNvPr>
          <p:cNvPicPr>
            <a:picLocks noChangeAspect="1"/>
          </p:cNvPicPr>
          <p:nvPr/>
        </p:nvPicPr>
        <p:blipFill>
          <a:blip r:embed="rId4"/>
          <a:stretch>
            <a:fillRect/>
          </a:stretch>
        </p:blipFill>
        <p:spPr>
          <a:xfrm>
            <a:off x="6117269" y="2673243"/>
            <a:ext cx="4724809" cy="2453853"/>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Expected high dominance of SQL, Python, Typescript &amp; JavaScript languages</a:t>
            </a:r>
            <a:endParaRPr lang="sk-SK" dirty="0"/>
          </a:p>
          <a:p>
            <a:r>
              <a:rPr lang="en-US" dirty="0"/>
              <a:t>Steady Popularity of </a:t>
            </a:r>
            <a:r>
              <a:rPr lang="sk-SK" dirty="0"/>
              <a:t>SQL</a:t>
            </a:r>
          </a:p>
          <a:p>
            <a:r>
              <a:rPr lang="en-US" dirty="0"/>
              <a:t>Down</a:t>
            </a:r>
            <a:r>
              <a:rPr lang="sk-SK" dirty="0"/>
              <a:t> trend of HTML/CSS</a:t>
            </a:r>
          </a:p>
          <a:p>
            <a:endParaRPr lang="sk-SK" dirty="0"/>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Investments in</a:t>
            </a:r>
            <a:r>
              <a:rPr lang="sk-SK" dirty="0"/>
              <a:t> </a:t>
            </a:r>
            <a:r>
              <a:rPr lang="sk-SK" dirty="0" err="1"/>
              <a:t>Training</a:t>
            </a:r>
            <a:r>
              <a:rPr lang="sk-SK" dirty="0"/>
              <a:t> </a:t>
            </a:r>
            <a:r>
              <a:rPr lang="sk-SK" dirty="0" err="1"/>
              <a:t>for</a:t>
            </a:r>
            <a:r>
              <a:rPr lang="sk-SK" dirty="0"/>
              <a:t> </a:t>
            </a:r>
            <a:r>
              <a:rPr lang="sk-SK" dirty="0" err="1"/>
              <a:t>future</a:t>
            </a:r>
            <a:r>
              <a:rPr lang="en-US" dirty="0"/>
              <a:t> </a:t>
            </a:r>
            <a:r>
              <a:rPr lang="sk-SK" dirty="0"/>
              <a:t>top 4 </a:t>
            </a:r>
            <a:r>
              <a:rPr lang="sk-SK" dirty="0" err="1"/>
              <a:t>languages</a:t>
            </a:r>
            <a:endParaRPr lang="sk-SK" dirty="0"/>
          </a:p>
          <a:p>
            <a:r>
              <a:rPr lang="sk-SK" dirty="0"/>
              <a:t>Znížiť </a:t>
            </a:r>
            <a:r>
              <a:rPr lang="sk-SK" dirty="0" err="1"/>
              <a:t>naklady</a:t>
            </a:r>
            <a:r>
              <a:rPr lang="sk-SK" dirty="0"/>
              <a:t> pre </a:t>
            </a:r>
            <a:r>
              <a:rPr lang="sk-SK" dirty="0" err="1"/>
              <a:t>trenovanie</a:t>
            </a:r>
            <a:r>
              <a:rPr lang="sk-SK" dirty="0"/>
              <a:t> HTML/CSS</a:t>
            </a:r>
            <a:endParaRPr lang="en-US" dirty="0"/>
          </a:p>
          <a:p>
            <a:r>
              <a:rPr lang="en-US" dirty="0"/>
              <a:t>Focus on </a:t>
            </a:r>
            <a:r>
              <a:rPr lang="sk-SK" dirty="0"/>
              <a:t>Python/SQL</a:t>
            </a:r>
            <a:r>
              <a:rPr lang="en-US" dirty="0"/>
              <a:t> Developer Skills</a:t>
            </a:r>
          </a:p>
        </p:txBody>
      </p:sp>
    </p:spTree>
    <p:extLst>
      <p:ext uri="{BB962C8B-B14F-4D97-AF65-F5344CB8AC3E}">
        <p14:creationId xmlns:p14="http://schemas.microsoft.com/office/powerpoint/2010/main" val="545569246"/>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782</TotalTime>
  <Words>427</Words>
  <Application>Microsoft Office PowerPoint</Application>
  <PresentationFormat>Widescreen</PresentationFormat>
  <Paragraphs>90</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Helv</vt:lpstr>
      <vt:lpstr>IBM Plex Mono SemiBold</vt:lpstr>
      <vt:lpstr>IBM Plex Mono Text</vt:lpstr>
      <vt:lpstr>SLIDE_TEMPLATE_skill_network</vt:lpstr>
      <vt:lpstr>Stack overflow developer survey 2019</vt:lpstr>
      <vt:lpstr>OUTLINE</vt:lpstr>
      <vt:lpstr>EXECUTIVE SUMMARY</vt:lpstr>
      <vt:lpstr>INTRODUCTION</vt:lpstr>
      <vt:lpstr>METHODOLOGY</vt:lpstr>
      <vt:lpstr>RESULTS</vt:lpstr>
      <vt:lpstr>RESULTS</vt:lpstr>
      <vt:lpstr>PROGRAMMING LANGUAGE TRENDS</vt:lpstr>
      <vt:lpstr>PROGRAMMING LANGUAGE TRENDS - FINDINGS &amp; IMPLICATIONS</vt:lpstr>
      <vt:lpstr>DATABASE TRENDS</vt:lpstr>
      <vt:lpstr>DATABASE TRENDS - FINDINGS &amp; IMPLICATIONS</vt:lpstr>
      <vt:lpstr>DASHBOARD</vt:lpstr>
      <vt:lpstr>DASHBOARD TAB 1 / Current tech. usage</vt:lpstr>
      <vt:lpstr>DASHBOARD TAB 2 / Future tech. tend</vt:lpstr>
      <vt:lpstr>DASHBOARD TAB 3 / Demographics info</vt:lpstr>
      <vt:lpstr>DISCUSSION</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Jakub Polcsak</cp:lastModifiedBy>
  <cp:revision>23</cp:revision>
  <dcterms:created xsi:type="dcterms:W3CDTF">2020-10-28T18:29:43Z</dcterms:created>
  <dcterms:modified xsi:type="dcterms:W3CDTF">2024-04-20T11:12:27Z</dcterms:modified>
</cp:coreProperties>
</file>