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this project we used a simplified SIRV model to </a:t>
            </a:r>
            <a:r>
              <a:rPr lang="it"/>
              <a:t>analyze</a:t>
            </a:r>
            <a:r>
              <a:rPr lang="it"/>
              <a:t> the spread of a </a:t>
            </a:r>
            <a:r>
              <a:rPr lang="it"/>
              <a:t>disease</a:t>
            </a:r>
            <a:r>
              <a:rPr lang="it"/>
              <a:t>, like Covid-19.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dfc6d8d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dfc6d8d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595959"/>
                </a:solidFill>
              </a:rPr>
              <a:t>parameters not obtained as accurately as literature because literature uses values from linear regression as initial conditions and then uses a nonlinear programming solver to really fit the data.</a:t>
            </a:r>
            <a:endParaRPr sz="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c681957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c681957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c681957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c681957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fd3d4986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fd3d4986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c68195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c68195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c681957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c681957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dfc6d8d9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dfc6d8d9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Initially one infected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dfc6d8d9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dfc6d8d9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c681957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c681957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fit the model we want to find parameters beta and gamma(or eta) from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 back to SIR model without vaccine. Divide eq 1 by 3, integrate from t_s (starting time) and obtain relationship between logS and R. Linear regression to obtain R_0 (basic reproduction number)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595959"/>
                </a:solidFill>
              </a:rPr>
              <a:t>Linear regression: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595959"/>
                </a:solidFill>
              </a:rPr>
              <a:t>with some validity checks (results and validity checks are the same...)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fd3d4986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fd3d4986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for Canada. R_0 and gamma are obtained. Since R_0 can be expressed as the ratio between beta and gamma, we can find gamma. Data </a:t>
            </a:r>
            <a:r>
              <a:rPr lang="it">
                <a:solidFill>
                  <a:schemeClr val="dk1"/>
                </a:solidFill>
              </a:rPr>
              <a:t> from July 17, 2020 to January 8, 2021 under no vaccination input and the effect of vaccination is then introduced on January 8, 2021.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d3d4986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fd3d4986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Validity check. Data is online. Paper refers to it. literature provides quite similar plots.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d3d4986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d3d4986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AutoNum type="arabicPeriod"/>
            </a:pPr>
            <a:r>
              <a:rPr lang="it" sz="900">
                <a:solidFill>
                  <a:srgbClr val="595959"/>
                </a:solidFill>
              </a:rPr>
              <a:t>Prediction model for vaccine (plots are already done)</a:t>
            </a:r>
            <a:endParaRPr sz="900">
              <a:solidFill>
                <a:srgbClr val="595959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AutoNum type="arabicPeriod"/>
            </a:pPr>
            <a:r>
              <a:rPr lang="it" sz="900">
                <a:solidFill>
                  <a:srgbClr val="595959"/>
                </a:solidFill>
              </a:rPr>
              <a:t>Use data more recent than paper and see impact of vaccine (scenario 2)</a:t>
            </a:r>
            <a:endParaRPr sz="900">
              <a:solidFill>
                <a:srgbClr val="595959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AutoNum type="arabicPeriod"/>
            </a:pPr>
            <a:r>
              <a:rPr lang="it" sz="900">
                <a:solidFill>
                  <a:srgbClr val="595959"/>
                </a:solidFill>
              </a:rPr>
              <a:t>Model does not predict very well. No waves, time dependent infection rate -&gt; Measures change in time</a:t>
            </a:r>
            <a:endParaRPr sz="900">
              <a:solidFill>
                <a:srgbClr val="595959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AutoNum type="arabicPeriod"/>
            </a:pPr>
            <a:r>
              <a:rPr lang="it" sz="900">
                <a:solidFill>
                  <a:srgbClr val="595959"/>
                </a:solidFill>
              </a:rPr>
              <a:t>literature uses January 8 for vaccine, reality: December 15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edrxiv.org/content/early/2021/04/05/2021.02.05.21250572" TargetMode="External"/><Relationship Id="rId4" Type="http://schemas.openxmlformats.org/officeDocument/2006/relationships/hyperlink" Target="https://health-infobase.canada.ca/COVID-19/epidemiological-summary-COVID-19-cases.html" TargetMode="External"/><Relationship Id="rId5" Type="http://schemas.openxmlformats.org/officeDocument/2006/relationships/hyperlink" Target="https://doi.org/10.1137/16M106539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SIRV Model for COVID-19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Alberto Gori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Matteo De Luca</a:t>
            </a:r>
            <a:endParaRPr sz="180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Pol De Dalmau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Comparison with Literature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75" y="1306075"/>
            <a:ext cx="4617625" cy="34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325" y="1199000"/>
            <a:ext cx="4082975" cy="36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SIR for several populations [3]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Non-diagonal elements for beta and gamma determine interactions</a:t>
            </a:r>
            <a:endParaRPr sz="16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900" y="1439950"/>
            <a:ext cx="4040680" cy="27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05650"/>
            <a:ext cx="4008800" cy="2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175" y="4311700"/>
            <a:ext cx="46196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248075" y="1099800"/>
            <a:ext cx="400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t" sz="1600">
                <a:solidFill>
                  <a:schemeClr val="dk2"/>
                </a:solidFill>
              </a:rPr>
              <a:t>Our code behaves as expected</a:t>
            </a:r>
            <a:endParaRPr sz="1600"/>
          </a:p>
        </p:txBody>
      </p:sp>
      <p:sp>
        <p:nvSpPr>
          <p:cNvPr id="169" name="Google Shape;169;p24"/>
          <p:cNvSpPr txBox="1"/>
          <p:nvPr/>
        </p:nvSpPr>
        <p:spPr>
          <a:xfrm>
            <a:off x="248075" y="1561500"/>
            <a:ext cx="525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t" sz="1600">
                <a:solidFill>
                  <a:schemeClr val="dk2"/>
                </a:solidFill>
              </a:rPr>
              <a:t>Performance: regression~50ms, SIR~ 5ms</a:t>
            </a:r>
            <a:endParaRPr sz="1600"/>
          </a:p>
        </p:txBody>
      </p:sp>
      <p:sp>
        <p:nvSpPr>
          <p:cNvPr id="170" name="Google Shape;170;p24"/>
          <p:cNvSpPr txBox="1"/>
          <p:nvPr/>
        </p:nvSpPr>
        <p:spPr>
          <a:xfrm>
            <a:off x="248075" y="1984625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t" sz="1600">
                <a:solidFill>
                  <a:schemeClr val="dk2"/>
                </a:solidFill>
              </a:rPr>
              <a:t>Our model does not predict waves. Possible extension: time-dependent infection rate</a:t>
            </a:r>
            <a:endParaRPr sz="1600"/>
          </a:p>
        </p:txBody>
      </p:sp>
      <p:sp>
        <p:nvSpPr>
          <p:cNvPr id="171" name="Google Shape;171;p24"/>
          <p:cNvSpPr txBox="1"/>
          <p:nvPr/>
        </p:nvSpPr>
        <p:spPr>
          <a:xfrm>
            <a:off x="248075" y="2415725"/>
            <a:ext cx="785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it" sz="1600">
                <a:solidFill>
                  <a:schemeClr val="dk2"/>
                </a:solidFill>
              </a:rPr>
              <a:t>Several population SIR has a lot of parameters. Not worth it.</a:t>
            </a:r>
            <a:endParaRPr sz="1600"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[1</a:t>
            </a:r>
            <a:r>
              <a:rPr lang="it"/>
              <a:t>] </a:t>
            </a:r>
            <a:r>
              <a:rPr lang="it"/>
              <a:t>S. Berkane, I. Harizi, and A. Tayebi, “Modeling the effect of population-wide vaccination on the evolution of covid-19 epidemic in canada" </a:t>
            </a:r>
            <a:r>
              <a:rPr i="1" lang="it"/>
              <a:t>medRxiv</a:t>
            </a:r>
            <a:r>
              <a:rPr lang="it"/>
              <a:t>, 2021. [Online]. Available: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https://www.medrxiv.org/content/early/2021/04/05/2021.02.05.21250572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[2] COVID-19 daily epidemiology update: </a:t>
            </a:r>
            <a:r>
              <a:rPr lang="it" u="sng">
                <a:solidFill>
                  <a:schemeClr val="hlink"/>
                </a:solidFill>
                <a:hlinkClick r:id="rId4"/>
              </a:rPr>
              <a:t>https://health-infobase.canada.ca/COVID-19/epidemiological-summary-COVID-19-cases.html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[3]  Magal,  Pierre,  O.  Seydi,  and  G.  Webb,  “Final  size  of  an  epidemic  for  a  two-group  SIR-model”SIAM J. Appl. Math.,  vol.  76,  no.  5,  p.  2042–2059,  Oct.  2016.  [Online].  Available:</a:t>
            </a:r>
            <a:r>
              <a:rPr lang="it" u="sng">
                <a:solidFill>
                  <a:schemeClr val="hlink"/>
                </a:solidFill>
                <a:hlinkClick r:id="rId5"/>
              </a:rPr>
              <a:t>https://doi.org/10.1137/16M1065392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Importance of models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936200" y="1455575"/>
            <a:ext cx="52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E</a:t>
            </a:r>
            <a:r>
              <a:rPr lang="it" sz="1800"/>
              <a:t>stimate disease transmission, recovery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1936200" y="2074325"/>
            <a:ext cx="52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Impact of mitigation measures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1936200" y="2679275"/>
            <a:ext cx="52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Impact of vaccine</a:t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1936200" y="3298025"/>
            <a:ext cx="52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Prediction of trends</a:t>
            </a:r>
            <a:endParaRPr sz="18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SIR(V) model [1]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18025" y="1011575"/>
            <a:ext cx="683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S(t): number of susceptible individuals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I(t):  number of infected individuals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R(t): number of removed individuals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6349" t="0"/>
          <a:stretch/>
        </p:blipFill>
        <p:spPr>
          <a:xfrm>
            <a:off x="1568050" y="1842875"/>
            <a:ext cx="5626226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18025" y="3952350"/>
            <a:ext cx="46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β: infection rate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it">
                <a:solidFill>
                  <a:schemeClr val="dk1"/>
                </a:solidFill>
              </a:rPr>
              <a:t>ɣ</a:t>
            </a: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: removal rate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475" y="1900998"/>
            <a:ext cx="8575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-18891" l="0" r="-21550" t="0"/>
          <a:stretch/>
        </p:blipFill>
        <p:spPr>
          <a:xfrm>
            <a:off x="1568050" y="3532473"/>
            <a:ext cx="1479284" cy="53792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18025" y="4441225"/>
            <a:ext cx="28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solidFill>
                  <a:schemeClr val="accent1"/>
                </a:solidFill>
                <a:highlight>
                  <a:srgbClr val="FFFFFF"/>
                </a:highlight>
              </a:rPr>
              <a:t>α</a:t>
            </a: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: vaccine efficacy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it">
                <a:solidFill>
                  <a:schemeClr val="accent1"/>
                </a:solidFill>
                <a:highlight>
                  <a:srgbClr val="FFFFFF"/>
                </a:highlight>
              </a:rPr>
              <a:t>u(t)</a:t>
            </a: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: daily vaccination rate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225" y="4070400"/>
            <a:ext cx="119635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245650"/>
            <a:ext cx="3363825" cy="21781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089200" y="0"/>
            <a:ext cx="20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β</a:t>
            </a:r>
            <a:r>
              <a:rPr lang="it"/>
              <a:t>=0.2, ɣ=0.1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000" y="245250"/>
            <a:ext cx="3588111" cy="22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165450" y="0"/>
            <a:ext cx="16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β</a:t>
            </a:r>
            <a:r>
              <a:rPr lang="it"/>
              <a:t>=0.2, </a:t>
            </a:r>
            <a:r>
              <a:rPr lang="it">
                <a:solidFill>
                  <a:schemeClr val="dk1"/>
                </a:solidFill>
              </a:rPr>
              <a:t>ɣ</a:t>
            </a:r>
            <a:r>
              <a:rPr lang="it"/>
              <a:t>=0.0667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514750" y="2423850"/>
            <a:ext cx="1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β</a:t>
            </a:r>
            <a:r>
              <a:rPr lang="it"/>
              <a:t>=0.3, </a:t>
            </a:r>
            <a:r>
              <a:rPr lang="it">
                <a:solidFill>
                  <a:schemeClr val="dk1"/>
                </a:solidFill>
              </a:rPr>
              <a:t>ɣ</a:t>
            </a:r>
            <a:r>
              <a:rPr lang="it"/>
              <a:t>=0.1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950" y="2708084"/>
            <a:ext cx="3363825" cy="226331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5150" y="2743287"/>
            <a:ext cx="3435782" cy="22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380550" y="2505200"/>
            <a:ext cx="1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β</a:t>
            </a:r>
            <a:r>
              <a:rPr lang="it"/>
              <a:t>=0.1, </a:t>
            </a:r>
            <a:r>
              <a:rPr lang="it">
                <a:solidFill>
                  <a:schemeClr val="dk1"/>
                </a:solidFill>
              </a:rPr>
              <a:t>ɣ</a:t>
            </a:r>
            <a:r>
              <a:rPr lang="it"/>
              <a:t>=0.1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9" y="342600"/>
            <a:ext cx="3483475" cy="22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345513" y="33350"/>
            <a:ext cx="15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 = 100, </a:t>
            </a: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</a:rPr>
              <a:t>α = 0.9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" y="2802775"/>
            <a:ext cx="3519125" cy="23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345513" y="2571750"/>
            <a:ext cx="15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 = 500, </a:t>
            </a: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</a:rPr>
              <a:t>α = 0.9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225" y="2716100"/>
            <a:ext cx="3738050" cy="24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781438" y="2387100"/>
            <a:ext cx="15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 = 500, </a:t>
            </a: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</a:rPr>
              <a:t>α = 0.5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Canada: A</a:t>
            </a:r>
            <a:r>
              <a:rPr lang="it"/>
              <a:t> real case study [1]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50" y="1270325"/>
            <a:ext cx="6007898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50" y="3868325"/>
            <a:ext cx="3458350" cy="8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50" y="3424000"/>
            <a:ext cx="1026325" cy="4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6625" y="3805799"/>
            <a:ext cx="2808050" cy="9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Canada: linear regression (see [2] for data)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50" y="1017725"/>
            <a:ext cx="735715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129" y="1017725"/>
            <a:ext cx="720613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Fit with obtained parameters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75" y="1170125"/>
            <a:ext cx="753558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12550" y="468175"/>
            <a:ext cx="15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2827550" y="-98"/>
            <a:ext cx="5895013" cy="5143703"/>
            <a:chOff x="1695650" y="-98"/>
            <a:chExt cx="5895013" cy="5143703"/>
          </a:xfrm>
        </p:grpSpPr>
        <p:grpSp>
          <p:nvGrpSpPr>
            <p:cNvPr id="134" name="Google Shape;134;p21"/>
            <p:cNvGrpSpPr/>
            <p:nvPr/>
          </p:nvGrpSpPr>
          <p:grpSpPr>
            <a:xfrm>
              <a:off x="1695650" y="-98"/>
              <a:ext cx="5895013" cy="5143703"/>
              <a:chOff x="2801650" y="-23"/>
              <a:chExt cx="5895013" cy="5143703"/>
            </a:xfrm>
          </p:grpSpPr>
          <p:grpSp>
            <p:nvGrpSpPr>
              <p:cNvPr id="135" name="Google Shape;135;p21"/>
              <p:cNvGrpSpPr/>
              <p:nvPr/>
            </p:nvGrpSpPr>
            <p:grpSpPr>
              <a:xfrm>
                <a:off x="2985676" y="-23"/>
                <a:ext cx="5710986" cy="5143703"/>
                <a:chOff x="1698125" y="-462625"/>
                <a:chExt cx="7445875" cy="6506075"/>
              </a:xfrm>
            </p:grpSpPr>
            <p:pic>
              <p:nvPicPr>
                <p:cNvPr id="136" name="Google Shape;136;p2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896645" y="-462625"/>
                  <a:ext cx="7247353" cy="31118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Google Shape;137;p21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698125" y="2649200"/>
                  <a:ext cx="7445875" cy="3394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38" name="Google Shape;138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801650" y="2987861"/>
                <a:ext cx="295275" cy="12796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88975" y="491150"/>
              <a:ext cx="295275" cy="1495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21"/>
          <p:cNvGrpSpPr/>
          <p:nvPr/>
        </p:nvGrpSpPr>
        <p:grpSpPr>
          <a:xfrm>
            <a:off x="3269050" y="-100"/>
            <a:ext cx="5453525" cy="4832775"/>
            <a:chOff x="2137150" y="-100"/>
            <a:chExt cx="5453525" cy="4832775"/>
          </a:xfrm>
        </p:grpSpPr>
        <p:pic>
          <p:nvPicPr>
            <p:cNvPr id="141" name="Google Shape;141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37150" y="-100"/>
              <a:ext cx="5453524" cy="2436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1"/>
            <p:cNvPicPr preferRelativeResize="0"/>
            <p:nvPr/>
          </p:nvPicPr>
          <p:blipFill rotWithShape="1">
            <a:blip r:embed="rId8">
              <a:alphaModFix/>
            </a:blip>
            <a:srcRect b="-2569" l="0" r="0" t="2570"/>
            <a:stretch/>
          </p:blipFill>
          <p:spPr>
            <a:xfrm>
              <a:off x="2315975" y="2436875"/>
              <a:ext cx="5274700" cy="239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1"/>
          <p:cNvSpPr txBox="1"/>
          <p:nvPr/>
        </p:nvSpPr>
        <p:spPr>
          <a:xfrm>
            <a:off x="0" y="1459550"/>
            <a:ext cx="30000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</a:rPr>
              <a:t>Different Scenarios: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</a:rPr>
              <a:t>0.5, 1, 2 vaccines per thousand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</a:rPr>
              <a:t>with 60% and 95% efficacy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