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76" d="100"/>
          <a:sy n="76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0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7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1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40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2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9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29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2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8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81A51-A511-D944-AB7D-6B4E4C63F08C}"/>
              </a:ext>
            </a:extLst>
          </p:cNvPr>
          <p:cNvSpPr txBox="1"/>
          <p:nvPr/>
        </p:nvSpPr>
        <p:spPr>
          <a:xfrm>
            <a:off x="3693317" y="174172"/>
            <a:ext cx="13996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0" b="1" dirty="0"/>
              <a:t>Smart </a:t>
            </a:r>
            <a:r>
              <a:rPr lang="de-DE" sz="7000" b="1" dirty="0" err="1"/>
              <a:t>Assistant</a:t>
            </a:r>
            <a:r>
              <a:rPr lang="de-DE" sz="7000" b="1" dirty="0"/>
              <a:t> </a:t>
            </a:r>
            <a:r>
              <a:rPr lang="de-DE" sz="7000" b="1" dirty="0" err="1"/>
              <a:t>for</a:t>
            </a:r>
            <a:r>
              <a:rPr lang="de-DE" sz="7000" b="1" dirty="0"/>
              <a:t> Data Collection In </a:t>
            </a:r>
            <a:r>
              <a:rPr lang="de-DE" sz="7000" b="1" dirty="0" err="1"/>
              <a:t>Epidemiology</a:t>
            </a:r>
            <a:endParaRPr lang="de-DE" sz="7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5F4A4-8416-CD48-AE3C-93564F73D5CB}"/>
              </a:ext>
            </a:extLst>
          </p:cNvPr>
          <p:cNvSpPr txBox="1"/>
          <p:nvPr/>
        </p:nvSpPr>
        <p:spPr>
          <a:xfrm>
            <a:off x="0" y="736900"/>
            <a:ext cx="3782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Leonard Goldschmidt</a:t>
            </a:r>
          </a:p>
          <a:p>
            <a:r>
              <a:rPr lang="de-DE" sz="2400" dirty="0"/>
              <a:t>Supervisor 1: Louise </a:t>
            </a:r>
            <a:r>
              <a:rPr lang="de-DE" sz="2400" dirty="0" err="1"/>
              <a:t>Millard</a:t>
            </a:r>
            <a:endParaRPr lang="de-DE" sz="2400" dirty="0"/>
          </a:p>
          <a:p>
            <a:r>
              <a:rPr lang="de-DE" sz="2400" dirty="0"/>
              <a:t>Supervisor 2: Samuel </a:t>
            </a:r>
            <a:r>
              <a:rPr lang="de-DE" sz="2400" dirty="0" err="1"/>
              <a:t>Neaves</a:t>
            </a: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9AE8A-FEBC-1046-B930-B8CC3FFC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306" y="82507"/>
            <a:ext cx="3390295" cy="1432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3DF507-3B11-C34E-A80E-8D5D757952FC}"/>
              </a:ext>
            </a:extLst>
          </p:cNvPr>
          <p:cNvSpPr txBox="1"/>
          <p:nvPr/>
        </p:nvSpPr>
        <p:spPr>
          <a:xfrm>
            <a:off x="11043888" y="6280146"/>
            <a:ext cx="9846818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/>
              <a:t>Challenge</a:t>
            </a:r>
          </a:p>
          <a:p>
            <a:r>
              <a:rPr lang="de-DE" sz="2800" dirty="0" err="1"/>
              <a:t>Investigate</a:t>
            </a:r>
            <a:r>
              <a:rPr lang="de-DE" sz="2800" dirty="0"/>
              <a:t> </a:t>
            </a:r>
            <a:r>
              <a:rPr lang="de-DE" sz="2800" dirty="0" err="1"/>
              <a:t>whether</a:t>
            </a:r>
            <a:r>
              <a:rPr lang="de-DE" sz="2800" dirty="0"/>
              <a:t> a smart </a:t>
            </a:r>
            <a:r>
              <a:rPr lang="de-DE" sz="2800" dirty="0" err="1"/>
              <a:t>assistant</a:t>
            </a:r>
            <a:endParaRPr lang="de-DE" sz="2800" dirty="0"/>
          </a:p>
          <a:p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provide</a:t>
            </a:r>
            <a:r>
              <a:rPr lang="de-DE" sz="2800" dirty="0"/>
              <a:t> an </a:t>
            </a:r>
            <a:r>
              <a:rPr lang="de-DE" sz="2800" dirty="0" err="1"/>
              <a:t>alterantive</a:t>
            </a:r>
            <a:r>
              <a:rPr lang="de-DE" sz="2800" dirty="0"/>
              <a:t> </a:t>
            </a:r>
            <a:r>
              <a:rPr lang="de-DE" sz="2800" dirty="0" err="1"/>
              <a:t>way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logging</a:t>
            </a:r>
            <a:r>
              <a:rPr lang="de-DE" sz="2800" dirty="0"/>
              <a:t> nutritional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Epidemiology</a:t>
            </a:r>
            <a:r>
              <a:rPr lang="de-DE" sz="2800" dirty="0"/>
              <a:t>. </a:t>
            </a:r>
            <a:endParaRPr lang="de-DE" sz="2800" u="sng" dirty="0"/>
          </a:p>
          <a:p>
            <a:r>
              <a:rPr lang="de-DE" sz="3600" dirty="0" err="1"/>
              <a:t>Added</a:t>
            </a:r>
            <a:r>
              <a:rPr lang="de-DE" sz="3600" dirty="0"/>
              <a:t> </a:t>
            </a:r>
            <a:r>
              <a:rPr lang="de-DE" sz="3600" dirty="0" err="1"/>
              <a:t>value</a:t>
            </a:r>
            <a:r>
              <a:rPr lang="de-DE" sz="36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Create a fast </a:t>
            </a:r>
            <a:r>
              <a:rPr lang="de-DE" sz="2800" dirty="0" err="1"/>
              <a:t>and</a:t>
            </a:r>
            <a:r>
              <a:rPr lang="de-DE" sz="2800" dirty="0"/>
              <a:t> easy </a:t>
            </a:r>
            <a:r>
              <a:rPr lang="de-DE" sz="2800" dirty="0" err="1"/>
              <a:t>way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logging</a:t>
            </a:r>
            <a:r>
              <a:rPr lang="de-DE" sz="2800" dirty="0"/>
              <a:t> </a:t>
            </a:r>
            <a:r>
              <a:rPr lang="de-DE" sz="2800" dirty="0" err="1"/>
              <a:t>nutrition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a </a:t>
            </a:r>
            <a:r>
              <a:rPr lang="de-DE" sz="2800" dirty="0" err="1"/>
              <a:t>voice</a:t>
            </a:r>
            <a:r>
              <a:rPr lang="de-DE" sz="2800" dirty="0"/>
              <a:t> </a:t>
            </a:r>
            <a:r>
              <a:rPr lang="de-DE" sz="2800" dirty="0" err="1"/>
              <a:t>assistant</a:t>
            </a:r>
            <a:r>
              <a:rPr lang="de-DE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Easily</a:t>
            </a:r>
            <a:r>
              <a:rPr lang="de-DE" sz="2800" dirty="0"/>
              <a:t> </a:t>
            </a:r>
            <a:r>
              <a:rPr lang="de-DE" sz="2800" dirty="0" err="1"/>
              <a:t>distribuitable</a:t>
            </a:r>
            <a:r>
              <a:rPr lang="de-DE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Data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stored</a:t>
            </a:r>
            <a:r>
              <a:rPr lang="de-DE" sz="2800" dirty="0"/>
              <a:t> </a:t>
            </a:r>
            <a:r>
              <a:rPr lang="de-DE" sz="2800" dirty="0" err="1"/>
              <a:t>immediately</a:t>
            </a:r>
            <a:r>
              <a:rPr lang="de-DE" sz="2800" dirty="0"/>
              <a:t> in </a:t>
            </a:r>
            <a:r>
              <a:rPr lang="de-DE" sz="2800" dirty="0" err="1"/>
              <a:t>one</a:t>
            </a:r>
            <a:r>
              <a:rPr lang="de-DE" sz="2800" dirty="0"/>
              <a:t>, </a:t>
            </a:r>
            <a:r>
              <a:rPr lang="de-DE" sz="2800" dirty="0" err="1"/>
              <a:t>centralised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8D2F8-2FAF-244E-BA00-158DF02D3EAB}"/>
              </a:ext>
            </a:extLst>
          </p:cNvPr>
          <p:cNvSpPr txBox="1"/>
          <p:nvPr/>
        </p:nvSpPr>
        <p:spPr>
          <a:xfrm>
            <a:off x="492915" y="2672312"/>
            <a:ext cx="20397791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Introduction</a:t>
            </a:r>
            <a:endParaRPr lang="de-DE" sz="4000" dirty="0"/>
          </a:p>
          <a:p>
            <a:pPr algn="ctr"/>
            <a:r>
              <a:rPr lang="en-US" sz="2800" dirty="0"/>
              <a:t>Health research is interested in understanding factors that influence people’s food intake and how different diets affect health. Collecting reliable and accurate dietary information is a difficult process in this area and can result in inconsistent and poorly evidenced data for epidemiological research. </a:t>
            </a:r>
            <a:endParaRPr lang="de-DE" sz="2800" dirty="0"/>
          </a:p>
          <a:p>
            <a:pPr algn="ctr"/>
            <a:r>
              <a:rPr lang="en-US" sz="2800" dirty="0"/>
              <a:t> </a:t>
            </a:r>
            <a:r>
              <a:rPr lang="en-US" sz="2800" i="1" dirty="0"/>
              <a:t>“By definition, epidemiology is the study (scientific, systematic, and data-driven) of the distribution (frequency, pattern) and determinants (causes, risk factors) of health-related states and events (not just diseases) in specified populations (neighborhood, school, city, state, country, global).”</a:t>
            </a:r>
            <a:r>
              <a:rPr lang="en-US" sz="2800" dirty="0"/>
              <a:t> </a:t>
            </a:r>
            <a:endParaRPr lang="de-DE" sz="2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07E7D2-AC6C-6D49-9848-598F8E299241}"/>
              </a:ext>
            </a:extLst>
          </p:cNvPr>
          <p:cNvGrpSpPr/>
          <p:nvPr/>
        </p:nvGrpSpPr>
        <p:grpSpPr>
          <a:xfrm>
            <a:off x="3782959" y="14957654"/>
            <a:ext cx="16119040" cy="6336237"/>
            <a:chOff x="2467452" y="11473527"/>
            <a:chExt cx="17292655" cy="694489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12C1B0-E5FF-F442-A245-2E1F8542C042}"/>
                </a:ext>
              </a:extLst>
            </p:cNvPr>
            <p:cNvGrpSpPr/>
            <p:nvPr/>
          </p:nvGrpSpPr>
          <p:grpSpPr>
            <a:xfrm>
              <a:off x="2467452" y="11473527"/>
              <a:ext cx="16448716" cy="5880211"/>
              <a:chOff x="581834" y="11524327"/>
              <a:chExt cx="16448716" cy="5880211"/>
            </a:xfrm>
          </p:grpSpPr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343D450B-F37B-B74A-BC34-D22AEBEAD70E}"/>
                  </a:ext>
                </a:extLst>
              </p:cNvPr>
              <p:cNvSpPr/>
              <p:nvPr/>
            </p:nvSpPr>
            <p:spPr>
              <a:xfrm rot="13500000">
                <a:off x="12217301" y="13551500"/>
                <a:ext cx="963162" cy="1975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ight Arrow 56">
                <a:extLst>
                  <a:ext uri="{FF2B5EF4-FFF2-40B4-BE49-F238E27FC236}">
                    <a16:creationId xmlns:a16="http://schemas.microsoft.com/office/drawing/2014/main" id="{D8F86CCD-4AA8-C144-ADC6-9ADE901905EB}"/>
                  </a:ext>
                </a:extLst>
              </p:cNvPr>
              <p:cNvSpPr/>
              <p:nvPr/>
            </p:nvSpPr>
            <p:spPr>
              <a:xfrm rot="8100000">
                <a:off x="10181826" y="13262169"/>
                <a:ext cx="863600" cy="2971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788892B-B6AB-2E43-972F-732407C8CE3B}"/>
                  </a:ext>
                </a:extLst>
              </p:cNvPr>
              <p:cNvGrpSpPr/>
              <p:nvPr/>
            </p:nvGrpSpPr>
            <p:grpSpPr>
              <a:xfrm>
                <a:off x="581834" y="11524327"/>
                <a:ext cx="16448716" cy="5880211"/>
                <a:chOff x="581834" y="11524327"/>
                <a:chExt cx="16448716" cy="5880211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50D45DB-9B56-8440-A1B0-B694A68997D2}"/>
                    </a:ext>
                  </a:extLst>
                </p:cNvPr>
                <p:cNvGrpSpPr/>
                <p:nvPr/>
              </p:nvGrpSpPr>
              <p:grpSpPr>
                <a:xfrm>
                  <a:off x="581834" y="11524327"/>
                  <a:ext cx="14432178" cy="5880211"/>
                  <a:chOff x="581834" y="11524327"/>
                  <a:chExt cx="14432178" cy="5880211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B86DD92C-7841-0A42-BE1F-13B41835C8AB}"/>
                      </a:ext>
                    </a:extLst>
                  </p:cNvPr>
                  <p:cNvGrpSpPr/>
                  <p:nvPr/>
                </p:nvGrpSpPr>
                <p:grpSpPr>
                  <a:xfrm>
                    <a:off x="581834" y="11524327"/>
                    <a:ext cx="12918649" cy="5880211"/>
                    <a:chOff x="581834" y="11524327"/>
                    <a:chExt cx="12918649" cy="5880211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05015657-FB04-9E4E-9651-DEA2E6BC1D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02501" y="11524327"/>
                      <a:ext cx="10597982" cy="5880211"/>
                      <a:chOff x="1403901" y="11575127"/>
                      <a:chExt cx="10597982" cy="5880211"/>
                    </a:xfrm>
                  </p:grpSpPr>
                  <p:pic>
                    <p:nvPicPr>
                      <p:cNvPr id="16" name="Picture 15">
                        <a:extLst>
                          <a:ext uri="{FF2B5EF4-FFF2-40B4-BE49-F238E27FC236}">
                            <a16:creationId xmlns:a16="http://schemas.microsoft.com/office/drawing/2014/main" id="{CCBB8174-CC7E-3F40-958A-2DDAAAE36CB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901" y="15277288"/>
                        <a:ext cx="2178050" cy="217805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C1B2DA05-67F8-0544-9BA3-4E1BD9E36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83723" y="11575127"/>
                        <a:ext cx="10118160" cy="5442875"/>
                        <a:chOff x="359723" y="11575127"/>
                        <a:chExt cx="10118160" cy="5442875"/>
                      </a:xfrm>
                    </p:grpSpPr>
                    <p:pic>
                      <p:nvPicPr>
                        <p:cNvPr id="12" name="Graphic 11" descr="Server">
                          <a:extLst>
                            <a:ext uri="{FF2B5EF4-FFF2-40B4-BE49-F238E27FC236}">
                              <a16:creationId xmlns:a16="http://schemas.microsoft.com/office/drawing/2014/main" id="{E724A635-9B11-ED45-89AE-A9D4932FFE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547196" y="14060450"/>
                          <a:ext cx="2143557" cy="214355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" name="Picture 13">
                          <a:extLst>
                            <a:ext uri="{FF2B5EF4-FFF2-40B4-BE49-F238E27FC236}">
                              <a16:creationId xmlns:a16="http://schemas.microsoft.com/office/drawing/2014/main" id="{233BBADA-0860-2F4D-ADF2-24068F9B4B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58088" y="14233722"/>
                          <a:ext cx="2103821" cy="1797014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DAAB00D0-3A12-C94E-A362-E5B3F27A4D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9723" y="13350894"/>
                          <a:ext cx="1218405" cy="3667106"/>
                          <a:chOff x="359723" y="13350894"/>
                          <a:chExt cx="1218405" cy="3667106"/>
                        </a:xfrm>
                      </p:grpSpPr>
                      <p:pic>
                        <p:nvPicPr>
                          <p:cNvPr id="18" name="Picture 17">
                            <a:extLst>
                              <a:ext uri="{FF2B5EF4-FFF2-40B4-BE49-F238E27FC236}">
                                <a16:creationId xmlns:a16="http://schemas.microsoft.com/office/drawing/2014/main" id="{B7A0570C-83C0-9443-B762-1A963DB8B5B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35877" y="14523027"/>
                            <a:ext cx="666098" cy="121840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" name="Picture 19">
                            <a:extLst>
                              <a:ext uri="{FF2B5EF4-FFF2-40B4-BE49-F238E27FC236}">
                                <a16:creationId xmlns:a16="http://schemas.microsoft.com/office/drawing/2014/main" id="{10F5933C-F508-CB41-8F92-48355F39876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9723" y="13350894"/>
                            <a:ext cx="1218405" cy="1218405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24" name="Frame 23">
                            <a:extLst>
                              <a:ext uri="{FF2B5EF4-FFF2-40B4-BE49-F238E27FC236}">
                                <a16:creationId xmlns:a16="http://schemas.microsoft.com/office/drawing/2014/main" id="{984ABC47-EE9E-9442-A5BD-FDF785EA99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9723" y="13350894"/>
                            <a:ext cx="1218405" cy="3667106"/>
                          </a:xfrm>
                          <a:prstGeom prst="frame">
                            <a:avLst>
                              <a:gd name="adj1" fmla="val 0"/>
                            </a:avLst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26" name="Straight Connector 25">
                            <a:extLst>
                              <a:ext uri="{FF2B5EF4-FFF2-40B4-BE49-F238E27FC236}">
                                <a16:creationId xmlns:a16="http://schemas.microsoft.com/office/drawing/2014/main" id="{BC819F6B-2C7F-7845-8325-107B7720EAF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59723" y="15762078"/>
                            <a:ext cx="121840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>
                            <a:extLst>
                              <a:ext uri="{FF2B5EF4-FFF2-40B4-BE49-F238E27FC236}">
                                <a16:creationId xmlns:a16="http://schemas.microsoft.com/office/drawing/2014/main" id="{27D0EFDF-9957-0B42-A762-582D3C5F089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59723" y="14476916"/>
                            <a:ext cx="121840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4" name="Triangle 33">
                          <a:extLst>
                            <a:ext uri="{FF2B5EF4-FFF2-40B4-BE49-F238E27FC236}">
                              <a16:creationId xmlns:a16="http://schemas.microsoft.com/office/drawing/2014/main" id="{53D49AED-959F-F34B-8110-B00B64BD80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68244" y="14660779"/>
                          <a:ext cx="3667107" cy="1047340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35" name="Right Arrow 34">
                          <a:extLst>
                            <a:ext uri="{FF2B5EF4-FFF2-40B4-BE49-F238E27FC236}">
                              <a16:creationId xmlns:a16="http://schemas.microsoft.com/office/drawing/2014/main" id="{55D9575C-4F06-2540-B9AF-6C7A2E018A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85376" y="15016261"/>
                          <a:ext cx="838352" cy="336371"/>
                        </a:xfrm>
                        <a:prstGeom prst="rightArrow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2096CC4E-FC6C-0741-B30A-4E53634E29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59585" y="11575127"/>
                          <a:ext cx="361829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de-DE" sz="2800" dirty="0"/>
                            <a:t>Jojo.epi.bris.ac.uk:9449</a:t>
                          </a:r>
                        </a:p>
                      </p:txBody>
                    </p:sp>
                  </p:grpSp>
                </p:grpSp>
                <p:sp>
                  <p:nvSpPr>
                    <p:cNvPr id="41" name="Left-right Arrow 40">
                      <a:extLst>
                        <a:ext uri="{FF2B5EF4-FFF2-40B4-BE49-F238E27FC236}">
                          <a16:creationId xmlns:a16="http://schemas.microsoft.com/office/drawing/2014/main" id="{0552871A-8A78-8C49-92B2-B013EEBE6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7466" y="14913846"/>
                      <a:ext cx="1068593" cy="439600"/>
                    </a:xfrm>
                    <a:prstGeom prst="left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DFD4AB2D-EAA9-E940-B129-C398F33BB7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834" y="13916737"/>
                      <a:ext cx="1415060" cy="1924439"/>
                      <a:chOff x="581834" y="13916737"/>
                      <a:chExt cx="1415060" cy="1924439"/>
                    </a:xfrm>
                  </p:grpSpPr>
                  <p:pic>
                    <p:nvPicPr>
                      <p:cNvPr id="39" name="Picture 38">
                        <a:extLst>
                          <a:ext uri="{FF2B5EF4-FFF2-40B4-BE49-F238E27FC236}">
                            <a16:creationId xmlns:a16="http://schemas.microsoft.com/office/drawing/2014/main" id="{AE1E1B5B-48B5-2642-8CB3-ECEAA035DD1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834" y="14426116"/>
                        <a:ext cx="1415060" cy="141506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47897832-DCBA-8540-B6A6-04AA9A034E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022" y="13916737"/>
                        <a:ext cx="118468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2800" dirty="0" err="1"/>
                          <a:t>mySQL</a:t>
                        </a:r>
                        <a:endParaRPr lang="de-DE" sz="2800" dirty="0"/>
                      </a:p>
                    </p:txBody>
                  </p:sp>
                </p:grpSp>
              </p:grpSp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D7BD6959-CF3B-5344-BEA7-910127A652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986953" y="14128126"/>
                    <a:ext cx="3027059" cy="1583152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62206AEC-EE84-5D40-8B2A-E3915CECF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023998" y="12076049"/>
                    <a:ext cx="1334673" cy="1334673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078472D-0225-6C45-BE81-29D725F869A6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039" y="13821093"/>
                    <a:ext cx="33890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dirty="0"/>
                      <a:t>Jojo.epi.bris.ac.uk:9449 </a:t>
                    </a:r>
                    <a:r>
                      <a:rPr lang="de-DE" sz="2000" dirty="0">
                        <a:sym typeface="Wingdings" pitchFamily="2" charset="2"/>
                      </a:rPr>
                      <a:t> 443</a:t>
                    </a:r>
                    <a:endParaRPr lang="de-DE" sz="2000" dirty="0"/>
                  </a:p>
                </p:txBody>
              </p:sp>
            </p:grp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A936193D-2334-F447-8141-AA469E099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flipH="1">
                  <a:off x="15259932" y="13909296"/>
                  <a:ext cx="1770618" cy="1770618"/>
                </a:xfrm>
                <a:prstGeom prst="rect">
                  <a:avLst/>
                </a:prstGeom>
              </p:spPr>
            </p:pic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D3C641-E65D-5045-B4B0-ECEC488E1552}"/>
                </a:ext>
              </a:extLst>
            </p:cNvPr>
            <p:cNvSpPr txBox="1"/>
            <p:nvPr/>
          </p:nvSpPr>
          <p:spPr>
            <a:xfrm>
              <a:off x="16899630" y="12767728"/>
              <a:ext cx="28604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“For breakfast I had </a:t>
              </a:r>
            </a:p>
            <a:p>
              <a:r>
                <a:rPr lang="en-GB" sz="2400" dirty="0"/>
                <a:t>a bagel and a cup of coffee”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0C0332-7A36-6346-AF39-B31FB8526F1A}"/>
                </a:ext>
              </a:extLst>
            </p:cNvPr>
            <p:cNvSpPr txBox="1"/>
            <p:nvPr/>
          </p:nvSpPr>
          <p:spPr>
            <a:xfrm>
              <a:off x="13594872" y="15618485"/>
              <a:ext cx="3582455" cy="279993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{</a:t>
              </a:r>
            </a:p>
            <a:p>
              <a:pPr lvl="1"/>
              <a:r>
                <a:rPr lang="en-GB" sz="2000" dirty="0"/>
                <a:t>Meal: “breakfast”,</a:t>
              </a:r>
            </a:p>
            <a:p>
              <a:pPr lvl="1"/>
              <a:r>
                <a:rPr lang="en-GB" sz="2000" dirty="0"/>
                <a:t>Food: “bagel”, </a:t>
              </a:r>
            </a:p>
            <a:p>
              <a:pPr lvl="1"/>
              <a:r>
                <a:rPr lang="en-GB" sz="2000" dirty="0" err="1"/>
                <a:t>Amount_food</a:t>
              </a:r>
              <a:r>
                <a:rPr lang="en-GB" sz="2000" dirty="0"/>
                <a:t>: “1”, </a:t>
              </a:r>
            </a:p>
            <a:p>
              <a:pPr lvl="1"/>
              <a:r>
                <a:rPr lang="en-GB" sz="2000" dirty="0"/>
                <a:t>Drink: “coffee”, </a:t>
              </a:r>
            </a:p>
            <a:p>
              <a:pPr lvl="1"/>
              <a:r>
                <a:rPr lang="en-GB" sz="2000" dirty="0" err="1"/>
                <a:t>Amount_drink</a:t>
              </a:r>
              <a:r>
                <a:rPr lang="en-GB" sz="2000" dirty="0"/>
                <a:t>: “1 cup”,</a:t>
              </a:r>
            </a:p>
            <a:p>
              <a:pPr lvl="1"/>
              <a:r>
                <a:rPr lang="en-GB" sz="2000" dirty="0" err="1"/>
                <a:t>UserID</a:t>
              </a:r>
              <a:r>
                <a:rPr lang="en-GB" sz="2000" dirty="0"/>
                <a:t>: “12345”</a:t>
              </a:r>
            </a:p>
            <a:p>
              <a:r>
                <a:rPr lang="en-GB" sz="2000" dirty="0"/>
                <a:t>}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A68C738-C162-3C4C-8D3B-9702774B6E5F}"/>
              </a:ext>
            </a:extLst>
          </p:cNvPr>
          <p:cNvSpPr txBox="1"/>
          <p:nvPr/>
        </p:nvSpPr>
        <p:spPr>
          <a:xfrm>
            <a:off x="504159" y="11401239"/>
            <a:ext cx="9846819" cy="4585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/>
              <a:t>Approach</a:t>
            </a:r>
            <a:endParaRPr lang="de-DE" sz="3600" u="sng" dirty="0"/>
          </a:p>
          <a:p>
            <a:pPr marL="514350" indent="-514350">
              <a:buAutoNum type="arabicPeriod"/>
            </a:pPr>
            <a:r>
              <a:rPr lang="de-DE" sz="2800" dirty="0" err="1"/>
              <a:t>Develop</a:t>
            </a:r>
            <a:r>
              <a:rPr lang="de-DE" sz="2800" dirty="0"/>
              <a:t> Alexa </a:t>
            </a:r>
            <a:r>
              <a:rPr lang="de-DE" sz="2800" dirty="0" err="1"/>
              <a:t>Skill</a:t>
            </a:r>
            <a:r>
              <a:rPr lang="de-DE" sz="2800" dirty="0"/>
              <a:t> on Developer Portal</a:t>
            </a:r>
          </a:p>
          <a:p>
            <a:pPr marL="514350" indent="-514350">
              <a:buAutoNum type="arabicPeriod"/>
            </a:pPr>
            <a:r>
              <a:rPr lang="de-DE" sz="2800" dirty="0"/>
              <a:t>Create Java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handle </a:t>
            </a:r>
            <a:r>
              <a:rPr lang="de-DE" sz="2800" dirty="0" err="1"/>
              <a:t>intents</a:t>
            </a:r>
            <a:r>
              <a:rPr lang="de-DE" sz="2800" dirty="0"/>
              <a:t> </a:t>
            </a:r>
            <a:r>
              <a:rPr lang="de-DE" sz="2800" dirty="0" err="1"/>
              <a:t>dispatched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skill</a:t>
            </a:r>
            <a:r>
              <a:rPr lang="de-DE" sz="2800" dirty="0"/>
              <a:t>.</a:t>
            </a:r>
          </a:p>
          <a:p>
            <a:pPr marL="514350" indent="-514350">
              <a:buAutoNum type="arabicPeriod"/>
            </a:pPr>
            <a:r>
              <a:rPr lang="de-DE" sz="2800" dirty="0"/>
              <a:t>Set </a:t>
            </a:r>
            <a:r>
              <a:rPr lang="de-DE" sz="2800" dirty="0" err="1"/>
              <a:t>up</a:t>
            </a:r>
            <a:r>
              <a:rPr lang="de-DE" sz="2800" dirty="0"/>
              <a:t> </a:t>
            </a:r>
            <a:r>
              <a:rPr lang="de-DE" sz="2800" dirty="0" err="1"/>
              <a:t>mySQL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nutrition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storage</a:t>
            </a: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dirty="0"/>
              <a:t>Host Java App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r>
              <a:rPr lang="de-DE" sz="2800" dirty="0"/>
              <a:t> on </a:t>
            </a:r>
            <a:r>
              <a:rPr lang="de-DE" sz="2800" dirty="0" err="1"/>
              <a:t>Tomcat</a:t>
            </a:r>
            <a:r>
              <a:rPr lang="de-DE" sz="2800" dirty="0"/>
              <a:t> Server</a:t>
            </a:r>
          </a:p>
          <a:p>
            <a:pPr marL="514350" indent="-514350">
              <a:buAutoNum type="arabicPeriod"/>
            </a:pPr>
            <a:r>
              <a:rPr lang="de-DE" sz="2800" dirty="0" err="1"/>
              <a:t>Configure</a:t>
            </a:r>
            <a:r>
              <a:rPr lang="de-DE" sz="2800" dirty="0"/>
              <a:t> Alexa </a:t>
            </a:r>
            <a:r>
              <a:rPr lang="de-DE" sz="2800" dirty="0" err="1"/>
              <a:t>skill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 </a:t>
            </a:r>
            <a:r>
              <a:rPr lang="de-DE" sz="2800" dirty="0" err="1"/>
              <a:t>endpoint</a:t>
            </a:r>
            <a:r>
              <a:rPr lang="de-DE" sz="2800" dirty="0"/>
              <a:t>. </a:t>
            </a:r>
          </a:p>
          <a:p>
            <a:pPr marL="514350" indent="-514350">
              <a:buAutoNum type="arabicPeriod"/>
            </a:pPr>
            <a:r>
              <a:rPr lang="de-DE" sz="2800" dirty="0"/>
              <a:t>Create Docker </a:t>
            </a:r>
            <a:r>
              <a:rPr lang="de-DE" sz="2800" dirty="0" err="1"/>
              <a:t>image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stack</a:t>
            </a: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dirty="0" err="1"/>
              <a:t>Deploy</a:t>
            </a:r>
            <a:r>
              <a:rPr lang="de-DE" sz="2800" dirty="0"/>
              <a:t> </a:t>
            </a:r>
            <a:r>
              <a:rPr lang="de-DE" sz="2800" dirty="0" err="1"/>
              <a:t>docker</a:t>
            </a:r>
            <a:r>
              <a:rPr lang="de-DE" sz="2800" dirty="0"/>
              <a:t> </a:t>
            </a:r>
            <a:r>
              <a:rPr lang="de-DE" sz="2800" dirty="0" err="1"/>
              <a:t>image</a:t>
            </a:r>
            <a:r>
              <a:rPr lang="de-DE" sz="2800" dirty="0"/>
              <a:t> on </a:t>
            </a:r>
            <a:r>
              <a:rPr lang="de-DE" sz="2800" dirty="0" err="1"/>
              <a:t>university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.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70C1AF-FB69-6C45-A620-45470318C359}"/>
              </a:ext>
            </a:extLst>
          </p:cNvPr>
          <p:cNvSpPr txBox="1"/>
          <p:nvPr/>
        </p:nvSpPr>
        <p:spPr>
          <a:xfrm>
            <a:off x="492914" y="6245866"/>
            <a:ext cx="9846819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/>
              <a:t>Motivation</a:t>
            </a:r>
          </a:p>
          <a:p>
            <a:r>
              <a:rPr lang="de-DE" sz="2800" dirty="0" err="1"/>
              <a:t>Example</a:t>
            </a:r>
            <a:r>
              <a:rPr lang="de-DE" sz="2800" dirty="0"/>
              <a:t>: </a:t>
            </a:r>
            <a:r>
              <a:rPr lang="en-GB" sz="2800" dirty="0"/>
              <a:t>“</a:t>
            </a:r>
            <a:r>
              <a:rPr lang="en-US" sz="2800" i="1" dirty="0"/>
              <a:t>The second generation of the Avon Longitudinal Study of Parent and Children</a:t>
            </a:r>
            <a:r>
              <a:rPr lang="de-DE" sz="2800" dirty="0"/>
              <a:t> </a:t>
            </a:r>
            <a:r>
              <a:rPr lang="en-GB" sz="2800" dirty="0"/>
              <a:t>”</a:t>
            </a:r>
          </a:p>
          <a:p>
            <a:r>
              <a:rPr lang="en-GB" sz="2800" dirty="0"/>
              <a:t>This is a generational study, </a:t>
            </a:r>
            <a:r>
              <a:rPr lang="en-GB" sz="2800"/>
              <a:t>analysing behaviour, </a:t>
            </a:r>
            <a:r>
              <a:rPr lang="en-GB" sz="2800" dirty="0"/>
              <a:t>including nutrition of a large group of participants over three generations.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Logging data of over 14,000 participants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Data has to be reliable/consistent and centralised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Traditional methods involve pen/paper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Prone to mistakes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Tedious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Can be lost</a:t>
            </a:r>
            <a:endParaRPr lang="de-DE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855F54-DBB2-E740-86D7-CEF414A994D4}"/>
              </a:ext>
            </a:extLst>
          </p:cNvPr>
          <p:cNvSpPr txBox="1"/>
          <p:nvPr/>
        </p:nvSpPr>
        <p:spPr>
          <a:xfrm>
            <a:off x="11043888" y="11156175"/>
            <a:ext cx="9846818" cy="372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 err="1"/>
              <a:t>Testing</a:t>
            </a:r>
            <a:endParaRPr lang="de-DE" sz="2400" u="sng" dirty="0"/>
          </a:p>
          <a:p>
            <a:r>
              <a:rPr lang="de-DE" sz="2800" dirty="0" err="1"/>
              <a:t>Ngrok</a:t>
            </a:r>
            <a:r>
              <a:rPr lang="de-DE" sz="2800" dirty="0"/>
              <a:t> </a:t>
            </a:r>
            <a:r>
              <a:rPr lang="de-DE" sz="2800" dirty="0" err="1"/>
              <a:t>creates</a:t>
            </a:r>
            <a:r>
              <a:rPr lang="de-DE" sz="2800" dirty="0"/>
              <a:t> a </a:t>
            </a:r>
            <a:r>
              <a:rPr lang="de-DE" sz="2800" dirty="0" err="1"/>
              <a:t>public</a:t>
            </a:r>
            <a:r>
              <a:rPr lang="de-DE" sz="2800" dirty="0"/>
              <a:t> URL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local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 </a:t>
            </a:r>
            <a:r>
              <a:rPr lang="de-DE" sz="2800" dirty="0" err="1"/>
              <a:t>inculding</a:t>
            </a:r>
            <a:r>
              <a:rPr lang="de-DE" sz="2800" dirty="0"/>
              <a:t> HTTPS.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Make</a:t>
            </a:r>
            <a:r>
              <a:rPr lang="de-DE" sz="2800" dirty="0"/>
              <a:t> </a:t>
            </a:r>
            <a:r>
              <a:rPr lang="de-DE" sz="2800" dirty="0" err="1"/>
              <a:t>changes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Java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Rebuild</a:t>
            </a:r>
            <a:r>
              <a:rPr lang="de-DE" sz="2800" dirty="0"/>
              <a:t> .war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Add .war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Tomcat</a:t>
            </a:r>
            <a:r>
              <a:rPr lang="de-DE" sz="2800" dirty="0"/>
              <a:t> </a:t>
            </a:r>
            <a:r>
              <a:rPr lang="de-DE" sz="2800" dirty="0" err="1"/>
              <a:t>directory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Restart</a:t>
            </a:r>
            <a:r>
              <a:rPr lang="de-DE" sz="2800" dirty="0"/>
              <a:t> </a:t>
            </a:r>
            <a:r>
              <a:rPr lang="de-DE" sz="2800" dirty="0" err="1"/>
              <a:t>Tomcat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Start </a:t>
            </a:r>
            <a:r>
              <a:rPr lang="de-DE" sz="2800" dirty="0" err="1"/>
              <a:t>ngrok</a:t>
            </a:r>
            <a:r>
              <a:rPr lang="de-DE" sz="2800" dirty="0"/>
              <a:t> on </a:t>
            </a:r>
            <a:r>
              <a:rPr lang="de-DE" sz="2800" dirty="0" err="1"/>
              <a:t>localhost</a:t>
            </a:r>
            <a:r>
              <a:rPr lang="de-DE" sz="2800" dirty="0"/>
              <a:t> </a:t>
            </a:r>
            <a:r>
              <a:rPr lang="de-DE" sz="2800" dirty="0" err="1"/>
              <a:t>port</a:t>
            </a:r>
            <a:r>
              <a:rPr lang="de-DE" sz="2800" dirty="0"/>
              <a:t> 8080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Set </a:t>
            </a:r>
            <a:r>
              <a:rPr lang="de-DE" sz="2800" dirty="0" err="1"/>
              <a:t>public</a:t>
            </a:r>
            <a:r>
              <a:rPr lang="de-DE" sz="2800" dirty="0"/>
              <a:t> URL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endpoint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skill</a:t>
            </a:r>
            <a:endParaRPr lang="de-DE" sz="28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4010BAB1-75C4-6749-B8AC-5E1C22513F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9817" y="20599485"/>
            <a:ext cx="3339322" cy="923331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E4474A-FDAC-2944-8747-969F83B565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345" y="20332230"/>
            <a:ext cx="3550318" cy="95005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A87F681-43A0-794A-83B3-0FD1660706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37293" y="20546339"/>
            <a:ext cx="3625655" cy="92250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9580FDA7-3B4B-0745-974F-81052CDEFE5B}"/>
              </a:ext>
            </a:extLst>
          </p:cNvPr>
          <p:cNvGrpSpPr/>
          <p:nvPr/>
        </p:nvGrpSpPr>
        <p:grpSpPr>
          <a:xfrm>
            <a:off x="14138481" y="21850051"/>
            <a:ext cx="6411212" cy="3150734"/>
            <a:chOff x="14288901" y="22206857"/>
            <a:chExt cx="6411212" cy="315073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38A2DF9-E76C-084A-B8FF-3A6BA9068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288901" y="22802747"/>
              <a:ext cx="6411212" cy="2554844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B49363A-E417-4440-97FC-481C02AACD0C}"/>
                </a:ext>
              </a:extLst>
            </p:cNvPr>
            <p:cNvSpPr txBox="1"/>
            <p:nvPr/>
          </p:nvSpPr>
          <p:spPr>
            <a:xfrm>
              <a:off x="14499771" y="22206857"/>
              <a:ext cx="12665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/>
                <a:t>Drinks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D13FA6F-CCA4-8947-9439-7B24FE8AA096}"/>
              </a:ext>
            </a:extLst>
          </p:cNvPr>
          <p:cNvGrpSpPr/>
          <p:nvPr/>
        </p:nvGrpSpPr>
        <p:grpSpPr>
          <a:xfrm>
            <a:off x="14138481" y="25216143"/>
            <a:ext cx="6411212" cy="4128441"/>
            <a:chOff x="14288901" y="25211315"/>
            <a:chExt cx="6411212" cy="412844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6A2FC29-7FF7-9E44-B99A-246EE7399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288901" y="25866045"/>
              <a:ext cx="6411212" cy="347371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B5615D2-91A1-2045-9F17-3B65072627B7}"/>
                </a:ext>
              </a:extLst>
            </p:cNvPr>
            <p:cNvSpPr txBox="1"/>
            <p:nvPr/>
          </p:nvSpPr>
          <p:spPr>
            <a:xfrm>
              <a:off x="14532429" y="25211315"/>
              <a:ext cx="11943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/>
                <a:t>Foods</a:t>
              </a:r>
              <a:endParaRPr lang="en-GB" sz="3600" b="1" dirty="0"/>
            </a:p>
          </p:txBody>
        </p:sp>
      </p:grpSp>
      <p:sp>
        <p:nvSpPr>
          <p:cNvPr id="83" name="Right Arrow 82">
            <a:extLst>
              <a:ext uri="{FF2B5EF4-FFF2-40B4-BE49-F238E27FC236}">
                <a16:creationId xmlns:a16="http://schemas.microsoft.com/office/drawing/2014/main" id="{06D34331-FEFD-4648-BEF2-A23CEDF5CBDD}"/>
              </a:ext>
            </a:extLst>
          </p:cNvPr>
          <p:cNvSpPr/>
          <p:nvPr/>
        </p:nvSpPr>
        <p:spPr>
          <a:xfrm>
            <a:off x="11887200" y="25216143"/>
            <a:ext cx="1627159" cy="113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9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351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Goldschmidt</dc:creator>
  <cp:lastModifiedBy>Leo Goldschmidt</cp:lastModifiedBy>
  <cp:revision>29</cp:revision>
  <cp:lastPrinted>2019-08-02T13:10:51Z</cp:lastPrinted>
  <dcterms:created xsi:type="dcterms:W3CDTF">2019-08-02T10:28:37Z</dcterms:created>
  <dcterms:modified xsi:type="dcterms:W3CDTF">2019-08-02T13:15:46Z</dcterms:modified>
</cp:coreProperties>
</file>