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0" r:id="rId5"/>
    <p:sldId id="267" r:id="rId6"/>
    <p:sldId id="261" r:id="rId7"/>
    <p:sldId id="258"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170"/>
  </p:normalViewPr>
  <p:slideViewPr>
    <p:cSldViewPr snapToGrid="0" snapToObjects="1">
      <p:cViewPr varScale="1">
        <p:scale>
          <a:sx n="108" d="100"/>
          <a:sy n="108"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D4D45-5BF0-C14C-B340-22579D3E0A6C}"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B92C2-A9C3-C848-AFB4-8C425BA9103B}" type="slidenum">
              <a:rPr lang="en-US" smtClean="0"/>
              <a:t>‹#›</a:t>
            </a:fld>
            <a:endParaRPr lang="en-US"/>
          </a:p>
        </p:txBody>
      </p:sp>
    </p:spTree>
    <p:extLst>
      <p:ext uri="{BB962C8B-B14F-4D97-AF65-F5344CB8AC3E}">
        <p14:creationId xmlns:p14="http://schemas.microsoft.com/office/powerpoint/2010/main" val="273106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family is blessed to have a home a few km from the Bethany Beach DE, and we’ve noticed less beach pretty much every year.</a:t>
            </a:r>
          </a:p>
        </p:txBody>
      </p:sp>
      <p:sp>
        <p:nvSpPr>
          <p:cNvPr id="4" name="Slide Number Placeholder 3"/>
          <p:cNvSpPr>
            <a:spLocks noGrp="1"/>
          </p:cNvSpPr>
          <p:nvPr>
            <p:ph type="sldNum" sz="quarter" idx="5"/>
          </p:nvPr>
        </p:nvSpPr>
        <p:spPr/>
        <p:txBody>
          <a:bodyPr/>
          <a:lstStyle/>
          <a:p>
            <a:fld id="{ACEB92C2-A9C3-C848-AFB4-8C425BA9103B}" type="slidenum">
              <a:rPr lang="en-US" smtClean="0"/>
              <a:t>1</a:t>
            </a:fld>
            <a:endParaRPr lang="en-US"/>
          </a:p>
        </p:txBody>
      </p:sp>
    </p:spTree>
    <p:extLst>
      <p:ext uri="{BB962C8B-B14F-4D97-AF65-F5344CB8AC3E}">
        <p14:creationId xmlns:p14="http://schemas.microsoft.com/office/powerpoint/2010/main" val="777135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prediction looks pretty good.  UNTIL, you see the predicted vs. the actual test data.</a:t>
            </a:r>
          </a:p>
          <a:p>
            <a:endParaRPr lang="en-US" dirty="0"/>
          </a:p>
          <a:p>
            <a:r>
              <a:rPr lang="en-US" dirty="0"/>
              <a:t>It appears that the Sea Level rate increased right where the 70%/30% split is.</a:t>
            </a:r>
          </a:p>
          <a:p>
            <a:endParaRPr lang="en-US" dirty="0"/>
          </a:p>
          <a:p>
            <a:r>
              <a:rPr lang="en-US" dirty="0"/>
              <a:t>Temperature would be the next logical predictor to bring into this model.  Temperature obviously affects the density of water, and also affects how quickly the various ice sheets are melting.</a:t>
            </a:r>
          </a:p>
        </p:txBody>
      </p:sp>
      <p:sp>
        <p:nvSpPr>
          <p:cNvPr id="4" name="Slide Number Placeholder 3"/>
          <p:cNvSpPr>
            <a:spLocks noGrp="1"/>
          </p:cNvSpPr>
          <p:nvPr>
            <p:ph type="sldNum" sz="quarter" idx="5"/>
          </p:nvPr>
        </p:nvSpPr>
        <p:spPr/>
        <p:txBody>
          <a:bodyPr/>
          <a:lstStyle/>
          <a:p>
            <a:fld id="{ACEB92C2-A9C3-C848-AFB4-8C425BA9103B}" type="slidenum">
              <a:rPr lang="en-US" smtClean="0"/>
              <a:t>10</a:t>
            </a:fld>
            <a:endParaRPr lang="en-US"/>
          </a:p>
        </p:txBody>
      </p:sp>
    </p:spTree>
    <p:extLst>
      <p:ext uri="{BB962C8B-B14F-4D97-AF65-F5344CB8AC3E}">
        <p14:creationId xmlns:p14="http://schemas.microsoft.com/office/powerpoint/2010/main" val="104730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methods to check test set against the predicted outcome.</a:t>
            </a:r>
          </a:p>
          <a:p>
            <a:endParaRPr lang="en-US" dirty="0"/>
          </a:p>
          <a:p>
            <a:r>
              <a:rPr lang="en-US" dirty="0"/>
              <a:t>The </a:t>
            </a:r>
            <a:r>
              <a:rPr lang="en-US" dirty="0" err="1"/>
              <a:t>Ljung</a:t>
            </a:r>
            <a:r>
              <a:rPr lang="en-US" dirty="0"/>
              <a:t>-Box test:  The null is that our model DOES NOT show a lack of fit.  We can reject that, meaning there is evidence of lack of fit.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R-Squared Test:</a:t>
            </a:r>
          </a:p>
          <a:p>
            <a:endParaRPr lang="en-US" dirty="0"/>
          </a:p>
          <a:p>
            <a:r>
              <a:rPr lang="en-US" dirty="0"/>
              <a:t>MSE: Mean Square Errors:  Is the average absolute percent error for each time period minus actual values divided by actual values.  Can be influenced by extreme values and by 0s in the data.</a:t>
            </a:r>
          </a:p>
          <a:p>
            <a:endParaRPr lang="en-US" dirty="0"/>
          </a:p>
          <a:p>
            <a:r>
              <a:rPr lang="en-US" dirty="0"/>
              <a:t>MAPE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CEB92C2-A9C3-C848-AFB4-8C425BA9103B}" type="slidenum">
              <a:rPr lang="en-US" smtClean="0"/>
              <a:t>11</a:t>
            </a:fld>
            <a:endParaRPr lang="en-US"/>
          </a:p>
        </p:txBody>
      </p:sp>
    </p:spTree>
    <p:extLst>
      <p:ext uri="{BB962C8B-B14F-4D97-AF65-F5344CB8AC3E}">
        <p14:creationId xmlns:p14="http://schemas.microsoft.com/office/powerpoint/2010/main" val="311954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EB92C2-A9C3-C848-AFB4-8C425BA9103B}" type="slidenum">
              <a:rPr lang="en-US" smtClean="0"/>
              <a:t>12</a:t>
            </a:fld>
            <a:endParaRPr lang="en-US"/>
          </a:p>
        </p:txBody>
      </p:sp>
    </p:spTree>
    <p:extLst>
      <p:ext uri="{BB962C8B-B14F-4D97-AF65-F5344CB8AC3E}">
        <p14:creationId xmlns:p14="http://schemas.microsoft.com/office/powerpoint/2010/main" val="343996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EB92C2-A9C3-C848-AFB4-8C425BA9103B}" type="slidenum">
              <a:rPr lang="en-US" smtClean="0"/>
              <a:t>2</a:t>
            </a:fld>
            <a:endParaRPr lang="en-US"/>
          </a:p>
        </p:txBody>
      </p:sp>
    </p:spTree>
    <p:extLst>
      <p:ext uri="{BB962C8B-B14F-4D97-AF65-F5344CB8AC3E}">
        <p14:creationId xmlns:p14="http://schemas.microsoft.com/office/powerpoint/2010/main" val="418940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QQPLOT?  The QQ Plot doesn’t look great – this is because the data is Not Stationary.  The mean and variance will be changing over time.</a:t>
            </a:r>
          </a:p>
          <a:p>
            <a:endParaRPr lang="en-US" dirty="0"/>
          </a:p>
          <a:p>
            <a:r>
              <a:rPr lang="en-US" dirty="0"/>
              <a:t>No missing or bad data.</a:t>
            </a:r>
          </a:p>
        </p:txBody>
      </p:sp>
      <p:sp>
        <p:nvSpPr>
          <p:cNvPr id="4" name="Slide Number Placeholder 3"/>
          <p:cNvSpPr>
            <a:spLocks noGrp="1"/>
          </p:cNvSpPr>
          <p:nvPr>
            <p:ph type="sldNum" sz="quarter" idx="5"/>
          </p:nvPr>
        </p:nvSpPr>
        <p:spPr/>
        <p:txBody>
          <a:bodyPr/>
          <a:lstStyle/>
          <a:p>
            <a:fld id="{ACEB92C2-A9C3-C848-AFB4-8C425BA9103B}" type="slidenum">
              <a:rPr lang="en-US" smtClean="0"/>
              <a:t>3</a:t>
            </a:fld>
            <a:endParaRPr lang="en-US"/>
          </a:p>
        </p:txBody>
      </p:sp>
    </p:spTree>
    <p:extLst>
      <p:ext uri="{BB962C8B-B14F-4D97-AF65-F5344CB8AC3E}">
        <p14:creationId xmlns:p14="http://schemas.microsoft.com/office/powerpoint/2010/main" val="203789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 of the raw data.</a:t>
            </a:r>
          </a:p>
        </p:txBody>
      </p:sp>
      <p:sp>
        <p:nvSpPr>
          <p:cNvPr id="4" name="Slide Number Placeholder 3"/>
          <p:cNvSpPr>
            <a:spLocks noGrp="1"/>
          </p:cNvSpPr>
          <p:nvPr>
            <p:ph type="sldNum" sz="quarter" idx="5"/>
          </p:nvPr>
        </p:nvSpPr>
        <p:spPr/>
        <p:txBody>
          <a:bodyPr/>
          <a:lstStyle/>
          <a:p>
            <a:fld id="{ACEB92C2-A9C3-C848-AFB4-8C425BA9103B}" type="slidenum">
              <a:rPr lang="en-US" smtClean="0"/>
              <a:t>4</a:t>
            </a:fld>
            <a:endParaRPr lang="en-US"/>
          </a:p>
        </p:txBody>
      </p:sp>
    </p:spTree>
    <p:extLst>
      <p:ext uri="{BB962C8B-B14F-4D97-AF65-F5344CB8AC3E}">
        <p14:creationId xmlns:p14="http://schemas.microsoft.com/office/powerpoint/2010/main" val="1715969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Additive or Multiplicative:  Look at a particular year from the data – say 1994.  The difference between the min and max will be roughly the same as that difference from 2019.  The data is additive.  </a:t>
            </a:r>
          </a:p>
          <a:p>
            <a:endParaRPr lang="en-US" dirty="0"/>
          </a:p>
          <a:p>
            <a:r>
              <a:rPr lang="en-US" dirty="0"/>
              <a:t>This serial correlation graph calculates the correlation with observations from previous time steps, called lags.  Almost all the lags for this data are outside the 95% confidence interval. The mean is changing over time, so the data is NOT stationary.</a:t>
            </a:r>
          </a:p>
          <a:p>
            <a:endParaRPr lang="en-US" dirty="0"/>
          </a:p>
          <a:p>
            <a:r>
              <a:rPr lang="en-US" dirty="0"/>
              <a:t>The decomposition shows:  Observed is the raw data.</a:t>
            </a:r>
          </a:p>
          <a:p>
            <a:r>
              <a:rPr lang="en-US" dirty="0"/>
              <a:t>Trend:  The data is trending upwards.</a:t>
            </a:r>
          </a:p>
          <a:p>
            <a:r>
              <a:rPr lang="en-US" dirty="0"/>
              <a:t>Seasonal:  A clear cyclical pattern</a:t>
            </a:r>
          </a:p>
          <a:p>
            <a:r>
              <a:rPr lang="en-US" dirty="0"/>
              <a:t>Random:  Shows the noise part of the data.</a:t>
            </a:r>
          </a:p>
          <a:p>
            <a:endParaRPr lang="en-US" dirty="0"/>
          </a:p>
          <a:p>
            <a:endParaRPr lang="en-US" dirty="0"/>
          </a:p>
        </p:txBody>
      </p:sp>
      <p:sp>
        <p:nvSpPr>
          <p:cNvPr id="4" name="Slide Number Placeholder 3"/>
          <p:cNvSpPr>
            <a:spLocks noGrp="1"/>
          </p:cNvSpPr>
          <p:nvPr>
            <p:ph type="sldNum" sz="quarter" idx="5"/>
          </p:nvPr>
        </p:nvSpPr>
        <p:spPr/>
        <p:txBody>
          <a:bodyPr/>
          <a:lstStyle/>
          <a:p>
            <a:fld id="{ACEB92C2-A9C3-C848-AFB4-8C425BA9103B}" type="slidenum">
              <a:rPr lang="en-US" smtClean="0"/>
              <a:t>5</a:t>
            </a:fld>
            <a:endParaRPr lang="en-US"/>
          </a:p>
        </p:txBody>
      </p:sp>
    </p:spTree>
    <p:extLst>
      <p:ext uri="{BB962C8B-B14F-4D97-AF65-F5344CB8AC3E}">
        <p14:creationId xmlns:p14="http://schemas.microsoft.com/office/powerpoint/2010/main" val="17071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EB92C2-A9C3-C848-AFB4-8C425BA9103B}" type="slidenum">
              <a:rPr lang="en-US" smtClean="0"/>
              <a:t>6</a:t>
            </a:fld>
            <a:endParaRPr lang="en-US"/>
          </a:p>
        </p:txBody>
      </p:sp>
    </p:spTree>
    <p:extLst>
      <p:ext uri="{BB962C8B-B14F-4D97-AF65-F5344CB8AC3E}">
        <p14:creationId xmlns:p14="http://schemas.microsoft.com/office/powerpoint/2010/main" val="13075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EB92C2-A9C3-C848-AFB4-8C425BA9103B}" type="slidenum">
              <a:rPr lang="en-US" smtClean="0"/>
              <a:t>7</a:t>
            </a:fld>
            <a:endParaRPr lang="en-US"/>
          </a:p>
        </p:txBody>
      </p:sp>
    </p:spTree>
    <p:extLst>
      <p:ext uri="{BB962C8B-B14F-4D97-AF65-F5344CB8AC3E}">
        <p14:creationId xmlns:p14="http://schemas.microsoft.com/office/powerpoint/2010/main" val="2434739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Differencing, I tried through 4 differences.  I also tried log differencing, with similar results.</a:t>
            </a:r>
          </a:p>
          <a:p>
            <a:endParaRPr lang="en-US" dirty="0"/>
          </a:p>
          <a:p>
            <a:r>
              <a:rPr lang="en-US" dirty="0"/>
              <a:t>The trend (ARIMA) components can be chosen with careful analysis of the above ACF and PACF plots.  For example, we can count the number of lags until the ACF lags are completely within the confidence interval to estimate q for moving averages,  and similar for p with the PACF for the autoregressive term.  A similar process can be used for the Seasonal components.</a:t>
            </a:r>
          </a:p>
          <a:p>
            <a:endParaRPr lang="en-US" dirty="0"/>
          </a:p>
          <a:p>
            <a:r>
              <a:rPr lang="en-US" dirty="0"/>
              <a:t>I attempted to do this multiple times, without decent results.  I attempted different methods of differencing as well.</a:t>
            </a:r>
          </a:p>
          <a:p>
            <a:endParaRPr lang="en-US" dirty="0"/>
          </a:p>
          <a:p>
            <a:r>
              <a:rPr lang="en-US" dirty="0"/>
              <a:t>Luckily, the FORECAST package has an </a:t>
            </a:r>
            <a:r>
              <a:rPr lang="en-US" dirty="0" err="1"/>
              <a:t>auto.ARIMA</a:t>
            </a:r>
            <a:r>
              <a:rPr lang="en-US" dirty="0"/>
              <a:t> function!</a:t>
            </a:r>
          </a:p>
        </p:txBody>
      </p:sp>
      <p:sp>
        <p:nvSpPr>
          <p:cNvPr id="4" name="Slide Number Placeholder 3"/>
          <p:cNvSpPr>
            <a:spLocks noGrp="1"/>
          </p:cNvSpPr>
          <p:nvPr>
            <p:ph type="sldNum" sz="quarter" idx="5"/>
          </p:nvPr>
        </p:nvSpPr>
        <p:spPr/>
        <p:txBody>
          <a:bodyPr/>
          <a:lstStyle/>
          <a:p>
            <a:fld id="{ACEB92C2-A9C3-C848-AFB4-8C425BA9103B}" type="slidenum">
              <a:rPr lang="en-US" smtClean="0"/>
              <a:t>8</a:t>
            </a:fld>
            <a:endParaRPr lang="en-US"/>
          </a:p>
        </p:txBody>
      </p:sp>
    </p:spTree>
    <p:extLst>
      <p:ext uri="{BB962C8B-B14F-4D97-AF65-F5344CB8AC3E}">
        <p14:creationId xmlns:p14="http://schemas.microsoft.com/office/powerpoint/2010/main" val="240948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Auto ARIMA function in the Forecast package takes the univariate raw data, and steps through all possible  likely values for p, d, q, and P, Q, D and m.  The command has 34 parameters, and allows for starting and max values for the components.  The function chooses the set of components that minimize the AIC, </a:t>
            </a:r>
            <a:r>
              <a:rPr lang="en-US" dirty="0" err="1"/>
              <a:t>AICc</a:t>
            </a:r>
            <a:r>
              <a:rPr lang="en-US" dirty="0"/>
              <a:t> and BIC.  This took 3.5 minutes to run on my machine.</a:t>
            </a:r>
          </a:p>
          <a:p>
            <a:endParaRPr lang="en-US" dirty="0"/>
          </a:p>
          <a:p>
            <a:r>
              <a:rPr lang="en-US" dirty="0"/>
              <a:t>Residuals are estimates of the error, with the difference between the observed response and the predicted response.  The errors are pretty roughly centered around 0.  But there are a lot of lags outside the significance bounds – suggests the model could be improved.</a:t>
            </a:r>
          </a:p>
          <a:p>
            <a:endParaRPr lang="en-US" dirty="0"/>
          </a:p>
          <a:p>
            <a:r>
              <a:rPr lang="en-US" dirty="0"/>
              <a:t>AIC:  Akaike Information Criterion – should be minimized.  BIC:  Bayesian Information Criterion – should be minimized.</a:t>
            </a:r>
          </a:p>
        </p:txBody>
      </p:sp>
      <p:sp>
        <p:nvSpPr>
          <p:cNvPr id="4" name="Slide Number Placeholder 3"/>
          <p:cNvSpPr>
            <a:spLocks noGrp="1"/>
          </p:cNvSpPr>
          <p:nvPr>
            <p:ph type="sldNum" sz="quarter" idx="5"/>
          </p:nvPr>
        </p:nvSpPr>
        <p:spPr/>
        <p:txBody>
          <a:bodyPr/>
          <a:lstStyle/>
          <a:p>
            <a:fld id="{ACEB92C2-A9C3-C848-AFB4-8C425BA9103B}" type="slidenum">
              <a:rPr lang="en-US" smtClean="0"/>
              <a:t>9</a:t>
            </a:fld>
            <a:endParaRPr lang="en-US"/>
          </a:p>
        </p:txBody>
      </p:sp>
    </p:spTree>
    <p:extLst>
      <p:ext uri="{BB962C8B-B14F-4D97-AF65-F5344CB8AC3E}">
        <p14:creationId xmlns:p14="http://schemas.microsoft.com/office/powerpoint/2010/main" val="8282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5C42-6771-0841-8D3F-93203D64E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9BB0F6-201C-714A-995B-7F0D208A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D7B88-C029-0B4B-894B-74DBC4703300}"/>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5" name="Footer Placeholder 4">
            <a:extLst>
              <a:ext uri="{FF2B5EF4-FFF2-40B4-BE49-F238E27FC236}">
                <a16:creationId xmlns:a16="http://schemas.microsoft.com/office/drawing/2014/main" id="{7CCCCC72-3E2D-A941-B157-0907D9586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B6CF-0183-004A-9FAB-326AB270940E}"/>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425170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759-FF66-9145-884D-21A8B3BC5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BB5E77-9964-4F46-8304-13CCE2F89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65BD6-65F2-4548-96E6-783AD8CD30A9}"/>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5" name="Footer Placeholder 4">
            <a:extLst>
              <a:ext uri="{FF2B5EF4-FFF2-40B4-BE49-F238E27FC236}">
                <a16:creationId xmlns:a16="http://schemas.microsoft.com/office/drawing/2014/main" id="{6924E45B-E674-6045-B46F-B88ABDEC9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6A7FA-9FEA-B047-A43A-C87624EEB073}"/>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73728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05C59-140F-1E4E-94C1-E3EBA082B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9C88B8-CC6D-D047-897D-6CF5E37AF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2D02B-5226-1A40-8095-3AD20076F1FD}"/>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5" name="Footer Placeholder 4">
            <a:extLst>
              <a:ext uri="{FF2B5EF4-FFF2-40B4-BE49-F238E27FC236}">
                <a16:creationId xmlns:a16="http://schemas.microsoft.com/office/drawing/2014/main" id="{7E236F7D-4B80-4344-BB6E-ED76BFF37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B68B4-F280-9443-A01A-7557A9A9C32A}"/>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396865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7C48-7DBF-714A-BFD2-0BAFEA658E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9E7B6-54EF-764F-9EAD-E71FD97E18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AFBB1-94E5-9446-A882-AC517B06EACA}"/>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5" name="Footer Placeholder 4">
            <a:extLst>
              <a:ext uri="{FF2B5EF4-FFF2-40B4-BE49-F238E27FC236}">
                <a16:creationId xmlns:a16="http://schemas.microsoft.com/office/drawing/2014/main" id="{3182E00B-AAAA-0944-A70A-F64F80A55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CD244-B9D4-E842-B151-2DE6874512E2}"/>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141902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C245-1C7A-F34D-9137-C0DC001AF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8B98E0-7DB7-764B-A2E6-69BCF0364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228C4-31BB-BB4F-AA40-AD3F2E00EC1D}"/>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5" name="Footer Placeholder 4">
            <a:extLst>
              <a:ext uri="{FF2B5EF4-FFF2-40B4-BE49-F238E27FC236}">
                <a16:creationId xmlns:a16="http://schemas.microsoft.com/office/drawing/2014/main" id="{9174814B-5895-AB44-9875-154234A38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56556-C24E-F84E-ACBA-CA0D43D8FEE4}"/>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314843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6950-5C1E-6B43-A3AF-93EBD4FCE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D682B-37E2-FD4A-AEF0-CEDEAC5AF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59F984-0176-E14F-A2DB-3A07B192A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F8BB69-FEFB-F548-9EB7-64A445CD3645}"/>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6" name="Footer Placeholder 5">
            <a:extLst>
              <a:ext uri="{FF2B5EF4-FFF2-40B4-BE49-F238E27FC236}">
                <a16:creationId xmlns:a16="http://schemas.microsoft.com/office/drawing/2014/main" id="{A013E6B5-BA33-FB43-847D-266D77E92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4F9CF-5EC4-0E4D-AC2A-499C6217B830}"/>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406290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2326-9BC4-494A-A13C-EFAD41D30A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B9FE98-1D3B-7744-B870-936B09162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488E60-40EB-E345-B295-04F39E6CD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25312-5280-BC46-8076-E113D6CD5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AF0D7-81E7-204C-89A1-160553EA0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42721-8B67-2B4F-8E33-06B5DC7A35C3}"/>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8" name="Footer Placeholder 7">
            <a:extLst>
              <a:ext uri="{FF2B5EF4-FFF2-40B4-BE49-F238E27FC236}">
                <a16:creationId xmlns:a16="http://schemas.microsoft.com/office/drawing/2014/main" id="{C8156A90-0E0C-A24B-B677-C627F2AA1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13F06-DE9F-0544-8CFD-4E2AC31BC7F2}"/>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194256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3A1A-A4C5-DA40-BD22-AFE73A1FE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18BD33-6E19-804D-8D3C-618D87272B23}"/>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4" name="Footer Placeholder 3">
            <a:extLst>
              <a:ext uri="{FF2B5EF4-FFF2-40B4-BE49-F238E27FC236}">
                <a16:creationId xmlns:a16="http://schemas.microsoft.com/office/drawing/2014/main" id="{798C53BA-DF77-DA43-B224-CC9CDA94D4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110644-0A9B-7D4F-9DCD-4B7B745E08DB}"/>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79748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E388B-1B93-7F4E-A15D-3F6081022FE3}"/>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3" name="Footer Placeholder 2">
            <a:extLst>
              <a:ext uri="{FF2B5EF4-FFF2-40B4-BE49-F238E27FC236}">
                <a16:creationId xmlns:a16="http://schemas.microsoft.com/office/drawing/2014/main" id="{E8AD12BA-6397-3445-BE42-70A943452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436246-A348-0843-9583-B38F7C41BD5F}"/>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31459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70AB-8A18-D14C-BE5B-BCD17CE94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01708D-7901-624B-A5A8-08D5817C9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BFDF0-1440-5B4B-AF3A-1229CEFD4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479F9-65FB-494F-AB9B-5255737B254D}"/>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6" name="Footer Placeholder 5">
            <a:extLst>
              <a:ext uri="{FF2B5EF4-FFF2-40B4-BE49-F238E27FC236}">
                <a16:creationId xmlns:a16="http://schemas.microsoft.com/office/drawing/2014/main" id="{82988121-2C34-014A-A6C3-2E05C64117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DF8B7-DC30-CC40-94E3-A52732DCCDD2}"/>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49573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5030-C8EE-244E-A5FA-43C176441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AF623-AD0E-724A-AFCB-18F84DD4D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D13D9E-246D-3446-9157-F28EFD924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1AF2F-C3DF-554B-B35A-F8FC8B89330F}"/>
              </a:ext>
            </a:extLst>
          </p:cNvPr>
          <p:cNvSpPr>
            <a:spLocks noGrp="1"/>
          </p:cNvSpPr>
          <p:nvPr>
            <p:ph type="dt" sz="half" idx="10"/>
          </p:nvPr>
        </p:nvSpPr>
        <p:spPr/>
        <p:txBody>
          <a:bodyPr/>
          <a:lstStyle/>
          <a:p>
            <a:fld id="{4EE648C4-A5AF-4F4F-BFC4-9C77B131E941}" type="datetimeFigureOut">
              <a:rPr lang="en-US" smtClean="0"/>
              <a:t>3/14/22</a:t>
            </a:fld>
            <a:endParaRPr lang="en-US"/>
          </a:p>
        </p:txBody>
      </p:sp>
      <p:sp>
        <p:nvSpPr>
          <p:cNvPr id="6" name="Footer Placeholder 5">
            <a:extLst>
              <a:ext uri="{FF2B5EF4-FFF2-40B4-BE49-F238E27FC236}">
                <a16:creationId xmlns:a16="http://schemas.microsoft.com/office/drawing/2014/main" id="{E69BFB1A-F0C8-1C4C-A01D-87B3B2F30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72442-FFF8-A940-997C-753F36023EE7}"/>
              </a:ext>
            </a:extLst>
          </p:cNvPr>
          <p:cNvSpPr>
            <a:spLocks noGrp="1"/>
          </p:cNvSpPr>
          <p:nvPr>
            <p:ph type="sldNum" sz="quarter" idx="12"/>
          </p:nvPr>
        </p:nvSpPr>
        <p:spPr/>
        <p:txBody>
          <a:bodyPr/>
          <a:lstStyle/>
          <a:p>
            <a:fld id="{C39EF4B5-8173-AB41-8FC8-25554028B163}" type="slidenum">
              <a:rPr lang="en-US" smtClean="0"/>
              <a:t>‹#›</a:t>
            </a:fld>
            <a:endParaRPr lang="en-US"/>
          </a:p>
        </p:txBody>
      </p:sp>
    </p:spTree>
    <p:extLst>
      <p:ext uri="{BB962C8B-B14F-4D97-AF65-F5344CB8AC3E}">
        <p14:creationId xmlns:p14="http://schemas.microsoft.com/office/powerpoint/2010/main" val="340497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F64F8-B40A-3B4D-B87C-90BD43BC7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C2AF3-50B7-194C-B7B2-10565E1FA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D7681-FE43-0D46-B451-A6C0AA0EA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648C4-A5AF-4F4F-BFC4-9C77B131E941}" type="datetimeFigureOut">
              <a:rPr lang="en-US" smtClean="0"/>
              <a:t>3/14/22</a:t>
            </a:fld>
            <a:endParaRPr lang="en-US"/>
          </a:p>
        </p:txBody>
      </p:sp>
      <p:sp>
        <p:nvSpPr>
          <p:cNvPr id="5" name="Footer Placeholder 4">
            <a:extLst>
              <a:ext uri="{FF2B5EF4-FFF2-40B4-BE49-F238E27FC236}">
                <a16:creationId xmlns:a16="http://schemas.microsoft.com/office/drawing/2014/main" id="{87DFBEFA-118B-D241-B1B5-AF46AD81E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E320C-5A1D-D64C-86FE-3147B72DC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EF4B5-8173-AB41-8FC8-25554028B163}" type="slidenum">
              <a:rPr lang="en-US" smtClean="0"/>
              <a:t>‹#›</a:t>
            </a:fld>
            <a:endParaRPr lang="en-US"/>
          </a:p>
        </p:txBody>
      </p:sp>
    </p:spTree>
    <p:extLst>
      <p:ext uri="{BB962C8B-B14F-4D97-AF65-F5344CB8AC3E}">
        <p14:creationId xmlns:p14="http://schemas.microsoft.com/office/powerpoint/2010/main" val="38711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D92F-5624-9248-8349-E3252CE957BE}"/>
              </a:ext>
            </a:extLst>
          </p:cNvPr>
          <p:cNvSpPr>
            <a:spLocks noGrp="1"/>
          </p:cNvSpPr>
          <p:nvPr>
            <p:ph type="ctrTitle"/>
          </p:nvPr>
        </p:nvSpPr>
        <p:spPr>
          <a:xfrm>
            <a:off x="675744" y="5782962"/>
            <a:ext cx="10762488" cy="665230"/>
          </a:xfrm>
        </p:spPr>
        <p:txBody>
          <a:bodyPr>
            <a:noAutofit/>
          </a:bodyPr>
          <a:lstStyle/>
          <a:p>
            <a:r>
              <a:rPr lang="en-US" sz="2800" dirty="0"/>
              <a:t>Can SARIMA Time Series Forecasting Accurately Predict Sea Level Change?</a:t>
            </a:r>
          </a:p>
        </p:txBody>
      </p:sp>
      <p:sp>
        <p:nvSpPr>
          <p:cNvPr id="3" name="Subtitle 2">
            <a:extLst>
              <a:ext uri="{FF2B5EF4-FFF2-40B4-BE49-F238E27FC236}">
                <a16:creationId xmlns:a16="http://schemas.microsoft.com/office/drawing/2014/main" id="{A4933139-B826-8746-A840-48AACF6DEC1D}"/>
              </a:ext>
            </a:extLst>
          </p:cNvPr>
          <p:cNvSpPr>
            <a:spLocks noGrp="1"/>
          </p:cNvSpPr>
          <p:nvPr>
            <p:ph type="subTitle" idx="1"/>
          </p:nvPr>
        </p:nvSpPr>
        <p:spPr>
          <a:xfrm>
            <a:off x="753768" y="4472067"/>
            <a:ext cx="10490880" cy="1520960"/>
          </a:xfrm>
        </p:spPr>
        <p:txBody>
          <a:bodyPr>
            <a:normAutofit fontScale="70000" lnSpcReduction="20000"/>
          </a:bodyPr>
          <a:lstStyle/>
          <a:p>
            <a:r>
              <a:rPr lang="en-US" sz="6300" dirty="0"/>
              <a:t>When will my Delaware home be threatened by rising sea levels?</a:t>
            </a:r>
          </a:p>
          <a:p>
            <a:r>
              <a:rPr lang="en-US" sz="3200" dirty="0"/>
              <a:t>OR</a:t>
            </a:r>
          </a:p>
          <a:p>
            <a:endParaRPr lang="en-US" sz="3000" dirty="0"/>
          </a:p>
        </p:txBody>
      </p:sp>
      <p:pic>
        <p:nvPicPr>
          <p:cNvPr id="4" name="Picture 3" descr="A group of people standing on top of a sandy beach&#10;&#10;Description automatically generated">
            <a:extLst>
              <a:ext uri="{FF2B5EF4-FFF2-40B4-BE49-F238E27FC236}">
                <a16:creationId xmlns:a16="http://schemas.microsoft.com/office/drawing/2014/main" id="{77FA8275-D624-E44C-826B-E24007BAB8E7}"/>
              </a:ext>
            </a:extLst>
          </p:cNvPr>
          <p:cNvPicPr/>
          <p:nvPr/>
        </p:nvPicPr>
        <p:blipFill rotWithShape="1">
          <a:blip r:embed="rId3" cstate="print">
            <a:extLst>
              <a:ext uri="{28A0092B-C50C-407E-A947-70E740481C1C}">
                <a14:useLocalDpi xmlns:a14="http://schemas.microsoft.com/office/drawing/2010/main" val="0"/>
              </a:ext>
            </a:extLst>
          </a:blip>
          <a:srcRect t="1333" r="-2" b="-2"/>
          <a:stretch/>
        </p:blipFill>
        <p:spPr>
          <a:xfrm>
            <a:off x="609600" y="320749"/>
            <a:ext cx="5212080" cy="3856948"/>
          </a:xfrm>
          <a:prstGeom prst="rect">
            <a:avLst/>
          </a:prstGeom>
        </p:spPr>
      </p:pic>
      <p:cxnSp>
        <p:nvCxnSpPr>
          <p:cNvPr id="10" name="Straight Connector 9">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1845"/>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beach next to a body of water&#10;&#10;Description automatically generated">
            <a:extLst>
              <a:ext uri="{FF2B5EF4-FFF2-40B4-BE49-F238E27FC236}">
                <a16:creationId xmlns:a16="http://schemas.microsoft.com/office/drawing/2014/main" id="{A1FB6EC7-5C13-994F-931D-3AB2A1824004}"/>
              </a:ext>
            </a:extLst>
          </p:cNvPr>
          <p:cNvPicPr/>
          <p:nvPr/>
        </p:nvPicPr>
        <p:blipFill rotWithShape="1">
          <a:blip r:embed="rId4" cstate="print">
            <a:extLst>
              <a:ext uri="{28A0092B-C50C-407E-A947-70E740481C1C}">
                <a14:useLocalDpi xmlns:a14="http://schemas.microsoft.com/office/drawing/2010/main" val="0"/>
              </a:ext>
            </a:extLst>
          </a:blip>
          <a:srcRect t="1317" r="-2" b="-2"/>
          <a:stretch/>
        </p:blipFill>
        <p:spPr>
          <a:xfrm>
            <a:off x="6370320" y="320109"/>
            <a:ext cx="5212080" cy="3857568"/>
          </a:xfrm>
          <a:prstGeom prst="rect">
            <a:avLst/>
          </a:prstGeom>
        </p:spPr>
      </p:pic>
    </p:spTree>
    <p:extLst>
      <p:ext uri="{BB962C8B-B14F-4D97-AF65-F5344CB8AC3E}">
        <p14:creationId xmlns:p14="http://schemas.microsoft.com/office/powerpoint/2010/main" val="15486837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5E330-17A9-2444-A45C-FAEF272DFDE3}"/>
              </a:ext>
            </a:extLst>
          </p:cNvPr>
          <p:cNvSpPr txBox="1"/>
          <p:nvPr/>
        </p:nvSpPr>
        <p:spPr>
          <a:xfrm>
            <a:off x="98854" y="98854"/>
            <a:ext cx="11924270" cy="461665"/>
          </a:xfrm>
          <a:prstGeom prst="rect">
            <a:avLst/>
          </a:prstGeom>
          <a:noFill/>
        </p:spPr>
        <p:txBody>
          <a:bodyPr wrap="square" rtlCol="0">
            <a:spAutoFit/>
          </a:bodyPr>
          <a:lstStyle/>
          <a:p>
            <a:r>
              <a:rPr lang="en-US" sz="2400" dirty="0">
                <a:solidFill>
                  <a:srgbClr val="0070C0"/>
                </a:solidFill>
              </a:rPr>
              <a:t>Visualizations of Prediction based on SARIMA model:</a:t>
            </a:r>
          </a:p>
        </p:txBody>
      </p:sp>
      <p:pic>
        <p:nvPicPr>
          <p:cNvPr id="4" name="Picture 3" descr="Chart, line chart&#10;&#10;Description automatically generated">
            <a:extLst>
              <a:ext uri="{FF2B5EF4-FFF2-40B4-BE49-F238E27FC236}">
                <a16:creationId xmlns:a16="http://schemas.microsoft.com/office/drawing/2014/main" id="{B9616AFE-8289-5146-9562-C3C904A76927}"/>
              </a:ext>
            </a:extLst>
          </p:cNvPr>
          <p:cNvPicPr>
            <a:picLocks noChangeAspect="1"/>
          </p:cNvPicPr>
          <p:nvPr/>
        </p:nvPicPr>
        <p:blipFill>
          <a:blip r:embed="rId4"/>
          <a:stretch>
            <a:fillRect/>
          </a:stretch>
        </p:blipFill>
        <p:spPr>
          <a:xfrm>
            <a:off x="269529" y="649326"/>
            <a:ext cx="6075491" cy="3674762"/>
          </a:xfrm>
          <a:prstGeom prst="rect">
            <a:avLst/>
          </a:prstGeom>
        </p:spPr>
      </p:pic>
      <p:pic>
        <p:nvPicPr>
          <p:cNvPr id="6" name="Picture 5" descr="Chart, scatter chart&#10;&#10;Description automatically generated">
            <a:extLst>
              <a:ext uri="{FF2B5EF4-FFF2-40B4-BE49-F238E27FC236}">
                <a16:creationId xmlns:a16="http://schemas.microsoft.com/office/drawing/2014/main" id="{7E600309-81D1-C248-9306-F46AE83772C9}"/>
              </a:ext>
            </a:extLst>
          </p:cNvPr>
          <p:cNvPicPr>
            <a:picLocks noChangeAspect="1"/>
          </p:cNvPicPr>
          <p:nvPr/>
        </p:nvPicPr>
        <p:blipFill>
          <a:blip r:embed="rId5"/>
          <a:stretch>
            <a:fillRect/>
          </a:stretch>
        </p:blipFill>
        <p:spPr>
          <a:xfrm>
            <a:off x="5301907" y="2486707"/>
            <a:ext cx="6620564" cy="4040145"/>
          </a:xfrm>
          <a:prstGeom prst="rect">
            <a:avLst/>
          </a:prstGeom>
        </p:spPr>
      </p:pic>
    </p:spTree>
    <p:extLst>
      <p:ext uri="{BB962C8B-B14F-4D97-AF65-F5344CB8AC3E}">
        <p14:creationId xmlns:p14="http://schemas.microsoft.com/office/powerpoint/2010/main" val="223421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679B1-E2E5-494E-9752-E59FC4B4DE7F}"/>
              </a:ext>
            </a:extLst>
          </p:cNvPr>
          <p:cNvSpPr txBox="1"/>
          <p:nvPr/>
        </p:nvSpPr>
        <p:spPr>
          <a:xfrm>
            <a:off x="123568" y="98854"/>
            <a:ext cx="11924270" cy="6709529"/>
          </a:xfrm>
          <a:prstGeom prst="rect">
            <a:avLst/>
          </a:prstGeom>
          <a:noFill/>
        </p:spPr>
        <p:txBody>
          <a:bodyPr wrap="square" rtlCol="0">
            <a:spAutoFit/>
          </a:bodyPr>
          <a:lstStyle/>
          <a:p>
            <a:r>
              <a:rPr lang="en-US" sz="3200" dirty="0">
                <a:solidFill>
                  <a:srgbClr val="0070C0"/>
                </a:solidFill>
              </a:rPr>
              <a:t>“Goodness of Fit” Results</a:t>
            </a:r>
          </a:p>
          <a:p>
            <a:endParaRPr lang="en-US" sz="1000" dirty="0"/>
          </a:p>
          <a:p>
            <a:r>
              <a:rPr lang="en-US" sz="2400" dirty="0"/>
              <a:t>How does the predicted values from the SARIMA model compare to the actual Test Set.</a:t>
            </a:r>
          </a:p>
          <a:p>
            <a:endParaRPr lang="en-US" sz="2400" dirty="0"/>
          </a:p>
          <a:p>
            <a:r>
              <a:rPr lang="en-US" sz="2400" b="1" dirty="0" err="1"/>
              <a:t>Ljung</a:t>
            </a:r>
            <a:r>
              <a:rPr lang="en-US" sz="2400" b="1" dirty="0"/>
              <a:t>-Box Test:</a:t>
            </a:r>
            <a:r>
              <a:rPr lang="en-US" sz="2400" dirty="0"/>
              <a:t>						The small p-value suggests that								the model shows a lack of fit.</a:t>
            </a:r>
          </a:p>
          <a:p>
            <a:endParaRPr lang="en-US" sz="2400" dirty="0"/>
          </a:p>
          <a:p>
            <a:endParaRPr lang="en-US" sz="2400" dirty="0"/>
          </a:p>
          <a:p>
            <a:r>
              <a:rPr lang="en-US" sz="2400" b="1" dirty="0"/>
              <a:t>R-Squared Test</a:t>
            </a:r>
            <a:r>
              <a:rPr lang="en-US" sz="2400" dirty="0"/>
              <a:t>:  76%.   </a:t>
            </a:r>
            <a:r>
              <a:rPr lang="en-US" sz="2000" dirty="0"/>
              <a:t>R-Squared is the percentage of the variation between predicted and actual data points explained by a linear model.  In general, the higher the R-Squared, the better the prediction.</a:t>
            </a:r>
          </a:p>
          <a:p>
            <a:endParaRPr lang="en-US" sz="2400" dirty="0"/>
          </a:p>
          <a:p>
            <a:r>
              <a:rPr lang="en-US" sz="2800" b="1" dirty="0"/>
              <a:t>MSE</a:t>
            </a:r>
            <a:r>
              <a:rPr lang="en-US" sz="2800" dirty="0"/>
              <a:t> (Mean Square Error):  157.5.    </a:t>
            </a:r>
            <a:r>
              <a:rPr lang="en-US" sz="2000" dirty="0"/>
              <a:t>In general, smaller MSE values are better.  The squaring can heavily weight larger differences.  This may not be a good test for TS data.</a:t>
            </a:r>
          </a:p>
          <a:p>
            <a:endParaRPr lang="en-US" sz="2400" dirty="0"/>
          </a:p>
          <a:p>
            <a:r>
              <a:rPr lang="en-US" sz="2400" b="1" dirty="0"/>
              <a:t>MAPE</a:t>
            </a:r>
            <a:r>
              <a:rPr lang="en-US" sz="2400" dirty="0"/>
              <a:t> (Mean Absolute Percentage Error):  29.6%.   </a:t>
            </a:r>
            <a:r>
              <a:rPr lang="en-US" sz="2000" dirty="0"/>
              <a:t>A measure of the size of the error in the model in percentage terms.</a:t>
            </a:r>
          </a:p>
          <a:p>
            <a:endParaRPr lang="en-US" sz="2400" dirty="0"/>
          </a:p>
          <a:p>
            <a:endParaRPr lang="en-US" dirty="0"/>
          </a:p>
          <a:p>
            <a:endParaRPr lang="en-US" dirty="0"/>
          </a:p>
        </p:txBody>
      </p:sp>
      <p:pic>
        <p:nvPicPr>
          <p:cNvPr id="4" name="Picture 3" descr="Text&#10;&#10;Description automatically generated">
            <a:extLst>
              <a:ext uri="{FF2B5EF4-FFF2-40B4-BE49-F238E27FC236}">
                <a16:creationId xmlns:a16="http://schemas.microsoft.com/office/drawing/2014/main" id="{3138E076-61AB-6246-9A4C-43E210303D31}"/>
              </a:ext>
            </a:extLst>
          </p:cNvPr>
          <p:cNvPicPr>
            <a:picLocks noChangeAspect="1"/>
          </p:cNvPicPr>
          <p:nvPr/>
        </p:nvPicPr>
        <p:blipFill>
          <a:blip r:embed="rId4"/>
          <a:stretch>
            <a:fillRect/>
          </a:stretch>
        </p:blipFill>
        <p:spPr>
          <a:xfrm>
            <a:off x="2256138" y="1491346"/>
            <a:ext cx="4985838" cy="1276567"/>
          </a:xfrm>
          <a:prstGeom prst="rect">
            <a:avLst/>
          </a:prstGeom>
        </p:spPr>
      </p:pic>
    </p:spTree>
    <p:extLst>
      <p:ext uri="{BB962C8B-B14F-4D97-AF65-F5344CB8AC3E}">
        <p14:creationId xmlns:p14="http://schemas.microsoft.com/office/powerpoint/2010/main" val="360523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5C1423-2BE4-3344-A47F-04240DEECC6B}"/>
              </a:ext>
            </a:extLst>
          </p:cNvPr>
          <p:cNvSpPr txBox="1"/>
          <p:nvPr/>
        </p:nvSpPr>
        <p:spPr>
          <a:xfrm>
            <a:off x="135925" y="98854"/>
            <a:ext cx="11862486" cy="5878532"/>
          </a:xfrm>
          <a:prstGeom prst="rect">
            <a:avLst/>
          </a:prstGeom>
          <a:noFill/>
        </p:spPr>
        <p:txBody>
          <a:bodyPr wrap="square" rtlCol="0">
            <a:spAutoFit/>
          </a:bodyPr>
          <a:lstStyle/>
          <a:p>
            <a:r>
              <a:rPr lang="en-US" sz="3200" dirty="0">
                <a:solidFill>
                  <a:srgbClr val="0070C0"/>
                </a:solidFill>
              </a:rPr>
              <a:t>Conclusion</a:t>
            </a:r>
          </a:p>
          <a:p>
            <a:endParaRPr lang="en-US" sz="3200" dirty="0">
              <a:solidFill>
                <a:srgbClr val="0070C0"/>
              </a:solidFill>
            </a:endParaRPr>
          </a:p>
          <a:p>
            <a:r>
              <a:rPr lang="en-US" sz="2000" dirty="0"/>
              <a:t>	</a:t>
            </a:r>
            <a:r>
              <a:rPr lang="en-US" sz="2800" dirty="0"/>
              <a:t>SARIMA is an effective tool for predicting univariate seasonal</a:t>
            </a:r>
          </a:p>
          <a:p>
            <a:r>
              <a:rPr lang="en-US" sz="2800" dirty="0"/>
              <a:t>	time series data.</a:t>
            </a:r>
          </a:p>
          <a:p>
            <a:endParaRPr lang="en-US" sz="2800" dirty="0"/>
          </a:p>
          <a:p>
            <a:r>
              <a:rPr lang="en-US" sz="2800" dirty="0"/>
              <a:t>	The model prediction is only as good as the train set.</a:t>
            </a:r>
          </a:p>
          <a:p>
            <a:endParaRPr lang="en-US" sz="2800" dirty="0"/>
          </a:p>
          <a:p>
            <a:r>
              <a:rPr lang="en-US" sz="2800" dirty="0"/>
              <a:t>	Many other factors, including global temperatures, also affect sea level.</a:t>
            </a:r>
          </a:p>
          <a:p>
            <a:endParaRPr lang="en-US" sz="2800" dirty="0"/>
          </a:p>
          <a:p>
            <a:r>
              <a:rPr lang="en-US" sz="2800" dirty="0"/>
              <a:t>	What about my DE home?  </a:t>
            </a:r>
          </a:p>
          <a:p>
            <a:r>
              <a:rPr lang="en-US" sz="2800" dirty="0"/>
              <a:t>		My home is at an elevation </a:t>
            </a:r>
            <a:r>
              <a:rPr lang="en-US" sz="2800"/>
              <a:t>of 4m, </a:t>
            </a:r>
            <a:r>
              <a:rPr lang="en-US" sz="2800" dirty="0"/>
              <a:t>a few km from the beach.</a:t>
            </a:r>
          </a:p>
          <a:p>
            <a:r>
              <a:rPr lang="en-US" sz="2800" dirty="0"/>
              <a:t>		Based on this SARIMA model, the home will be at sea level in the 		year </a:t>
            </a:r>
            <a:r>
              <a:rPr lang="en-US" sz="3200" dirty="0">
                <a:solidFill>
                  <a:srgbClr val="FF0000"/>
                </a:solidFill>
              </a:rPr>
              <a:t>3296</a:t>
            </a:r>
            <a:r>
              <a:rPr lang="en-US" sz="2800" dirty="0"/>
              <a:t>.</a:t>
            </a:r>
          </a:p>
        </p:txBody>
      </p:sp>
    </p:spTree>
    <p:extLst>
      <p:ext uri="{BB962C8B-B14F-4D97-AF65-F5344CB8AC3E}">
        <p14:creationId xmlns:p14="http://schemas.microsoft.com/office/powerpoint/2010/main" val="290467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612392-A98D-9A40-AE35-7E719771C033}"/>
              </a:ext>
            </a:extLst>
          </p:cNvPr>
          <p:cNvSpPr txBox="1"/>
          <p:nvPr/>
        </p:nvSpPr>
        <p:spPr>
          <a:xfrm>
            <a:off x="308113" y="268357"/>
            <a:ext cx="11103745" cy="5878532"/>
          </a:xfrm>
          <a:prstGeom prst="rect">
            <a:avLst/>
          </a:prstGeom>
          <a:noFill/>
        </p:spPr>
        <p:txBody>
          <a:bodyPr wrap="none" rtlCol="0">
            <a:spAutoFit/>
          </a:bodyPr>
          <a:lstStyle/>
          <a:p>
            <a:r>
              <a:rPr lang="en-US" sz="3200" dirty="0">
                <a:solidFill>
                  <a:srgbClr val="0070C0"/>
                </a:solidFill>
              </a:rPr>
              <a:t>Data Source</a:t>
            </a:r>
          </a:p>
          <a:p>
            <a:endParaRPr lang="en-US" sz="1000" dirty="0"/>
          </a:p>
          <a:p>
            <a:endParaRPr lang="en-US" dirty="0"/>
          </a:p>
          <a:p>
            <a:endParaRPr lang="en-US" sz="2000" dirty="0"/>
          </a:p>
          <a:p>
            <a:r>
              <a:rPr lang="en-US" sz="2000" dirty="0"/>
              <a:t>Global Mean Sea Level Data (GMSL)</a:t>
            </a:r>
          </a:p>
          <a:p>
            <a:r>
              <a:rPr lang="en-US" sz="2000" dirty="0"/>
              <a:t>	Computed by the NASA Goddard Space Flight Center under the auspices of the NASA </a:t>
            </a:r>
            <a:r>
              <a:rPr lang="en-US" sz="2000" dirty="0" err="1"/>
              <a:t>MEaSUREs</a:t>
            </a:r>
            <a:endParaRPr lang="en-US" sz="2000" dirty="0"/>
          </a:p>
          <a:p>
            <a:r>
              <a:rPr lang="en-US" sz="2000" dirty="0"/>
              <a:t>	(Making Earth System Data Records for Use in Research Environments) program.</a:t>
            </a:r>
          </a:p>
          <a:p>
            <a:endParaRPr lang="en-US" sz="2000" dirty="0"/>
          </a:p>
          <a:p>
            <a:endParaRPr lang="en-US" sz="2000" dirty="0"/>
          </a:p>
          <a:p>
            <a:r>
              <a:rPr lang="en-US" sz="2000" dirty="0"/>
              <a:t>Samples from 1993 – 2020, with 36 or 37 samples per year</a:t>
            </a:r>
          </a:p>
          <a:p>
            <a:r>
              <a:rPr lang="en-US" sz="2000" dirty="0"/>
              <a:t>	Samples collected using satellite altitudes and common terrestrial reference points, with </a:t>
            </a:r>
          </a:p>
          <a:p>
            <a:r>
              <a:rPr lang="en-US" sz="2000" dirty="0"/>
              <a:t>	corrections applied	</a:t>
            </a:r>
          </a:p>
          <a:p>
            <a:endParaRPr lang="en-US" sz="2000" dirty="0"/>
          </a:p>
          <a:p>
            <a:endParaRPr lang="en-US" sz="2000" dirty="0"/>
          </a:p>
          <a:p>
            <a:r>
              <a:rPr lang="en-US" sz="2000" dirty="0"/>
              <a:t>Data includes raw data, standard deviations, and various smoothing techniques</a:t>
            </a:r>
          </a:p>
          <a:p>
            <a:r>
              <a:rPr lang="en-US" sz="2000" dirty="0"/>
              <a:t>	Measurements are with respect to a 20-year TOPEX/Jason collinear mean reference</a:t>
            </a:r>
          </a:p>
          <a:p>
            <a:r>
              <a:rPr lang="en-US" sz="2000" dirty="0"/>
              <a:t>	The date and raw measurements were used for this analysis</a:t>
            </a:r>
          </a:p>
          <a:p>
            <a:endParaRPr lang="en-US" dirty="0"/>
          </a:p>
          <a:p>
            <a:endParaRPr lang="en-US" dirty="0"/>
          </a:p>
        </p:txBody>
      </p:sp>
      <p:pic>
        <p:nvPicPr>
          <p:cNvPr id="1026" name="Picture 2" descr="NASA Earthdata">
            <a:extLst>
              <a:ext uri="{FF2B5EF4-FFF2-40B4-BE49-F238E27FC236}">
                <a16:creationId xmlns:a16="http://schemas.microsoft.com/office/drawing/2014/main" id="{50A3BB6B-7748-2541-B8B9-3FF4DA949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975" y="137768"/>
            <a:ext cx="2910565" cy="1530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83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51DAC-1D19-1743-9729-793C622B8437}"/>
              </a:ext>
            </a:extLst>
          </p:cNvPr>
          <p:cNvSpPr txBox="1"/>
          <p:nvPr/>
        </p:nvSpPr>
        <p:spPr>
          <a:xfrm>
            <a:off x="218661" y="149087"/>
            <a:ext cx="10734926" cy="6124754"/>
          </a:xfrm>
          <a:prstGeom prst="rect">
            <a:avLst/>
          </a:prstGeom>
          <a:noFill/>
        </p:spPr>
        <p:txBody>
          <a:bodyPr wrap="none" rtlCol="0">
            <a:spAutoFit/>
          </a:bodyPr>
          <a:lstStyle/>
          <a:p>
            <a:r>
              <a:rPr lang="en-US" sz="3200" dirty="0">
                <a:solidFill>
                  <a:srgbClr val="0070C0"/>
                </a:solidFill>
              </a:rPr>
              <a:t>Basic Data Analysis</a:t>
            </a:r>
          </a:p>
          <a:p>
            <a:endParaRPr lang="en-US" dirty="0"/>
          </a:p>
          <a:p>
            <a:r>
              <a:rPr lang="en-US" dirty="0"/>
              <a:t>Box Plot:  No apparent outliers			QQ Plot:  Not great because the data is not stationary</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 missing or bad Data:</a:t>
            </a:r>
          </a:p>
          <a:p>
            <a:endParaRPr lang="en-US" dirty="0"/>
          </a:p>
          <a:p>
            <a:endParaRPr lang="en-US" dirty="0"/>
          </a:p>
        </p:txBody>
      </p:sp>
      <p:pic>
        <p:nvPicPr>
          <p:cNvPr id="4" name="Picture 3">
            <a:extLst>
              <a:ext uri="{FF2B5EF4-FFF2-40B4-BE49-F238E27FC236}">
                <a16:creationId xmlns:a16="http://schemas.microsoft.com/office/drawing/2014/main" id="{432705B0-B7E0-C248-9A3F-8DB615BC9C46}"/>
              </a:ext>
            </a:extLst>
          </p:cNvPr>
          <p:cNvPicPr>
            <a:picLocks noChangeAspect="1"/>
          </p:cNvPicPr>
          <p:nvPr/>
        </p:nvPicPr>
        <p:blipFill>
          <a:blip r:embed="rId4"/>
          <a:stretch>
            <a:fillRect/>
          </a:stretch>
        </p:blipFill>
        <p:spPr>
          <a:xfrm>
            <a:off x="224734" y="1425454"/>
            <a:ext cx="5431191" cy="2617347"/>
          </a:xfrm>
          <a:prstGeom prst="rect">
            <a:avLst/>
          </a:prstGeom>
        </p:spPr>
      </p:pic>
      <p:pic>
        <p:nvPicPr>
          <p:cNvPr id="6" name="Picture 5" descr="Chart, line chart&#10;&#10;Description automatically generated">
            <a:extLst>
              <a:ext uri="{FF2B5EF4-FFF2-40B4-BE49-F238E27FC236}">
                <a16:creationId xmlns:a16="http://schemas.microsoft.com/office/drawing/2014/main" id="{FB1E1CB5-1F62-D440-B6AE-6D1F9572A120}"/>
              </a:ext>
            </a:extLst>
          </p:cNvPr>
          <p:cNvPicPr>
            <a:picLocks noChangeAspect="1"/>
          </p:cNvPicPr>
          <p:nvPr/>
        </p:nvPicPr>
        <p:blipFill>
          <a:blip r:embed="rId5"/>
          <a:stretch>
            <a:fillRect/>
          </a:stretch>
        </p:blipFill>
        <p:spPr>
          <a:xfrm>
            <a:off x="6280833" y="1425454"/>
            <a:ext cx="4543685" cy="2799579"/>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119424BD-79FA-AD44-927E-0A41EFC288EE}"/>
              </a:ext>
            </a:extLst>
          </p:cNvPr>
          <p:cNvPicPr>
            <a:picLocks noChangeAspect="1"/>
          </p:cNvPicPr>
          <p:nvPr/>
        </p:nvPicPr>
        <p:blipFill>
          <a:blip r:embed="rId6"/>
          <a:stretch>
            <a:fillRect/>
          </a:stretch>
        </p:blipFill>
        <p:spPr>
          <a:xfrm>
            <a:off x="3292266" y="4705412"/>
            <a:ext cx="4727318" cy="1591976"/>
          </a:xfrm>
          <a:prstGeom prst="rect">
            <a:avLst/>
          </a:prstGeom>
        </p:spPr>
      </p:pic>
    </p:spTree>
    <p:extLst>
      <p:ext uri="{BB962C8B-B14F-4D97-AF65-F5344CB8AC3E}">
        <p14:creationId xmlns:p14="http://schemas.microsoft.com/office/powerpoint/2010/main" val="348496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C58C5-975B-384D-B8B3-4C61EE3136B2}"/>
              </a:ext>
            </a:extLst>
          </p:cNvPr>
          <p:cNvSpPr txBox="1"/>
          <p:nvPr/>
        </p:nvSpPr>
        <p:spPr>
          <a:xfrm>
            <a:off x="148281" y="160637"/>
            <a:ext cx="11640065" cy="584775"/>
          </a:xfrm>
          <a:prstGeom prst="rect">
            <a:avLst/>
          </a:prstGeom>
          <a:noFill/>
        </p:spPr>
        <p:txBody>
          <a:bodyPr wrap="square" rtlCol="0">
            <a:spAutoFit/>
          </a:bodyPr>
          <a:lstStyle/>
          <a:p>
            <a:r>
              <a:rPr lang="en-US" sz="3200" dirty="0">
                <a:solidFill>
                  <a:srgbClr val="0070C0"/>
                </a:solidFill>
              </a:rPr>
              <a:t>Scatter Plot, Raw Sea Level Data</a:t>
            </a:r>
          </a:p>
        </p:txBody>
      </p:sp>
      <p:pic>
        <p:nvPicPr>
          <p:cNvPr id="4" name="Picture 3" descr="Chart, scatter chart&#10;&#10;Description automatically generated">
            <a:extLst>
              <a:ext uri="{FF2B5EF4-FFF2-40B4-BE49-F238E27FC236}">
                <a16:creationId xmlns:a16="http://schemas.microsoft.com/office/drawing/2014/main" id="{473DD5F0-BD7B-7B4A-8CDA-1ECAE87DEF4B}"/>
              </a:ext>
            </a:extLst>
          </p:cNvPr>
          <p:cNvPicPr>
            <a:picLocks noChangeAspect="1"/>
          </p:cNvPicPr>
          <p:nvPr/>
        </p:nvPicPr>
        <p:blipFill>
          <a:blip r:embed="rId4"/>
          <a:stretch>
            <a:fillRect/>
          </a:stretch>
        </p:blipFill>
        <p:spPr>
          <a:xfrm>
            <a:off x="962232" y="745412"/>
            <a:ext cx="9874204" cy="5951951"/>
          </a:xfrm>
          <a:prstGeom prst="rect">
            <a:avLst/>
          </a:prstGeom>
        </p:spPr>
      </p:pic>
    </p:spTree>
    <p:extLst>
      <p:ext uri="{BB962C8B-B14F-4D97-AF65-F5344CB8AC3E}">
        <p14:creationId xmlns:p14="http://schemas.microsoft.com/office/powerpoint/2010/main" val="296893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81E7F-DEE9-7E48-BE2F-24C7BE2F9C09}"/>
              </a:ext>
            </a:extLst>
          </p:cNvPr>
          <p:cNvSpPr txBox="1"/>
          <p:nvPr/>
        </p:nvSpPr>
        <p:spPr>
          <a:xfrm>
            <a:off x="118366" y="148635"/>
            <a:ext cx="11748052" cy="6063198"/>
          </a:xfrm>
          <a:prstGeom prst="rect">
            <a:avLst/>
          </a:prstGeom>
          <a:noFill/>
        </p:spPr>
        <p:txBody>
          <a:bodyPr wrap="square" rtlCol="0">
            <a:spAutoFit/>
          </a:bodyPr>
          <a:lstStyle/>
          <a:p>
            <a:r>
              <a:rPr lang="en-US" sz="3200" dirty="0">
                <a:solidFill>
                  <a:srgbClr val="0070C0"/>
                </a:solidFill>
              </a:rPr>
              <a:t>Aspects of Time Series Data</a:t>
            </a:r>
          </a:p>
          <a:p>
            <a:endParaRPr lang="en-US" dirty="0"/>
          </a:p>
          <a:p>
            <a:r>
              <a:rPr lang="en-US" sz="2000" dirty="0">
                <a:solidFill>
                  <a:srgbClr val="00B050"/>
                </a:solidFill>
              </a:rPr>
              <a:t>Is the data Additive or Multiplicative?   </a:t>
            </a:r>
            <a:r>
              <a:rPr lang="en-US" sz="2000" dirty="0"/>
              <a:t>This sea level data is Additive</a:t>
            </a:r>
          </a:p>
          <a:p>
            <a:endParaRPr lang="en-US" sz="2000" dirty="0"/>
          </a:p>
          <a:p>
            <a:r>
              <a:rPr lang="en-US" sz="2000" dirty="0">
                <a:solidFill>
                  <a:srgbClr val="00B050"/>
                </a:solidFill>
              </a:rPr>
              <a:t>Is the data Stationary?  </a:t>
            </a:r>
            <a:r>
              <a:rPr lang="en-US" sz="2000" dirty="0"/>
              <a:t>Are the mean and variance		</a:t>
            </a:r>
            <a:r>
              <a:rPr lang="en-US" sz="2000" dirty="0">
                <a:solidFill>
                  <a:srgbClr val="00B050"/>
                </a:solidFill>
              </a:rPr>
              <a:t>Is the data Seasonal?</a:t>
            </a:r>
          </a:p>
          <a:p>
            <a:r>
              <a:rPr lang="en-US" sz="2000" dirty="0"/>
              <a:t>  constant over time?						The decompose function breaks the</a:t>
            </a:r>
          </a:p>
          <a:p>
            <a:r>
              <a:rPr lang="en-US" sz="2000" dirty="0"/>
              <a:t>	Check the Autocorrelation (</a:t>
            </a:r>
            <a:r>
              <a:rPr lang="en-US" sz="2000" dirty="0" err="1"/>
              <a:t>acf</a:t>
            </a:r>
            <a:r>
              <a:rPr lang="en-US" sz="2000" dirty="0"/>
              <a:t>) of				data into components.</a:t>
            </a:r>
          </a:p>
          <a:p>
            <a:r>
              <a:rPr lang="en-US" sz="2000" dirty="0"/>
              <a:t>	the data, or use an Augmented Dickey-Fuller		Data shows a clear cyclical 	</a:t>
            </a:r>
          </a:p>
          <a:p>
            <a:r>
              <a:rPr lang="en-US" sz="2000" dirty="0"/>
              <a:t>	Test.  This data is not stationary.				for each year of data.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descr="Chart, line chart, surface chart&#10;&#10;Description automatically generated">
            <a:extLst>
              <a:ext uri="{FF2B5EF4-FFF2-40B4-BE49-F238E27FC236}">
                <a16:creationId xmlns:a16="http://schemas.microsoft.com/office/drawing/2014/main" id="{2B910316-4599-4047-91AE-5838490E693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12079" y="3488010"/>
            <a:ext cx="5160818" cy="3095260"/>
          </a:xfrm>
          <a:prstGeom prst="rect">
            <a:avLst/>
          </a:prstGeom>
        </p:spPr>
      </p:pic>
      <p:pic>
        <p:nvPicPr>
          <p:cNvPr id="4" name="Picture 3" descr="Chart&#10;&#10;Description automatically generated">
            <a:extLst>
              <a:ext uri="{FF2B5EF4-FFF2-40B4-BE49-F238E27FC236}">
                <a16:creationId xmlns:a16="http://schemas.microsoft.com/office/drawing/2014/main" id="{A2698FF3-DB1E-9A41-807D-98F7A2B1123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383183" y="3488010"/>
            <a:ext cx="5324856" cy="2893100"/>
          </a:xfrm>
          <a:prstGeom prst="rect">
            <a:avLst/>
          </a:prstGeom>
        </p:spPr>
      </p:pic>
    </p:spTree>
    <p:extLst>
      <p:ext uri="{BB962C8B-B14F-4D97-AF65-F5344CB8AC3E}">
        <p14:creationId xmlns:p14="http://schemas.microsoft.com/office/powerpoint/2010/main" val="48862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D40015-93DC-004D-873E-A83189ABA4C8}"/>
              </a:ext>
            </a:extLst>
          </p:cNvPr>
          <p:cNvSpPr txBox="1"/>
          <p:nvPr/>
        </p:nvSpPr>
        <p:spPr>
          <a:xfrm>
            <a:off x="135925" y="148281"/>
            <a:ext cx="11860606" cy="6524863"/>
          </a:xfrm>
          <a:prstGeom prst="rect">
            <a:avLst/>
          </a:prstGeom>
          <a:noFill/>
        </p:spPr>
        <p:txBody>
          <a:bodyPr wrap="square" rtlCol="0">
            <a:spAutoFit/>
          </a:bodyPr>
          <a:lstStyle/>
          <a:p>
            <a:r>
              <a:rPr lang="en-US" sz="3200" dirty="0">
                <a:solidFill>
                  <a:srgbClr val="0070C0"/>
                </a:solidFill>
              </a:rPr>
              <a:t>Can univariate SARIMA Time Series Forecasting Accurately Predict </a:t>
            </a:r>
          </a:p>
          <a:p>
            <a:r>
              <a:rPr lang="en-US" sz="3200" dirty="0">
                <a:solidFill>
                  <a:srgbClr val="0070C0"/>
                </a:solidFill>
              </a:rPr>
              <a:t>Sea Level Change?</a:t>
            </a:r>
          </a:p>
          <a:p>
            <a:endParaRPr lang="en-US" dirty="0"/>
          </a:p>
          <a:p>
            <a:endParaRPr lang="en-US" sz="2400" dirty="0"/>
          </a:p>
          <a:p>
            <a:r>
              <a:rPr lang="en-US" sz="2400" dirty="0"/>
              <a:t>What is SARIMA? 	</a:t>
            </a:r>
          </a:p>
          <a:p>
            <a:r>
              <a:rPr lang="en-US" sz="2400" dirty="0"/>
              <a:t>	</a:t>
            </a:r>
          </a:p>
          <a:p>
            <a:r>
              <a:rPr lang="en-US" sz="2400" dirty="0"/>
              <a:t>	“Seasonal </a:t>
            </a:r>
            <a:r>
              <a:rPr lang="en-US" sz="2400" dirty="0" err="1"/>
              <a:t>AutoRegressive</a:t>
            </a:r>
            <a:r>
              <a:rPr lang="en-US" sz="2400" dirty="0"/>
              <a:t> Integrated Moving Average”</a:t>
            </a:r>
          </a:p>
          <a:p>
            <a:endParaRPr lang="en-US" sz="2400" dirty="0"/>
          </a:p>
          <a:p>
            <a:endParaRPr lang="en-US" sz="2400" dirty="0"/>
          </a:p>
          <a:p>
            <a:r>
              <a:rPr lang="en-US" sz="2400" dirty="0"/>
              <a:t>	SARIMA adds a “seasonal” component to ARIMA, which is already a combination of </a:t>
            </a:r>
          </a:p>
          <a:p>
            <a:r>
              <a:rPr lang="en-US" sz="2400" dirty="0"/>
              <a:t>	Autoregression and Moving Average processes. </a:t>
            </a:r>
          </a:p>
          <a:p>
            <a:endParaRPr lang="en-US" sz="2400" dirty="0"/>
          </a:p>
          <a:p>
            <a:endParaRPr lang="en-US" sz="2400" dirty="0"/>
          </a:p>
          <a:p>
            <a:r>
              <a:rPr lang="en-US" sz="2400" dirty="0"/>
              <a:t>	Data will be split into a Train Set (70%) and a Test Set (30%).</a:t>
            </a:r>
          </a:p>
          <a:p>
            <a:endParaRPr lang="en-US" sz="2400" dirty="0"/>
          </a:p>
          <a:p>
            <a:endParaRPr lang="en-US" sz="2400" dirty="0"/>
          </a:p>
          <a:p>
            <a:r>
              <a:rPr lang="en-US" sz="2400" dirty="0"/>
              <a:t>	</a:t>
            </a:r>
          </a:p>
        </p:txBody>
      </p:sp>
    </p:spTree>
    <p:extLst>
      <p:ext uri="{BB962C8B-B14F-4D97-AF65-F5344CB8AC3E}">
        <p14:creationId xmlns:p14="http://schemas.microsoft.com/office/powerpoint/2010/main" val="27808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035782-1172-8441-B282-AF9A74C74293}"/>
              </a:ext>
            </a:extLst>
          </p:cNvPr>
          <p:cNvSpPr txBox="1"/>
          <p:nvPr/>
        </p:nvSpPr>
        <p:spPr>
          <a:xfrm>
            <a:off x="108154" y="117987"/>
            <a:ext cx="11457769" cy="5447645"/>
          </a:xfrm>
          <a:prstGeom prst="rect">
            <a:avLst/>
          </a:prstGeom>
          <a:noFill/>
        </p:spPr>
        <p:txBody>
          <a:bodyPr wrap="square" rtlCol="0">
            <a:spAutoFit/>
          </a:bodyPr>
          <a:lstStyle/>
          <a:p>
            <a:r>
              <a:rPr lang="en-US" sz="3200" dirty="0">
                <a:solidFill>
                  <a:srgbClr val="0070C0"/>
                </a:solidFill>
              </a:rPr>
              <a:t>SARIMA Forecasting details</a:t>
            </a:r>
          </a:p>
          <a:p>
            <a:endParaRPr lang="en-US" dirty="0"/>
          </a:p>
          <a:p>
            <a:endParaRPr lang="en-US" dirty="0"/>
          </a:p>
          <a:p>
            <a:r>
              <a:rPr lang="en-US" sz="2000" dirty="0"/>
              <a:t>SARIMA(p, d, q)(P, D, Q)m</a:t>
            </a:r>
          </a:p>
          <a:p>
            <a:r>
              <a:rPr lang="en-US" sz="2000" dirty="0"/>
              <a:t>	</a:t>
            </a:r>
          </a:p>
          <a:p>
            <a:r>
              <a:rPr lang="en-US" sz="2000" dirty="0"/>
              <a:t>	The first three components are from the ARIMA model, and are trend elements:</a:t>
            </a:r>
          </a:p>
          <a:p>
            <a:r>
              <a:rPr lang="en-US" sz="2000" dirty="0"/>
              <a:t>		p – The autoregressive component of the model, the number of autoregressive terms.</a:t>
            </a:r>
          </a:p>
          <a:p>
            <a:r>
              <a:rPr lang="en-US" sz="2000" dirty="0"/>
              <a:t>			This can be estimated from the partial autocorrelation of the differenced data.</a:t>
            </a:r>
          </a:p>
          <a:p>
            <a:r>
              <a:rPr lang="en-US" sz="2000" dirty="0"/>
              <a:t>		d – Number of differencing steps to make the data stationary</a:t>
            </a:r>
          </a:p>
          <a:p>
            <a:r>
              <a:rPr lang="en-US" sz="2000" dirty="0"/>
              <a:t>		q – The moving average component of the model, the number of lagged forecast errors.</a:t>
            </a:r>
          </a:p>
          <a:p>
            <a:r>
              <a:rPr lang="en-US" sz="2000" dirty="0"/>
              <a:t>			This can be estimated from the autocorrelation of the differenced data.</a:t>
            </a:r>
          </a:p>
          <a:p>
            <a:endParaRPr lang="en-US" sz="2000" dirty="0"/>
          </a:p>
          <a:p>
            <a:r>
              <a:rPr lang="en-US" sz="2000" dirty="0"/>
              <a:t>	The Seasonal extension of ARIMA adds:</a:t>
            </a:r>
          </a:p>
          <a:p>
            <a:r>
              <a:rPr lang="en-US" sz="2000" dirty="0"/>
              <a:t>		P – A seasonal autoregressive order component</a:t>
            </a:r>
          </a:p>
          <a:p>
            <a:r>
              <a:rPr lang="en-US" sz="2000" dirty="0"/>
              <a:t>		D – A seasonal difference order</a:t>
            </a:r>
          </a:p>
          <a:p>
            <a:r>
              <a:rPr lang="en-US" sz="2000" dirty="0"/>
              <a:t>		Q – A seasonal moving average order</a:t>
            </a:r>
          </a:p>
          <a:p>
            <a:r>
              <a:rPr lang="en-US" sz="2000" dirty="0"/>
              <a:t>		m – The number of time steps for a single seasonal period – 36 in this case.</a:t>
            </a:r>
          </a:p>
        </p:txBody>
      </p:sp>
    </p:spTree>
    <p:extLst>
      <p:ext uri="{BB962C8B-B14F-4D97-AF65-F5344CB8AC3E}">
        <p14:creationId xmlns:p14="http://schemas.microsoft.com/office/powerpoint/2010/main" val="66230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7A523-F57E-E047-BA51-B33E599F9445}"/>
              </a:ext>
            </a:extLst>
          </p:cNvPr>
          <p:cNvSpPr txBox="1"/>
          <p:nvPr/>
        </p:nvSpPr>
        <p:spPr>
          <a:xfrm>
            <a:off x="135924" y="135924"/>
            <a:ext cx="11763633" cy="3908762"/>
          </a:xfrm>
          <a:prstGeom prst="rect">
            <a:avLst/>
          </a:prstGeom>
          <a:noFill/>
        </p:spPr>
        <p:txBody>
          <a:bodyPr wrap="square" rtlCol="0">
            <a:spAutoFit/>
          </a:bodyPr>
          <a:lstStyle/>
          <a:p>
            <a:r>
              <a:rPr lang="en-US" sz="3200" dirty="0">
                <a:solidFill>
                  <a:srgbClr val="0070C0"/>
                </a:solidFill>
              </a:rPr>
              <a:t>Estimating SARIMA components</a:t>
            </a:r>
          </a:p>
          <a:p>
            <a:endParaRPr lang="en-US" dirty="0"/>
          </a:p>
          <a:p>
            <a:r>
              <a:rPr lang="en-US" dirty="0"/>
              <a:t>Differencing to make stationary:  This plot shows one difference.  The mean is roughly constant at 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ACF:  The Autocorrelation plot for the 				PACF:  The Partial Autocorrelation plot for the </a:t>
            </a:r>
          </a:p>
          <a:p>
            <a:r>
              <a:rPr lang="en-US" dirty="0"/>
              <a:t>differenced data						differenced data</a:t>
            </a:r>
          </a:p>
        </p:txBody>
      </p:sp>
      <p:pic>
        <p:nvPicPr>
          <p:cNvPr id="3" name="Picture 2" descr="Chart&#10;&#10;Description automatically generated">
            <a:extLst>
              <a:ext uri="{FF2B5EF4-FFF2-40B4-BE49-F238E27FC236}">
                <a16:creationId xmlns:a16="http://schemas.microsoft.com/office/drawing/2014/main" id="{C29623FD-3C4D-3847-8219-B7C79E31C1F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882141" y="1336294"/>
            <a:ext cx="3865545" cy="1975318"/>
          </a:xfrm>
          <a:prstGeom prst="rect">
            <a:avLst/>
          </a:prstGeom>
        </p:spPr>
      </p:pic>
      <p:pic>
        <p:nvPicPr>
          <p:cNvPr id="4" name="Picture 3" descr="Chart&#10;&#10;Description automatically generated">
            <a:extLst>
              <a:ext uri="{FF2B5EF4-FFF2-40B4-BE49-F238E27FC236}">
                <a16:creationId xmlns:a16="http://schemas.microsoft.com/office/drawing/2014/main" id="{43759A3C-3BCF-D44A-AECE-7DE0D5D18A9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41215" y="3939019"/>
            <a:ext cx="4240849" cy="2623374"/>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E3E59CF2-0CDB-1641-A3CA-C9412C7E9EEF}"/>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616905" y="3939019"/>
            <a:ext cx="4405322" cy="2623374"/>
          </a:xfrm>
          <a:prstGeom prst="rect">
            <a:avLst/>
          </a:prstGeom>
        </p:spPr>
      </p:pic>
    </p:spTree>
    <p:extLst>
      <p:ext uri="{BB962C8B-B14F-4D97-AF65-F5344CB8AC3E}">
        <p14:creationId xmlns:p14="http://schemas.microsoft.com/office/powerpoint/2010/main" val="272947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16000" b="-1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5EB71-3810-EA46-A1A3-BA4C38B51D89}"/>
              </a:ext>
            </a:extLst>
          </p:cNvPr>
          <p:cNvSpPr txBox="1"/>
          <p:nvPr/>
        </p:nvSpPr>
        <p:spPr>
          <a:xfrm>
            <a:off x="123568" y="148281"/>
            <a:ext cx="11800702" cy="4185761"/>
          </a:xfrm>
          <a:prstGeom prst="rect">
            <a:avLst/>
          </a:prstGeom>
          <a:noFill/>
        </p:spPr>
        <p:txBody>
          <a:bodyPr wrap="square" rtlCol="0">
            <a:spAutoFit/>
          </a:bodyPr>
          <a:lstStyle/>
          <a:p>
            <a:r>
              <a:rPr lang="en-US" sz="3200" dirty="0" err="1">
                <a:solidFill>
                  <a:srgbClr val="0070C0"/>
                </a:solidFill>
              </a:rPr>
              <a:t>Auto.ARIMA</a:t>
            </a:r>
            <a:r>
              <a:rPr lang="en-US" sz="3200" dirty="0">
                <a:solidFill>
                  <a:srgbClr val="0070C0"/>
                </a:solidFill>
              </a:rPr>
              <a:t> and Results</a:t>
            </a:r>
          </a:p>
          <a:p>
            <a:r>
              <a:rPr lang="en-US" dirty="0"/>
              <a:t>Summary of the model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Check Residuals of the model:</a:t>
            </a:r>
          </a:p>
        </p:txBody>
      </p:sp>
      <p:pic>
        <p:nvPicPr>
          <p:cNvPr id="4" name="Picture 3" descr="Text&#10;&#10;Description automatically generated">
            <a:extLst>
              <a:ext uri="{FF2B5EF4-FFF2-40B4-BE49-F238E27FC236}">
                <a16:creationId xmlns:a16="http://schemas.microsoft.com/office/drawing/2014/main" id="{EDBF9FB0-322B-B344-9F44-2880E85EA50E}"/>
              </a:ext>
            </a:extLst>
          </p:cNvPr>
          <p:cNvPicPr>
            <a:picLocks noChangeAspect="1"/>
          </p:cNvPicPr>
          <p:nvPr/>
        </p:nvPicPr>
        <p:blipFill>
          <a:blip r:embed="rId4"/>
          <a:stretch>
            <a:fillRect/>
          </a:stretch>
        </p:blipFill>
        <p:spPr>
          <a:xfrm>
            <a:off x="4537333" y="253278"/>
            <a:ext cx="7094564" cy="2749413"/>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3174B450-2D4F-F24A-8F80-982AE01B9B52}"/>
              </a:ext>
            </a:extLst>
          </p:cNvPr>
          <p:cNvPicPr>
            <a:picLocks noChangeAspect="1"/>
          </p:cNvPicPr>
          <p:nvPr/>
        </p:nvPicPr>
        <p:blipFill>
          <a:blip r:embed="rId5"/>
          <a:stretch>
            <a:fillRect/>
          </a:stretch>
        </p:blipFill>
        <p:spPr>
          <a:xfrm>
            <a:off x="3412869" y="3141679"/>
            <a:ext cx="5858834" cy="3568039"/>
          </a:xfrm>
          <a:prstGeom prst="rect">
            <a:avLst/>
          </a:prstGeom>
        </p:spPr>
      </p:pic>
    </p:spTree>
    <p:extLst>
      <p:ext uri="{BB962C8B-B14F-4D97-AF65-F5344CB8AC3E}">
        <p14:creationId xmlns:p14="http://schemas.microsoft.com/office/powerpoint/2010/main" val="384979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1448</Words>
  <Application>Microsoft Macintosh PowerPoint</Application>
  <PresentationFormat>Widescreen</PresentationFormat>
  <Paragraphs>197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Can SARIMA Time Series Forecasting Accurately Predict Sea Level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SARIMA Time Series Forecasting Accurately Predict Sea Level Change?</dc:title>
  <dc:creator>Paul O'Leary</dc:creator>
  <cp:lastModifiedBy>Paul O'Leary</cp:lastModifiedBy>
  <cp:revision>52</cp:revision>
  <cp:lastPrinted>2020-11-18T23:16:40Z</cp:lastPrinted>
  <dcterms:created xsi:type="dcterms:W3CDTF">2020-11-17T16:39:27Z</dcterms:created>
  <dcterms:modified xsi:type="dcterms:W3CDTF">2022-03-14T17:13:22Z</dcterms:modified>
</cp:coreProperties>
</file>