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9" r:id="rId1"/>
  </p:sldMasterIdLst>
  <p:sldIdLst>
    <p:sldId id="256" r:id="rId2"/>
    <p:sldId id="257" r:id="rId3"/>
    <p:sldId id="260" r:id="rId4"/>
    <p:sldId id="261" r:id="rId5"/>
    <p:sldId id="262" r:id="rId6"/>
    <p:sldId id="263" r:id="rId7"/>
    <p:sldId id="259" r:id="rId8"/>
    <p:sldId id="267" r:id="rId9"/>
    <p:sldId id="268" r:id="rId10"/>
    <p:sldId id="269" r:id="rId11"/>
    <p:sldId id="270" r:id="rId12"/>
    <p:sldId id="266"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E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91"/>
    <p:restoredTop sz="94643"/>
  </p:normalViewPr>
  <p:slideViewPr>
    <p:cSldViewPr snapToGrid="0" snapToObjects="1">
      <p:cViewPr varScale="1">
        <p:scale>
          <a:sx n="111" d="100"/>
          <a:sy n="111" d="100"/>
        </p:scale>
        <p:origin x="2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2-04T03:25:10.007"/>
    </inkml:context>
    <inkml:brush xml:id="br0">
      <inkml:brushProperty name="width" value="0.1" units="cm"/>
      <inkml:brushProperty name="height" value="0.1" units="cm"/>
      <inkml:brushProperty name="color" value="#FFFFFF"/>
    </inkml:brush>
  </inkml:definitions>
  <inkml:trace contextRef="#ctx0" brushRef="#br0">175 88 24575,'-11'0'0,"0"0"0,7 3 0,0 2 0,4 3 0,0 1 0,0 0 0,0 0 0,0 0 0,4 0 0,-3 0 0,7 0 0,-3 0 0,0 0 0,3-4 0,-7 4 0,7-4 0,-3 3 0,0 1 0,2-4 0,-6 3 0,7-3 0,-3 3 0,3 1 0,-3-1 0,-2 0 0,1 2 0,-3-1 0,7 0 0,-7 0 0,3 0 0,0 0 0,-3 0 0,7 0 0,-7-1 0,3 1 0,0-5 0,-3 4 0,2-4 0,1 1 0,-3 1 0,7-5 0,-7 6 0,3-2 0,-4 3 0,5 7 0,-4 2 0,4 5 0,-5-5 0,0 4 0,0-11 0,0 5 0,0-6 0,4 0 0,-3 0 0,3 0 0,-7-5 0,-1 0 0,-3-4 0,-1 0 0,0 0 0,4-5 0,-3 1 0,2-1 0,1-3 0,-3 7 0,6-7 0,-6 4 0,3-5 0,-4 2 0,1 3 0,3-3 0,-4 6 0,4-2 0,-1-1 0,-2 3 0,3-3 0,-4 4 0,4-4 0,1-3 0,3-1 0,0-3 0,0 3 0,0 1 0,0-2 0,0 1 0,0-1 0,0 1 0,0-1 0,0 1 0,0-1 0,0 0 0,0 0 0,0 0 0,0 1 0,0-1 0,0 1 0,0-1 0,0 1 0,0 0 0,0 0 0,0-1 0,0 1 0,0 0 0,0-5 0,0 4 0,0-3 0,0 3 0,0 1 0,0 1 0,0-1 0,0 0 0,0 0 0,0-1 0,0 0 0,0 0 0,0 0 0,0-6 0,0 4 0,0-4 0,0 6 0,0 0 0,0 0 0,0 1 0,0 0 0,0 0 0,-4 3 0,4-2 0,-4 3 0,4-5 0,0 2 0,0-1 0,0 1 0,0-1 0,0 0 0,4 4 0,0 1 0,4 3 0,1 0 0,0 0 0,0 0 0,0 0 0,0 0 0,-1 0 0,1 0 0,-1 0 0,1 0 0,-1 0 0,1 0 0,-1 0 0,0 0 0,-1 0 0,1 0 0,-1 0 0,-2 3 0,-6-2 0,-3 2 0,-11-3 0,4 0 0,-10 0 0,5 5 0,-1-4 0,-4 4 0,10-5 0,-10 5 0,11-4 0,-6 8 0,7-8 0,0 3 0,0 0 0,1-3 0,-1 6 0,1-6 0,3 7 0,-2-7 0,2 7 0,-3-7 0,3 6 0,-2-6 0,2 2 0,-3-3 0,0 0 0,0 0 0,0 0 0,0 0 0,0 0 0,3 4 0,-2-4 0,7 8 0,-7-7 0,6 7 0,-3-4 0,4 4 0,0 0 0,0 0 0,0 1 0,0 0 0,0 0 0,0-1 0,0 1 0,0 0 0,0 0 0,0-1 0,0 1 0,0-1 0,0 1 0,4 0 0,-3-1 0,3 1 0,-4 0 0,0 0 0,4 0 0,-3-1 0,3 1 0,-4 0 0,0-1 0,0 1 0,0-1 0,4-1 0,-3 1 0,2-1 0,0-3 0,1-1 0,3-3 0,-3 4 0,3-3 0,-7 7 0,7-3 0,-3 0 0,0 2 0,-1-9 0,-7-3 0,3-10 0,-6 1 0,6-1 0,-7 6 0,7 1 0,-2-1 0,-1 5 0,3-5 0,-3 5 0,0-5 0,3 0 0,-3 0 0,4 0 0,-5-6 0,3 4 0,-3-4 0,5 6 0,0 0 0,0-6 0,0 5 0,0-5 0,0 6 0,0 0 0,0-7 0,0 6 0,0-5 0,0 5 0,0 1 0,4 0 0,-3 0 0,7 4 0,-7-3 0,7 3 0,-8 3 0,4 4 0,-4 6 0,0 1 0,0 0 0,0 0 0,0 6 0,0-5 0,0 5 0,0 0 0,0-4 0,0 4 0,0 0 0,0-5 0,4 5 0,-3-6 0,3 1 0,-4-1 0,4 0 0,-3 0 0,3 0 0,-4 0 0,0-7 0,0-9 0,0-3 0,0-5 0,-4 6 0,3 0 0,-3-1 0,0 1 0,3 0 0,-3 0 0,4 0 0,0 0 0,0 0 0,0 0 0,0 0 0,0 0 0,0 0 0,0 1 0,0 0 0,0 0 0,0 0 0,0 1 0,0 6 0,4 6 0,-3 4 0,3 4 0,-4-4 0,4 0 0,-3 0 0,3 1 0,0-1 0,-3 0 0,3 0 0,0 0 0,-3-4 0,3-1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2-04T03:25:53.169"/>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586B75A-687E-405C-8A0B-8D00578BA2C3}" type="datetimeFigureOut">
              <a:rPr lang="en-US" smtClean="0"/>
              <a:pPr/>
              <a:t>2/6/19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839292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85501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52985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82082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586B75A-687E-405C-8A0B-8D00578BA2C3}" type="datetimeFigureOut">
              <a:rPr lang="en-US" smtClean="0"/>
              <a:pPr/>
              <a:t>2/6/19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560386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52065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82354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835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778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86B75A-687E-405C-8A0B-8D00578BA2C3}" type="datetimeFigureOut">
              <a:rPr lang="en-US" smtClean="0"/>
              <a:pPr/>
              <a:t>2/6/19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94872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586B75A-687E-405C-8A0B-8D00578BA2C3}" type="datetimeFigureOut">
              <a:rPr lang="en-US" smtClean="0"/>
              <a:pPr/>
              <a:t>2/6/19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5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586B75A-687E-405C-8A0B-8D00578BA2C3}" type="datetimeFigureOut">
              <a:rPr lang="en-US" smtClean="0"/>
              <a:pPr/>
              <a:t>2/6/19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1976865"/>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1AEA6-ACEF-1148-8665-9F8B103250DF}"/>
              </a:ext>
            </a:extLst>
          </p:cNvPr>
          <p:cNvSpPr>
            <a:spLocks noGrp="1"/>
          </p:cNvSpPr>
          <p:nvPr>
            <p:ph type="ctrTitle"/>
          </p:nvPr>
        </p:nvSpPr>
        <p:spPr>
          <a:xfrm>
            <a:off x="1134319" y="1157468"/>
            <a:ext cx="9671758" cy="4171983"/>
          </a:xfrm>
        </p:spPr>
        <p:txBody>
          <a:bodyPr anchor="ctr">
            <a:normAutofit/>
          </a:bodyPr>
          <a:lstStyle/>
          <a:p>
            <a:pPr algn="l"/>
            <a:r>
              <a:rPr lang="ja-JP" altLang="en-US" sz="6600"/>
              <a:t>計算問題の特徴分布に</a:t>
            </a:r>
            <a:br>
              <a:rPr lang="en-US" altLang="ja-JP" sz="6600" dirty="0"/>
            </a:br>
            <a:r>
              <a:rPr lang="ja-JP" altLang="en-US" sz="6600"/>
              <a:t>もとづく類題選出による</a:t>
            </a:r>
            <a:br>
              <a:rPr lang="en-US" altLang="ja-JP" sz="6600" dirty="0"/>
            </a:br>
            <a:r>
              <a:rPr lang="ja-JP" altLang="en-US" sz="6600"/>
              <a:t>自己学習支援</a:t>
            </a:r>
            <a:endParaRPr kumimoji="1" lang="ja-JP" altLang="en-US" sz="6600"/>
          </a:p>
        </p:txBody>
      </p:sp>
      <p:sp>
        <p:nvSpPr>
          <p:cNvPr id="3" name="字幕 2">
            <a:extLst>
              <a:ext uri="{FF2B5EF4-FFF2-40B4-BE49-F238E27FC236}">
                <a16:creationId xmlns:a16="http://schemas.microsoft.com/office/drawing/2014/main" id="{697003C1-F724-4A4F-A452-DBF5C2446FCF}"/>
              </a:ext>
            </a:extLst>
          </p:cNvPr>
          <p:cNvSpPr>
            <a:spLocks noGrp="1"/>
          </p:cNvSpPr>
          <p:nvPr>
            <p:ph type="subTitle" idx="1"/>
          </p:nvPr>
        </p:nvSpPr>
        <p:spPr>
          <a:xfrm>
            <a:off x="6481823" y="4560425"/>
            <a:ext cx="4324254" cy="1324611"/>
          </a:xfrm>
        </p:spPr>
        <p:txBody>
          <a:bodyPr anchor="ctr">
            <a:normAutofit/>
          </a:bodyPr>
          <a:lstStyle/>
          <a:p>
            <a:pPr algn="r">
              <a:spcAft>
                <a:spcPts val="600"/>
              </a:spcAft>
            </a:pPr>
            <a:r>
              <a:rPr kumimoji="1" lang="ja-JP" altLang="en-US"/>
              <a:t>プログラミング言語研究室</a:t>
            </a:r>
            <a:endParaRPr kumimoji="1" lang="en-US" altLang="ja-JP" dirty="0"/>
          </a:p>
          <a:p>
            <a:pPr algn="r">
              <a:spcAft>
                <a:spcPts val="600"/>
              </a:spcAft>
            </a:pPr>
            <a:r>
              <a:rPr kumimoji="1" lang="ja-JP" altLang="en-US"/>
              <a:t>宮地雄也</a:t>
            </a:r>
            <a:endParaRPr kumimoji="1" lang="en-US" altLang="ja-JP" dirty="0"/>
          </a:p>
          <a:p>
            <a:pPr algn="r">
              <a:spcAft>
                <a:spcPts val="600"/>
              </a:spcAft>
            </a:pPr>
            <a:endParaRPr kumimoji="1" lang="ja-JP" altLang="en-US"/>
          </a:p>
        </p:txBody>
      </p:sp>
    </p:spTree>
    <p:extLst>
      <p:ext uri="{BB962C8B-B14F-4D97-AF65-F5344CB8AC3E}">
        <p14:creationId xmlns:p14="http://schemas.microsoft.com/office/powerpoint/2010/main" val="1750336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B880D1D-C69A-8442-857E-A86735486B7E}"/>
              </a:ext>
            </a:extLst>
          </p:cNvPr>
          <p:cNvSpPr>
            <a:spLocks noGrp="1"/>
          </p:cNvSpPr>
          <p:nvPr>
            <p:ph type="title"/>
          </p:nvPr>
        </p:nvSpPr>
        <p:spPr>
          <a:xfrm>
            <a:off x="954333" y="93032"/>
            <a:ext cx="3429454" cy="800221"/>
          </a:xfrm>
        </p:spPr>
        <p:txBody>
          <a:bodyPr>
            <a:normAutofit/>
          </a:bodyPr>
          <a:lstStyle/>
          <a:p>
            <a:r>
              <a:rPr lang="ja-JP" altLang="en-US"/>
              <a:t>結果</a:t>
            </a:r>
            <a:endParaRPr kumimoji="1" lang="ja-JP" altLang="en-US"/>
          </a:p>
        </p:txBody>
      </p:sp>
      <p:pic>
        <p:nvPicPr>
          <p:cNvPr id="6" name="図 5">
            <a:extLst>
              <a:ext uri="{FF2B5EF4-FFF2-40B4-BE49-F238E27FC236}">
                <a16:creationId xmlns:a16="http://schemas.microsoft.com/office/drawing/2014/main" id="{C91265D6-7E84-F145-BF9C-86EB3230143C}"/>
              </a:ext>
            </a:extLst>
          </p:cNvPr>
          <p:cNvPicPr>
            <a:picLocks noChangeAspect="1"/>
          </p:cNvPicPr>
          <p:nvPr/>
        </p:nvPicPr>
        <p:blipFill>
          <a:blip r:embed="rId2"/>
          <a:stretch>
            <a:fillRect/>
          </a:stretch>
        </p:blipFill>
        <p:spPr>
          <a:xfrm>
            <a:off x="731519" y="2612666"/>
            <a:ext cx="5660445" cy="4245334"/>
          </a:xfrm>
          <a:prstGeom prst="rect">
            <a:avLst/>
          </a:prstGeom>
        </p:spPr>
      </p:pic>
      <p:pic>
        <p:nvPicPr>
          <p:cNvPr id="8" name="図 7">
            <a:extLst>
              <a:ext uri="{FF2B5EF4-FFF2-40B4-BE49-F238E27FC236}">
                <a16:creationId xmlns:a16="http://schemas.microsoft.com/office/drawing/2014/main" id="{05F10D58-1973-2D45-A140-1D5BBA9560D9}"/>
              </a:ext>
            </a:extLst>
          </p:cNvPr>
          <p:cNvPicPr>
            <a:picLocks noChangeAspect="1"/>
          </p:cNvPicPr>
          <p:nvPr/>
        </p:nvPicPr>
        <p:blipFill>
          <a:blip r:embed="rId3"/>
          <a:stretch>
            <a:fillRect/>
          </a:stretch>
        </p:blipFill>
        <p:spPr>
          <a:xfrm>
            <a:off x="6391964" y="2612666"/>
            <a:ext cx="5660445" cy="4245334"/>
          </a:xfrm>
          <a:prstGeom prst="rect">
            <a:avLst/>
          </a:prstGeom>
        </p:spPr>
      </p:pic>
      <p:sp>
        <p:nvSpPr>
          <p:cNvPr id="9" name="テキスト ボックス 8">
            <a:extLst>
              <a:ext uri="{FF2B5EF4-FFF2-40B4-BE49-F238E27FC236}">
                <a16:creationId xmlns:a16="http://schemas.microsoft.com/office/drawing/2014/main" id="{C09ABD32-C03C-2141-9134-107CB90384C2}"/>
              </a:ext>
            </a:extLst>
          </p:cNvPr>
          <p:cNvSpPr txBox="1"/>
          <p:nvPr/>
        </p:nvSpPr>
        <p:spPr>
          <a:xfrm>
            <a:off x="954333" y="893253"/>
            <a:ext cx="3830664" cy="523220"/>
          </a:xfrm>
          <a:prstGeom prst="rect">
            <a:avLst/>
          </a:prstGeom>
          <a:noFill/>
        </p:spPr>
        <p:txBody>
          <a:bodyPr wrap="none" rtlCol="0">
            <a:spAutoFit/>
          </a:bodyPr>
          <a:lstStyle/>
          <a:p>
            <a:r>
              <a:rPr kumimoji="1" lang="en-US" altLang="ja-JP" sz="2800" b="1" dirty="0"/>
              <a:t>Bi-Direction </a:t>
            </a:r>
            <a:r>
              <a:rPr kumimoji="1" lang="ja-JP" altLang="en-US" sz="2800" b="1"/>
              <a:t>の効果確認</a:t>
            </a:r>
          </a:p>
        </p:txBody>
      </p:sp>
      <p:sp>
        <p:nvSpPr>
          <p:cNvPr id="14" name="テキスト ボックス 13">
            <a:extLst>
              <a:ext uri="{FF2B5EF4-FFF2-40B4-BE49-F238E27FC236}">
                <a16:creationId xmlns:a16="http://schemas.microsoft.com/office/drawing/2014/main" id="{C94B16B1-7664-2343-A078-E77D5AF97FC2}"/>
              </a:ext>
            </a:extLst>
          </p:cNvPr>
          <p:cNvSpPr txBox="1"/>
          <p:nvPr/>
        </p:nvSpPr>
        <p:spPr>
          <a:xfrm>
            <a:off x="1738586" y="1508808"/>
            <a:ext cx="2262158" cy="369332"/>
          </a:xfrm>
          <a:prstGeom prst="rect">
            <a:avLst/>
          </a:prstGeom>
          <a:noFill/>
        </p:spPr>
        <p:txBody>
          <a:bodyPr wrap="none" rtlCol="0">
            <a:spAutoFit/>
          </a:bodyPr>
          <a:lstStyle/>
          <a:p>
            <a:r>
              <a:rPr kumimoji="1" lang="ja-JP" altLang="en-US"/>
              <a:t>学習データでの結果</a:t>
            </a:r>
          </a:p>
        </p:txBody>
      </p:sp>
      <p:sp>
        <p:nvSpPr>
          <p:cNvPr id="15" name="テキスト ボックス 14">
            <a:extLst>
              <a:ext uri="{FF2B5EF4-FFF2-40B4-BE49-F238E27FC236}">
                <a16:creationId xmlns:a16="http://schemas.microsoft.com/office/drawing/2014/main" id="{C577DF3F-05C5-1148-901C-54265A9D5DE7}"/>
              </a:ext>
            </a:extLst>
          </p:cNvPr>
          <p:cNvSpPr txBox="1"/>
          <p:nvPr/>
        </p:nvSpPr>
        <p:spPr>
          <a:xfrm>
            <a:off x="1937588" y="2729385"/>
            <a:ext cx="3272691" cy="369332"/>
          </a:xfrm>
          <a:prstGeom prst="rect">
            <a:avLst/>
          </a:prstGeom>
          <a:solidFill>
            <a:schemeClr val="bg1"/>
          </a:solidFill>
        </p:spPr>
        <p:txBody>
          <a:bodyPr wrap="none" rtlCol="0">
            <a:spAutoFit/>
          </a:bodyPr>
          <a:lstStyle/>
          <a:p>
            <a:r>
              <a:rPr kumimoji="1" lang="en-US" altLang="ja-JP" b="1" dirty="0"/>
              <a:t>Bi-Direction 5</a:t>
            </a:r>
            <a:r>
              <a:rPr kumimoji="1" lang="en-US" altLang="ja-JP" dirty="0"/>
              <a:t>00</a:t>
            </a:r>
            <a:r>
              <a:rPr kumimoji="1" lang="ja-JP" altLang="en-US"/>
              <a:t>次元　</a:t>
            </a:r>
            <a:r>
              <a:rPr kumimoji="1" lang="en-US" altLang="ja-JP" dirty="0"/>
              <a:t>LSTM1</a:t>
            </a:r>
            <a:r>
              <a:rPr kumimoji="1" lang="ja-JP" altLang="en-US"/>
              <a:t>層</a:t>
            </a:r>
          </a:p>
        </p:txBody>
      </p:sp>
      <p:sp>
        <p:nvSpPr>
          <p:cNvPr id="17" name="テキスト ボックス 16">
            <a:extLst>
              <a:ext uri="{FF2B5EF4-FFF2-40B4-BE49-F238E27FC236}">
                <a16:creationId xmlns:a16="http://schemas.microsoft.com/office/drawing/2014/main" id="{E0AE9FB6-CA1A-1942-8106-B5DC4DDFA593}"/>
              </a:ext>
            </a:extLst>
          </p:cNvPr>
          <p:cNvSpPr txBox="1"/>
          <p:nvPr/>
        </p:nvSpPr>
        <p:spPr>
          <a:xfrm>
            <a:off x="7667828" y="2729385"/>
            <a:ext cx="3389711" cy="369332"/>
          </a:xfrm>
          <a:prstGeom prst="rect">
            <a:avLst/>
          </a:prstGeom>
          <a:solidFill>
            <a:schemeClr val="bg1"/>
          </a:solidFill>
        </p:spPr>
        <p:txBody>
          <a:bodyPr wrap="none" rtlCol="0">
            <a:spAutoFit/>
          </a:bodyPr>
          <a:lstStyle/>
          <a:p>
            <a:r>
              <a:rPr kumimoji="1" lang="en-US" altLang="ja-JP" b="1" dirty="0"/>
              <a:t>Bi-Direction </a:t>
            </a:r>
            <a:r>
              <a:rPr kumimoji="1" lang="en-US" altLang="ja-JP" dirty="0"/>
              <a:t>1000</a:t>
            </a:r>
            <a:r>
              <a:rPr kumimoji="1" lang="ja-JP" altLang="en-US"/>
              <a:t>次元　</a:t>
            </a:r>
            <a:r>
              <a:rPr kumimoji="1" lang="en-US" altLang="ja-JP" dirty="0"/>
              <a:t>LSTM1</a:t>
            </a:r>
            <a:r>
              <a:rPr kumimoji="1" lang="ja-JP" altLang="en-US"/>
              <a:t>層</a:t>
            </a:r>
          </a:p>
        </p:txBody>
      </p:sp>
    </p:spTree>
    <p:extLst>
      <p:ext uri="{BB962C8B-B14F-4D97-AF65-F5344CB8AC3E}">
        <p14:creationId xmlns:p14="http://schemas.microsoft.com/office/powerpoint/2010/main" val="105196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B880D1D-C69A-8442-857E-A86735486B7E}"/>
              </a:ext>
            </a:extLst>
          </p:cNvPr>
          <p:cNvSpPr>
            <a:spLocks noGrp="1"/>
          </p:cNvSpPr>
          <p:nvPr>
            <p:ph type="title"/>
          </p:nvPr>
        </p:nvSpPr>
        <p:spPr>
          <a:xfrm>
            <a:off x="954333" y="93032"/>
            <a:ext cx="3429454" cy="800221"/>
          </a:xfrm>
        </p:spPr>
        <p:txBody>
          <a:bodyPr>
            <a:normAutofit/>
          </a:bodyPr>
          <a:lstStyle/>
          <a:p>
            <a:r>
              <a:rPr lang="ja-JP" altLang="en-US"/>
              <a:t>結果</a:t>
            </a:r>
            <a:endParaRPr kumimoji="1" lang="ja-JP" altLang="en-US"/>
          </a:p>
        </p:txBody>
      </p:sp>
      <p:sp>
        <p:nvSpPr>
          <p:cNvPr id="9" name="テキスト ボックス 8">
            <a:extLst>
              <a:ext uri="{FF2B5EF4-FFF2-40B4-BE49-F238E27FC236}">
                <a16:creationId xmlns:a16="http://schemas.microsoft.com/office/drawing/2014/main" id="{C09ABD32-C03C-2141-9134-107CB90384C2}"/>
              </a:ext>
            </a:extLst>
          </p:cNvPr>
          <p:cNvSpPr txBox="1"/>
          <p:nvPr/>
        </p:nvSpPr>
        <p:spPr>
          <a:xfrm>
            <a:off x="2468455" y="93032"/>
            <a:ext cx="3830664" cy="523220"/>
          </a:xfrm>
          <a:prstGeom prst="rect">
            <a:avLst/>
          </a:prstGeom>
          <a:noFill/>
        </p:spPr>
        <p:txBody>
          <a:bodyPr wrap="none" rtlCol="0">
            <a:spAutoFit/>
          </a:bodyPr>
          <a:lstStyle/>
          <a:p>
            <a:r>
              <a:rPr kumimoji="1" lang="en-US" altLang="ja-JP" sz="2800" b="1" dirty="0"/>
              <a:t>Bi-Direction </a:t>
            </a:r>
            <a:r>
              <a:rPr kumimoji="1" lang="ja-JP" altLang="en-US" sz="2800" b="1"/>
              <a:t>の効果確認</a:t>
            </a:r>
          </a:p>
        </p:txBody>
      </p:sp>
      <p:pic>
        <p:nvPicPr>
          <p:cNvPr id="10" name="図 9">
            <a:extLst>
              <a:ext uri="{FF2B5EF4-FFF2-40B4-BE49-F238E27FC236}">
                <a16:creationId xmlns:a16="http://schemas.microsoft.com/office/drawing/2014/main" id="{75FD5ACF-A9B6-1544-8CC1-87D045456F01}"/>
              </a:ext>
            </a:extLst>
          </p:cNvPr>
          <p:cNvPicPr>
            <a:picLocks noChangeAspect="1"/>
          </p:cNvPicPr>
          <p:nvPr/>
        </p:nvPicPr>
        <p:blipFill>
          <a:blip r:embed="rId2"/>
          <a:stretch>
            <a:fillRect/>
          </a:stretch>
        </p:blipFill>
        <p:spPr>
          <a:xfrm>
            <a:off x="5363721" y="1783080"/>
            <a:ext cx="6766560" cy="5074920"/>
          </a:xfrm>
          <a:prstGeom prst="rect">
            <a:avLst/>
          </a:prstGeom>
        </p:spPr>
      </p:pic>
      <p:sp>
        <p:nvSpPr>
          <p:cNvPr id="2" name="テキスト ボックス 1">
            <a:extLst>
              <a:ext uri="{FF2B5EF4-FFF2-40B4-BE49-F238E27FC236}">
                <a16:creationId xmlns:a16="http://schemas.microsoft.com/office/drawing/2014/main" id="{B0CDFCA0-301D-E944-912F-52C83595B0BD}"/>
              </a:ext>
            </a:extLst>
          </p:cNvPr>
          <p:cNvSpPr txBox="1"/>
          <p:nvPr/>
        </p:nvSpPr>
        <p:spPr>
          <a:xfrm>
            <a:off x="6461760" y="1095498"/>
            <a:ext cx="4570482" cy="369332"/>
          </a:xfrm>
          <a:prstGeom prst="rect">
            <a:avLst/>
          </a:prstGeom>
          <a:noFill/>
        </p:spPr>
        <p:txBody>
          <a:bodyPr wrap="none" rtlCol="0">
            <a:spAutoFit/>
          </a:bodyPr>
          <a:lstStyle/>
          <a:p>
            <a:r>
              <a:rPr kumimoji="1" lang="ja-JP" altLang="en-US"/>
              <a:t>テストデータでの表現力が高いことを確認</a:t>
            </a:r>
          </a:p>
        </p:txBody>
      </p:sp>
      <p:pic>
        <p:nvPicPr>
          <p:cNvPr id="12" name="図 11">
            <a:extLst>
              <a:ext uri="{FF2B5EF4-FFF2-40B4-BE49-F238E27FC236}">
                <a16:creationId xmlns:a16="http://schemas.microsoft.com/office/drawing/2014/main" id="{43515CC0-BF31-7449-AD6D-60AA423BE82C}"/>
              </a:ext>
            </a:extLst>
          </p:cNvPr>
          <p:cNvPicPr>
            <a:picLocks noChangeAspect="1"/>
          </p:cNvPicPr>
          <p:nvPr/>
        </p:nvPicPr>
        <p:blipFill>
          <a:blip r:embed="rId3"/>
          <a:stretch>
            <a:fillRect/>
          </a:stretch>
        </p:blipFill>
        <p:spPr>
          <a:xfrm>
            <a:off x="954333" y="4141336"/>
            <a:ext cx="3830665" cy="2872999"/>
          </a:xfrm>
          <a:prstGeom prst="rect">
            <a:avLst/>
          </a:prstGeom>
        </p:spPr>
      </p:pic>
      <p:pic>
        <p:nvPicPr>
          <p:cNvPr id="14" name="図 13">
            <a:extLst>
              <a:ext uri="{FF2B5EF4-FFF2-40B4-BE49-F238E27FC236}">
                <a16:creationId xmlns:a16="http://schemas.microsoft.com/office/drawing/2014/main" id="{42712743-4B47-F047-99E2-618BACC0643D}"/>
              </a:ext>
            </a:extLst>
          </p:cNvPr>
          <p:cNvPicPr>
            <a:picLocks noChangeAspect="1"/>
          </p:cNvPicPr>
          <p:nvPr/>
        </p:nvPicPr>
        <p:blipFill>
          <a:blip r:embed="rId4"/>
          <a:stretch>
            <a:fillRect/>
          </a:stretch>
        </p:blipFill>
        <p:spPr>
          <a:xfrm>
            <a:off x="954333" y="1280164"/>
            <a:ext cx="3830664" cy="2872998"/>
          </a:xfrm>
          <a:prstGeom prst="rect">
            <a:avLst/>
          </a:prstGeom>
        </p:spPr>
      </p:pic>
      <p:sp>
        <p:nvSpPr>
          <p:cNvPr id="15" name="正方形/長方形 14">
            <a:extLst>
              <a:ext uri="{FF2B5EF4-FFF2-40B4-BE49-F238E27FC236}">
                <a16:creationId xmlns:a16="http://schemas.microsoft.com/office/drawing/2014/main" id="{59D229C1-8673-9645-999B-7D0453B59660}"/>
              </a:ext>
            </a:extLst>
          </p:cNvPr>
          <p:cNvSpPr/>
          <p:nvPr/>
        </p:nvSpPr>
        <p:spPr>
          <a:xfrm>
            <a:off x="6958251" y="2012942"/>
            <a:ext cx="3915495" cy="369332"/>
          </a:xfrm>
          <a:prstGeom prst="rect">
            <a:avLst/>
          </a:prstGeom>
          <a:solidFill>
            <a:schemeClr val="bg1"/>
          </a:solidFill>
        </p:spPr>
        <p:txBody>
          <a:bodyPr wrap="none">
            <a:spAutoFit/>
          </a:bodyPr>
          <a:lstStyle/>
          <a:p>
            <a:r>
              <a:rPr kumimoji="1" lang="en-US" altLang="ja-JP" b="1" dirty="0"/>
              <a:t>Bi-Direction 1000</a:t>
            </a:r>
            <a:r>
              <a:rPr kumimoji="1" lang="ja-JP" altLang="en-US" b="1"/>
              <a:t>次元　テストデータ</a:t>
            </a:r>
            <a:endParaRPr lang="ja-JP" altLang="en-US"/>
          </a:p>
        </p:txBody>
      </p:sp>
      <p:sp>
        <p:nvSpPr>
          <p:cNvPr id="16" name="正方形/長方形 15">
            <a:extLst>
              <a:ext uri="{FF2B5EF4-FFF2-40B4-BE49-F238E27FC236}">
                <a16:creationId xmlns:a16="http://schemas.microsoft.com/office/drawing/2014/main" id="{595CD845-60D7-7F49-BA1B-5F0F724FE09D}"/>
              </a:ext>
            </a:extLst>
          </p:cNvPr>
          <p:cNvSpPr/>
          <p:nvPr/>
        </p:nvSpPr>
        <p:spPr>
          <a:xfrm>
            <a:off x="954332" y="1229654"/>
            <a:ext cx="4099199" cy="369332"/>
          </a:xfrm>
          <a:prstGeom prst="rect">
            <a:avLst/>
          </a:prstGeom>
          <a:solidFill>
            <a:schemeClr val="bg1"/>
          </a:solidFill>
        </p:spPr>
        <p:txBody>
          <a:bodyPr wrap="none">
            <a:spAutoFit/>
          </a:bodyPr>
          <a:lstStyle/>
          <a:p>
            <a:r>
              <a:rPr kumimoji="1" lang="en-US" altLang="ja-JP" b="1" dirty="0"/>
              <a:t>SkipConnection500</a:t>
            </a:r>
            <a:r>
              <a:rPr kumimoji="1" lang="ja-JP" altLang="en-US" b="1"/>
              <a:t>次元　テストデータ</a:t>
            </a:r>
            <a:endParaRPr lang="ja-JP" altLang="en-US"/>
          </a:p>
        </p:txBody>
      </p:sp>
      <p:sp>
        <p:nvSpPr>
          <p:cNvPr id="17" name="正方形/長方形 16">
            <a:extLst>
              <a:ext uri="{FF2B5EF4-FFF2-40B4-BE49-F238E27FC236}">
                <a16:creationId xmlns:a16="http://schemas.microsoft.com/office/drawing/2014/main" id="{0E4F9071-9B33-E549-9773-05C298FBDA1E}"/>
              </a:ext>
            </a:extLst>
          </p:cNvPr>
          <p:cNvSpPr/>
          <p:nvPr/>
        </p:nvSpPr>
        <p:spPr>
          <a:xfrm>
            <a:off x="1062279" y="4087106"/>
            <a:ext cx="3381054" cy="369332"/>
          </a:xfrm>
          <a:prstGeom prst="rect">
            <a:avLst/>
          </a:prstGeom>
          <a:solidFill>
            <a:schemeClr val="bg1"/>
          </a:solidFill>
        </p:spPr>
        <p:txBody>
          <a:bodyPr wrap="none">
            <a:spAutoFit/>
          </a:bodyPr>
          <a:lstStyle/>
          <a:p>
            <a:r>
              <a:rPr kumimoji="1" lang="en-US" altLang="ja-JP" b="1" dirty="0"/>
              <a:t>Normal 500</a:t>
            </a:r>
            <a:r>
              <a:rPr kumimoji="1" lang="ja-JP" altLang="en-US" b="1"/>
              <a:t>次元　テストデータ</a:t>
            </a:r>
            <a:endParaRPr lang="ja-JP" altLang="en-US"/>
          </a:p>
        </p:txBody>
      </p:sp>
    </p:spTree>
    <p:extLst>
      <p:ext uri="{BB962C8B-B14F-4D97-AF65-F5344CB8AC3E}">
        <p14:creationId xmlns:p14="http://schemas.microsoft.com/office/powerpoint/2010/main" val="279921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ABE61-3679-4542-B2DD-22EDE2328D7B}"/>
              </a:ext>
            </a:extLst>
          </p:cNvPr>
          <p:cNvSpPr>
            <a:spLocks noGrp="1"/>
          </p:cNvSpPr>
          <p:nvPr>
            <p:ph type="title"/>
          </p:nvPr>
        </p:nvSpPr>
        <p:spPr>
          <a:xfrm>
            <a:off x="954332" y="93032"/>
            <a:ext cx="4373571" cy="800221"/>
          </a:xfrm>
        </p:spPr>
        <p:txBody>
          <a:bodyPr>
            <a:normAutofit fontScale="90000"/>
          </a:bodyPr>
          <a:lstStyle/>
          <a:p>
            <a:r>
              <a:rPr lang="ja-JP" altLang="en-US"/>
              <a:t>結論・今後の展望</a:t>
            </a:r>
            <a:endParaRPr kumimoji="1" lang="ja-JP" altLang="en-US"/>
          </a:p>
        </p:txBody>
      </p:sp>
      <p:sp>
        <p:nvSpPr>
          <p:cNvPr id="3" name="テキスト ボックス 2">
            <a:extLst>
              <a:ext uri="{FF2B5EF4-FFF2-40B4-BE49-F238E27FC236}">
                <a16:creationId xmlns:a16="http://schemas.microsoft.com/office/drawing/2014/main" id="{F3281E69-59CA-BB4B-8332-831A3CBB88B2}"/>
              </a:ext>
            </a:extLst>
          </p:cNvPr>
          <p:cNvSpPr txBox="1"/>
          <p:nvPr/>
        </p:nvSpPr>
        <p:spPr>
          <a:xfrm>
            <a:off x="954332" y="1997839"/>
            <a:ext cx="10956846" cy="3477875"/>
          </a:xfrm>
          <a:prstGeom prst="rect">
            <a:avLst/>
          </a:prstGeom>
          <a:noFill/>
        </p:spPr>
        <p:txBody>
          <a:bodyPr wrap="none" rtlCol="0">
            <a:spAutoFit/>
          </a:bodyPr>
          <a:lstStyle/>
          <a:p>
            <a:pPr algn="ctr"/>
            <a:r>
              <a:rPr kumimoji="1" lang="ja-JP" altLang="en-US" sz="2000"/>
              <a:t>計算式の特徴抽出によるベクトル化に成功した．</a:t>
            </a:r>
            <a:endParaRPr kumimoji="1" lang="en-US" altLang="ja-JP" sz="2000" dirty="0"/>
          </a:p>
          <a:p>
            <a:pPr algn="ctr"/>
            <a:r>
              <a:rPr kumimoji="1" lang="ja-JP" altLang="en-US" sz="2000"/>
              <a:t>式の特徴を捉えてはいるが難易度で分かれているかなどは実験を続け確認していきたい．</a:t>
            </a:r>
            <a:endParaRPr kumimoji="1" lang="en-US" altLang="ja-JP" sz="2000" dirty="0"/>
          </a:p>
          <a:p>
            <a:pPr algn="ctr"/>
            <a:r>
              <a:rPr kumimoji="1" lang="ja-JP" altLang="en-US" sz="2000"/>
              <a:t>また，今回検討を行った３手法で生成したベクトルで実際に子供に解いてもらった回答から</a:t>
            </a:r>
            <a:endParaRPr kumimoji="1" lang="en-US" altLang="ja-JP" sz="2000" dirty="0"/>
          </a:p>
          <a:p>
            <a:pPr algn="ctr"/>
            <a:r>
              <a:rPr kumimoji="1" lang="ja-JP" altLang="en-US" sz="2000"/>
              <a:t>間違えた</a:t>
            </a:r>
            <a:endParaRPr kumimoji="1" lang="en-US" altLang="ja-JP" sz="2000" dirty="0"/>
          </a:p>
          <a:p>
            <a:pPr algn="ctr"/>
            <a:endParaRPr kumimoji="1" lang="en-US" altLang="ja-JP" sz="2000" dirty="0"/>
          </a:p>
          <a:p>
            <a:pPr algn="ctr"/>
            <a:endParaRPr kumimoji="1" lang="en-US" altLang="ja-JP" sz="2000" dirty="0"/>
          </a:p>
          <a:p>
            <a:pPr algn="ctr"/>
            <a:endParaRPr kumimoji="1" lang="en-US" altLang="ja-JP" sz="2000" dirty="0"/>
          </a:p>
          <a:p>
            <a:pPr algn="ctr"/>
            <a:r>
              <a:rPr kumimoji="1" lang="ja-JP" altLang="en-US" sz="2000"/>
              <a:t>この式の表現を他の分野（同系列だと二次方程式の計算問題など）に転移学習が可能かどうか</a:t>
            </a:r>
            <a:endParaRPr kumimoji="1" lang="en-US" altLang="ja-JP" sz="2000" dirty="0"/>
          </a:p>
          <a:p>
            <a:pPr algn="ctr"/>
            <a:endParaRPr kumimoji="1" lang="en-US" altLang="ja-JP" sz="2000" dirty="0"/>
          </a:p>
          <a:p>
            <a:pPr algn="ctr"/>
            <a:r>
              <a:rPr kumimoji="1" lang="ja-JP" altLang="en-US" sz="2000"/>
              <a:t>文章題に対しても文章のベクトルをつくりそれを用いて同様の操作で類題選出が行えるか検討</a:t>
            </a:r>
            <a:endParaRPr kumimoji="1" lang="en-US" altLang="ja-JP" sz="2000" dirty="0"/>
          </a:p>
          <a:p>
            <a:pPr algn="ctr"/>
            <a:endParaRPr kumimoji="1" lang="en-US" altLang="ja-JP" sz="2000" dirty="0"/>
          </a:p>
        </p:txBody>
      </p:sp>
    </p:spTree>
    <p:extLst>
      <p:ext uri="{BB962C8B-B14F-4D97-AF65-F5344CB8AC3E}">
        <p14:creationId xmlns:p14="http://schemas.microsoft.com/office/powerpoint/2010/main" val="367819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 name="タイトル 1">
            <a:extLst>
              <a:ext uri="{FF2B5EF4-FFF2-40B4-BE49-F238E27FC236}">
                <a16:creationId xmlns:a16="http://schemas.microsoft.com/office/drawing/2014/main" id="{50B1C4D2-345C-084E-9039-A06657F38656}"/>
              </a:ext>
            </a:extLst>
          </p:cNvPr>
          <p:cNvSpPr>
            <a:spLocks noGrp="1"/>
          </p:cNvSpPr>
          <p:nvPr>
            <p:ph type="title" orient="vert"/>
          </p:nvPr>
        </p:nvSpPr>
        <p:spPr>
          <a:xfrm>
            <a:off x="1478521" y="1480930"/>
            <a:ext cx="5751537" cy="3848521"/>
          </a:xfrm>
        </p:spPr>
        <p:txBody>
          <a:bodyPr vert="horz" lIns="91440" tIns="45720" rIns="91440" bIns="45720" rtlCol="0" anchor="ctr">
            <a:normAutofit/>
          </a:bodyPr>
          <a:lstStyle/>
          <a:p>
            <a:pPr algn="ctr"/>
            <a:r>
              <a:rPr kumimoji="1" lang="ja-JP" altLang="en-US" sz="2800" cap="all"/>
              <a:t>ご静聴ありがとうございました</a:t>
            </a:r>
            <a:br>
              <a:rPr kumimoji="1" lang="en-US" altLang="ja-JP" sz="2800" cap="all" dirty="0"/>
            </a:br>
            <a:r>
              <a:rPr lang="ja-JP" altLang="en-US" sz="2800" cap="all"/>
              <a:t>質問・アドバイス等お願いします</a:t>
            </a:r>
            <a:endParaRPr kumimoji="1" lang="en-US" altLang="ja-JP" sz="2800" cap="all" dirty="0"/>
          </a:p>
        </p:txBody>
      </p:sp>
      <p:cxnSp>
        <p:nvCxnSpPr>
          <p:cNvPr id="20" name="Straight Connector 19">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28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C3E45-9D7D-4642-BF1A-4EFF2EF175D5}"/>
              </a:ext>
            </a:extLst>
          </p:cNvPr>
          <p:cNvSpPr>
            <a:spLocks noGrp="1"/>
          </p:cNvSpPr>
          <p:nvPr>
            <p:ph type="title"/>
          </p:nvPr>
        </p:nvSpPr>
        <p:spPr>
          <a:xfrm>
            <a:off x="954333" y="93032"/>
            <a:ext cx="3429454" cy="800221"/>
          </a:xfrm>
        </p:spPr>
        <p:txBody>
          <a:bodyPr>
            <a:normAutofit/>
          </a:bodyPr>
          <a:lstStyle/>
          <a:p>
            <a:r>
              <a:rPr lang="ja-JP" altLang="en-US"/>
              <a:t>研究テーマ</a:t>
            </a:r>
            <a:endParaRPr kumimoji="1" lang="ja-JP" altLang="en-US"/>
          </a:p>
        </p:txBody>
      </p:sp>
      <p:sp>
        <p:nvSpPr>
          <p:cNvPr id="13" name="テキスト ボックス 12">
            <a:extLst>
              <a:ext uri="{FF2B5EF4-FFF2-40B4-BE49-F238E27FC236}">
                <a16:creationId xmlns:a16="http://schemas.microsoft.com/office/drawing/2014/main" id="{EABC8D2C-A61A-9E4C-8274-30087B17C21C}"/>
              </a:ext>
            </a:extLst>
          </p:cNvPr>
          <p:cNvSpPr txBox="1"/>
          <p:nvPr/>
        </p:nvSpPr>
        <p:spPr>
          <a:xfrm>
            <a:off x="835433" y="1025295"/>
            <a:ext cx="5260567" cy="1631216"/>
          </a:xfrm>
          <a:prstGeom prst="rect">
            <a:avLst/>
          </a:prstGeom>
          <a:solidFill>
            <a:schemeClr val="bg1">
              <a:alpha val="74000"/>
            </a:schemeClr>
          </a:solidFill>
          <a:ln w="38100">
            <a:solidFill>
              <a:schemeClr val="bg2">
                <a:lumMod val="10000"/>
              </a:schemeClr>
            </a:solidFill>
          </a:ln>
        </p:spPr>
        <p:txBody>
          <a:bodyPr wrap="square" rtlCol="0">
            <a:spAutoFit/>
          </a:bodyPr>
          <a:lstStyle/>
          <a:p>
            <a:pPr algn="ctr"/>
            <a:r>
              <a:rPr kumimoji="1" lang="en-US" altLang="ja-JP" sz="2800" i="1" dirty="0"/>
              <a:t>Adaptive Learning</a:t>
            </a:r>
          </a:p>
          <a:p>
            <a:pPr algn="ctr"/>
            <a:endParaRPr lang="en-US" altLang="ja-JP" sz="2400" i="1" dirty="0"/>
          </a:p>
          <a:p>
            <a:pPr algn="ctr"/>
            <a:r>
              <a:rPr lang="ja-JP" altLang="en-US" sz="2400" i="1"/>
              <a:t>習熟度によって問題を個別に変更し</a:t>
            </a:r>
            <a:endParaRPr lang="en-US" altLang="ja-JP" sz="2400" i="1" dirty="0"/>
          </a:p>
          <a:p>
            <a:pPr algn="ctr"/>
            <a:r>
              <a:rPr lang="ja-JP" altLang="en-US" sz="2400" i="1"/>
              <a:t>個人に最適な学習を提供する</a:t>
            </a:r>
            <a:endParaRPr lang="en-US" altLang="ja-JP" sz="2400" i="1" dirty="0"/>
          </a:p>
        </p:txBody>
      </p:sp>
      <p:sp>
        <p:nvSpPr>
          <p:cNvPr id="3" name="テキスト ボックス 2">
            <a:extLst>
              <a:ext uri="{FF2B5EF4-FFF2-40B4-BE49-F238E27FC236}">
                <a16:creationId xmlns:a16="http://schemas.microsoft.com/office/drawing/2014/main" id="{09B0C79C-0225-5B4C-8335-68959289FD92}"/>
              </a:ext>
            </a:extLst>
          </p:cNvPr>
          <p:cNvSpPr txBox="1"/>
          <p:nvPr/>
        </p:nvSpPr>
        <p:spPr>
          <a:xfrm>
            <a:off x="6332704" y="840629"/>
            <a:ext cx="5859296" cy="2000548"/>
          </a:xfrm>
          <a:prstGeom prst="rect">
            <a:avLst/>
          </a:prstGeom>
          <a:noFill/>
        </p:spPr>
        <p:txBody>
          <a:bodyPr wrap="none" rtlCol="0">
            <a:spAutoFit/>
          </a:bodyPr>
          <a:lstStyle/>
          <a:p>
            <a:pPr algn="ctr"/>
            <a:endParaRPr lang="en-US" altLang="ja-JP" sz="2400" i="1" dirty="0"/>
          </a:p>
          <a:p>
            <a:pPr marL="285750" indent="-285750">
              <a:buFont typeface="Symbol" pitchFamily="2" charset="2"/>
              <a:buChar char="Þ"/>
            </a:pPr>
            <a:r>
              <a:rPr lang="ja-JP" altLang="en-US" sz="2000" i="1"/>
              <a:t>今までは指導者のノウハウに頼るしかなかった</a:t>
            </a:r>
            <a:endParaRPr lang="en-US" altLang="ja-JP" sz="2000" i="1" dirty="0"/>
          </a:p>
          <a:p>
            <a:pPr marL="285750" indent="-285750">
              <a:buFont typeface="Symbol" pitchFamily="2" charset="2"/>
              <a:buChar char="Þ"/>
            </a:pPr>
            <a:endParaRPr lang="en-US" altLang="ja-JP" sz="2000" i="1" dirty="0"/>
          </a:p>
          <a:p>
            <a:pPr marL="285750" indent="-285750">
              <a:buFont typeface="Symbol" pitchFamily="2" charset="2"/>
              <a:buChar char="Þ"/>
            </a:pPr>
            <a:r>
              <a:rPr lang="ja-JP" altLang="en-US" sz="2000" i="1"/>
              <a:t>個人情報でもあるため一般公開されないため</a:t>
            </a:r>
            <a:endParaRPr lang="en-US" altLang="ja-JP" sz="2000" i="1" dirty="0"/>
          </a:p>
          <a:p>
            <a:r>
              <a:rPr lang="ja-JP" altLang="en-US" sz="2000" i="1"/>
              <a:t>　一部の企業が情報を独占．</a:t>
            </a:r>
            <a:endParaRPr lang="en-US" altLang="ja-JP" sz="2000" i="1" dirty="0"/>
          </a:p>
          <a:p>
            <a:endParaRPr kumimoji="1" lang="ja-JP" altLang="en-US" sz="2000"/>
          </a:p>
        </p:txBody>
      </p:sp>
      <p:sp>
        <p:nvSpPr>
          <p:cNvPr id="4" name="テキスト ボックス 3">
            <a:extLst>
              <a:ext uri="{FF2B5EF4-FFF2-40B4-BE49-F238E27FC236}">
                <a16:creationId xmlns:a16="http://schemas.microsoft.com/office/drawing/2014/main" id="{97B3F53C-F587-FC44-8AC3-35F0B1B1C612}"/>
              </a:ext>
            </a:extLst>
          </p:cNvPr>
          <p:cNvSpPr txBox="1"/>
          <p:nvPr/>
        </p:nvSpPr>
        <p:spPr>
          <a:xfrm>
            <a:off x="833134" y="3689271"/>
            <a:ext cx="11264622" cy="2000548"/>
          </a:xfrm>
          <a:prstGeom prst="rect">
            <a:avLst/>
          </a:prstGeom>
          <a:noFill/>
        </p:spPr>
        <p:txBody>
          <a:bodyPr wrap="none" rtlCol="0">
            <a:spAutoFit/>
          </a:bodyPr>
          <a:lstStyle/>
          <a:p>
            <a:pPr algn="ctr"/>
            <a:r>
              <a:rPr kumimoji="1" lang="ja-JP" altLang="en-US" sz="2800" b="1" u="sng"/>
              <a:t>数式からその式の持つ特徴を抽出，分類する事ができるか？</a:t>
            </a:r>
            <a:endParaRPr kumimoji="1" lang="en-US" altLang="ja-JP" sz="2800" b="1" u="sng" dirty="0"/>
          </a:p>
          <a:p>
            <a:pPr algn="ctr"/>
            <a:endParaRPr kumimoji="1" lang="en-US" altLang="ja-JP" sz="2400" b="1" dirty="0"/>
          </a:p>
          <a:p>
            <a:pPr algn="ctr"/>
            <a:endParaRPr kumimoji="1" lang="en-US" altLang="ja-JP" sz="2400" b="1" dirty="0"/>
          </a:p>
          <a:p>
            <a:pPr algn="ctr"/>
            <a:r>
              <a:rPr kumimoji="1" lang="ja-JP" altLang="en-US" sz="2400" b="1"/>
              <a:t>これにより，間違えた問題と類似のベクトルの問題が復習類題として適当ならば</a:t>
            </a:r>
            <a:endParaRPr kumimoji="1" lang="en-US" altLang="ja-JP" sz="2400" b="1" dirty="0"/>
          </a:p>
          <a:p>
            <a:pPr algn="ctr"/>
            <a:r>
              <a:rPr kumimoji="1" lang="ja-JP" altLang="en-US" sz="2400" b="1"/>
              <a:t>大量の個人情報がなくとも最適な問題を選ぶ事ができる</a:t>
            </a:r>
          </a:p>
        </p:txBody>
      </p:sp>
    </p:spTree>
    <p:extLst>
      <p:ext uri="{BB962C8B-B14F-4D97-AF65-F5344CB8AC3E}">
        <p14:creationId xmlns:p14="http://schemas.microsoft.com/office/powerpoint/2010/main" val="12194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DB4E5-8CCA-6642-88EF-5BFBCC70809E}"/>
              </a:ext>
            </a:extLst>
          </p:cNvPr>
          <p:cNvSpPr>
            <a:spLocks noGrp="1"/>
          </p:cNvSpPr>
          <p:nvPr>
            <p:ph type="title"/>
          </p:nvPr>
        </p:nvSpPr>
        <p:spPr>
          <a:xfrm>
            <a:off x="954333" y="93032"/>
            <a:ext cx="3429454" cy="800221"/>
          </a:xfrm>
        </p:spPr>
        <p:txBody>
          <a:bodyPr/>
          <a:lstStyle/>
          <a:p>
            <a:r>
              <a:rPr lang="ja-JP" altLang="en-US"/>
              <a:t>研究概要</a:t>
            </a:r>
            <a:endParaRPr kumimoji="1" lang="ja-JP" altLang="en-US"/>
          </a:p>
        </p:txBody>
      </p:sp>
      <p:pic>
        <p:nvPicPr>
          <p:cNvPr id="4" name="図 3">
            <a:extLst>
              <a:ext uri="{FF2B5EF4-FFF2-40B4-BE49-F238E27FC236}">
                <a16:creationId xmlns:a16="http://schemas.microsoft.com/office/drawing/2014/main" id="{E5761EF5-E897-6C46-ACAB-E4A760BA6985}"/>
              </a:ext>
            </a:extLst>
          </p:cNvPr>
          <p:cNvPicPr>
            <a:picLocks noChangeAspect="1"/>
          </p:cNvPicPr>
          <p:nvPr/>
        </p:nvPicPr>
        <p:blipFill>
          <a:blip r:embed="rId2"/>
          <a:stretch>
            <a:fillRect/>
          </a:stretch>
        </p:blipFill>
        <p:spPr>
          <a:xfrm>
            <a:off x="954333" y="752354"/>
            <a:ext cx="10945487" cy="6105646"/>
          </a:xfrm>
          <a:prstGeom prst="rect">
            <a:avLst/>
          </a:prstGeom>
        </p:spPr>
      </p:pic>
    </p:spTree>
    <p:extLst>
      <p:ext uri="{BB962C8B-B14F-4D97-AF65-F5344CB8AC3E}">
        <p14:creationId xmlns:p14="http://schemas.microsoft.com/office/powerpoint/2010/main" val="199542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79ACE-9A00-6548-8CBE-5A79759DFB41}"/>
              </a:ext>
            </a:extLst>
          </p:cNvPr>
          <p:cNvSpPr>
            <a:spLocks noGrp="1"/>
          </p:cNvSpPr>
          <p:nvPr>
            <p:ph type="title"/>
          </p:nvPr>
        </p:nvSpPr>
        <p:spPr>
          <a:xfrm>
            <a:off x="954332" y="93032"/>
            <a:ext cx="4740411" cy="800221"/>
          </a:xfrm>
        </p:spPr>
        <p:txBody>
          <a:bodyPr>
            <a:normAutofit/>
          </a:bodyPr>
          <a:lstStyle/>
          <a:p>
            <a:r>
              <a:rPr lang="en-US" altLang="ja-JP" dirty="0"/>
              <a:t>Exercises Encoder?</a:t>
            </a:r>
            <a:endParaRPr kumimoji="1" lang="ja-JP" altLang="en-US"/>
          </a:p>
        </p:txBody>
      </p:sp>
      <p:sp>
        <p:nvSpPr>
          <p:cNvPr id="3" name="テキスト ボックス 2">
            <a:extLst>
              <a:ext uri="{FF2B5EF4-FFF2-40B4-BE49-F238E27FC236}">
                <a16:creationId xmlns:a16="http://schemas.microsoft.com/office/drawing/2014/main" id="{E65E3307-2B07-3B44-99BF-5B7FAA4E73FD}"/>
              </a:ext>
            </a:extLst>
          </p:cNvPr>
          <p:cNvSpPr txBox="1"/>
          <p:nvPr/>
        </p:nvSpPr>
        <p:spPr>
          <a:xfrm>
            <a:off x="1296365" y="995423"/>
            <a:ext cx="8739893" cy="369332"/>
          </a:xfrm>
          <a:prstGeom prst="rect">
            <a:avLst/>
          </a:prstGeom>
          <a:noFill/>
        </p:spPr>
        <p:txBody>
          <a:bodyPr wrap="none" rtlCol="0">
            <a:spAutoFit/>
          </a:bodyPr>
          <a:lstStyle/>
          <a:p>
            <a:r>
              <a:rPr kumimoji="1" lang="ja-JP" altLang="en-US"/>
              <a:t>仮説：</a:t>
            </a:r>
            <a:r>
              <a:rPr kumimoji="1" lang="en-US" altLang="ja-JP" dirty="0"/>
              <a:t>NLP</a:t>
            </a:r>
            <a:r>
              <a:rPr kumimoji="1" lang="ja-JP" altLang="en-US"/>
              <a:t>で用いられる</a:t>
            </a:r>
            <a:r>
              <a:rPr kumimoji="1" lang="en-US" altLang="ja-JP" dirty="0"/>
              <a:t>Seq2Seq</a:t>
            </a:r>
            <a:r>
              <a:rPr kumimoji="1" lang="ja-JP" altLang="en-US"/>
              <a:t>（系列変換）モデルを人工言語に適用できないか？</a:t>
            </a:r>
            <a:endParaRPr kumimoji="1" lang="en-US" altLang="ja-JP" dirty="0"/>
          </a:p>
        </p:txBody>
      </p:sp>
      <p:pic>
        <p:nvPicPr>
          <p:cNvPr id="5" name="図 4">
            <a:extLst>
              <a:ext uri="{FF2B5EF4-FFF2-40B4-BE49-F238E27FC236}">
                <a16:creationId xmlns:a16="http://schemas.microsoft.com/office/drawing/2014/main" id="{67E74944-08BD-FC4A-873A-A42EFE16C6AA}"/>
              </a:ext>
            </a:extLst>
          </p:cNvPr>
          <p:cNvPicPr>
            <a:picLocks noChangeAspect="1"/>
          </p:cNvPicPr>
          <p:nvPr/>
        </p:nvPicPr>
        <p:blipFill>
          <a:blip r:embed="rId2"/>
          <a:stretch>
            <a:fillRect/>
          </a:stretch>
        </p:blipFill>
        <p:spPr>
          <a:xfrm>
            <a:off x="954332" y="1364755"/>
            <a:ext cx="5677428" cy="3381991"/>
          </a:xfrm>
          <a:prstGeom prst="rect">
            <a:avLst/>
          </a:prstGeom>
        </p:spPr>
      </p:pic>
      <p:sp>
        <p:nvSpPr>
          <p:cNvPr id="6" name="テキスト ボックス 5">
            <a:extLst>
              <a:ext uri="{FF2B5EF4-FFF2-40B4-BE49-F238E27FC236}">
                <a16:creationId xmlns:a16="http://schemas.microsoft.com/office/drawing/2014/main" id="{2A97E29D-FDA7-764C-8ED2-699886645E1F}"/>
              </a:ext>
            </a:extLst>
          </p:cNvPr>
          <p:cNvSpPr txBox="1"/>
          <p:nvPr/>
        </p:nvSpPr>
        <p:spPr>
          <a:xfrm>
            <a:off x="3483980" y="2963120"/>
            <a:ext cx="346570" cy="461665"/>
          </a:xfrm>
          <a:prstGeom prst="rect">
            <a:avLst/>
          </a:prstGeom>
          <a:noFill/>
        </p:spPr>
        <p:txBody>
          <a:bodyPr wrap="none" rtlCol="0">
            <a:spAutoFit/>
          </a:bodyPr>
          <a:lstStyle/>
          <a:p>
            <a:r>
              <a:rPr kumimoji="1" lang="en-US" altLang="ja-JP" sz="2400" b="1" dirty="0">
                <a:solidFill>
                  <a:srgbClr val="FF0000"/>
                </a:solidFill>
              </a:rPr>
              <a:t>h</a:t>
            </a:r>
            <a:endParaRPr kumimoji="1" lang="ja-JP" altLang="en-US" sz="2400" b="1">
              <a:solidFill>
                <a:srgbClr val="FF0000"/>
              </a:solidFill>
            </a:endParaRPr>
          </a:p>
        </p:txBody>
      </p:sp>
      <p:sp>
        <p:nvSpPr>
          <p:cNvPr id="7" name="テキスト ボックス 6">
            <a:extLst>
              <a:ext uri="{FF2B5EF4-FFF2-40B4-BE49-F238E27FC236}">
                <a16:creationId xmlns:a16="http://schemas.microsoft.com/office/drawing/2014/main" id="{32B6B3FB-692A-A54C-ABCB-14FFB6ABE44B}"/>
              </a:ext>
            </a:extLst>
          </p:cNvPr>
          <p:cNvSpPr txBox="1"/>
          <p:nvPr/>
        </p:nvSpPr>
        <p:spPr>
          <a:xfrm>
            <a:off x="6736466" y="1932972"/>
            <a:ext cx="5331268" cy="646331"/>
          </a:xfrm>
          <a:prstGeom prst="rect">
            <a:avLst/>
          </a:prstGeom>
          <a:noFill/>
        </p:spPr>
        <p:txBody>
          <a:bodyPr wrap="none" rtlCol="0">
            <a:spAutoFit/>
          </a:bodyPr>
          <a:lstStyle/>
          <a:p>
            <a:r>
              <a:rPr kumimoji="1" lang="en-US" altLang="ja-JP" dirty="0"/>
              <a:t>Encoder</a:t>
            </a:r>
            <a:r>
              <a:rPr kumimoji="1" lang="ja-JP" altLang="en-US"/>
              <a:t>から</a:t>
            </a:r>
            <a:r>
              <a:rPr kumimoji="1" lang="en-US" altLang="ja-JP" dirty="0"/>
              <a:t>Decoder</a:t>
            </a:r>
            <a:r>
              <a:rPr kumimoji="1" lang="ja-JP" altLang="en-US"/>
              <a:t>に渡される隠れ層の出力</a:t>
            </a:r>
            <a:r>
              <a:rPr kumimoji="1" lang="en-US" altLang="ja-JP" dirty="0">
                <a:solidFill>
                  <a:srgbClr val="FF0000"/>
                </a:solidFill>
              </a:rPr>
              <a:t>h</a:t>
            </a:r>
            <a:r>
              <a:rPr kumimoji="1" lang="ja-JP" altLang="en-US"/>
              <a:t>には</a:t>
            </a:r>
            <a:endParaRPr kumimoji="1" lang="en-US" altLang="ja-JP" dirty="0"/>
          </a:p>
          <a:p>
            <a:r>
              <a:rPr kumimoji="1" lang="ja-JP" altLang="en-US"/>
              <a:t>系列の特徴が記録されたベクトルが生成される．</a:t>
            </a:r>
            <a:endParaRPr kumimoji="1" lang="en-US" altLang="ja-JP" dirty="0"/>
          </a:p>
        </p:txBody>
      </p:sp>
      <p:sp>
        <p:nvSpPr>
          <p:cNvPr id="8" name="下矢印 7">
            <a:extLst>
              <a:ext uri="{FF2B5EF4-FFF2-40B4-BE49-F238E27FC236}">
                <a16:creationId xmlns:a16="http://schemas.microsoft.com/office/drawing/2014/main" id="{81C8E6F5-9C57-A745-B94D-97D4326CEFE0}"/>
              </a:ext>
            </a:extLst>
          </p:cNvPr>
          <p:cNvSpPr/>
          <p:nvPr/>
        </p:nvSpPr>
        <p:spPr>
          <a:xfrm>
            <a:off x="9019632" y="2893011"/>
            <a:ext cx="764936" cy="879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31EEB42-A1AC-F142-83AA-0433BEF612FF}"/>
              </a:ext>
            </a:extLst>
          </p:cNvPr>
          <p:cNvSpPr txBox="1"/>
          <p:nvPr/>
        </p:nvSpPr>
        <p:spPr>
          <a:xfrm>
            <a:off x="6940528" y="4094032"/>
            <a:ext cx="4923143" cy="646331"/>
          </a:xfrm>
          <a:prstGeom prst="rect">
            <a:avLst/>
          </a:prstGeom>
          <a:noFill/>
        </p:spPr>
        <p:txBody>
          <a:bodyPr wrap="none" rtlCol="0">
            <a:spAutoFit/>
          </a:bodyPr>
          <a:lstStyle/>
          <a:p>
            <a:r>
              <a:rPr kumimoji="1" lang="ja-JP" altLang="en-US"/>
              <a:t>この</a:t>
            </a:r>
            <a:r>
              <a:rPr kumimoji="1" lang="en-US" altLang="ja-JP" dirty="0"/>
              <a:t>h</a:t>
            </a:r>
            <a:r>
              <a:rPr kumimoji="1" lang="ja-JP" altLang="en-US"/>
              <a:t>を式の特徴を捉えたベクトルとみなして</a:t>
            </a:r>
            <a:endParaRPr kumimoji="1" lang="en-US" altLang="ja-JP" dirty="0"/>
          </a:p>
          <a:p>
            <a:r>
              <a:rPr kumimoji="1" lang="ja-JP" altLang="en-US"/>
              <a:t>分類・類題選出応用する</a:t>
            </a:r>
          </a:p>
        </p:txBody>
      </p:sp>
      <p:sp>
        <p:nvSpPr>
          <p:cNvPr id="10" name="テキスト ボックス 9">
            <a:extLst>
              <a:ext uri="{FF2B5EF4-FFF2-40B4-BE49-F238E27FC236}">
                <a16:creationId xmlns:a16="http://schemas.microsoft.com/office/drawing/2014/main" id="{941CD972-6A22-524C-B5CB-D4316676FCE8}"/>
              </a:ext>
            </a:extLst>
          </p:cNvPr>
          <p:cNvSpPr txBox="1"/>
          <p:nvPr/>
        </p:nvSpPr>
        <p:spPr>
          <a:xfrm>
            <a:off x="1034528" y="4931412"/>
            <a:ext cx="4860690" cy="369332"/>
          </a:xfrm>
          <a:prstGeom prst="rect">
            <a:avLst/>
          </a:prstGeom>
          <a:noFill/>
        </p:spPr>
        <p:txBody>
          <a:bodyPr wrap="none" rtlCol="0">
            <a:spAutoFit/>
          </a:bodyPr>
          <a:lstStyle/>
          <a:p>
            <a:r>
              <a:rPr kumimoji="1" lang="ja-JP" altLang="en-US"/>
              <a:t>入力：</a:t>
            </a:r>
            <a:r>
              <a:rPr kumimoji="1" lang="en-US" altLang="ja-JP" dirty="0" err="1"/>
              <a:t>Tex</a:t>
            </a:r>
            <a:r>
              <a:rPr kumimoji="1" lang="ja-JP" altLang="en-US"/>
              <a:t>で書かれた数式を</a:t>
            </a:r>
            <a:r>
              <a:rPr kumimoji="1" lang="en-US" altLang="ja-JP" dirty="0" err="1"/>
              <a:t>onehot</a:t>
            </a:r>
            <a:r>
              <a:rPr kumimoji="1" lang="ja-JP" altLang="en-US"/>
              <a:t>にしたもの</a:t>
            </a:r>
          </a:p>
        </p:txBody>
      </p:sp>
      <p:sp>
        <p:nvSpPr>
          <p:cNvPr id="11" name="テキスト ボックス 10">
            <a:extLst>
              <a:ext uri="{FF2B5EF4-FFF2-40B4-BE49-F238E27FC236}">
                <a16:creationId xmlns:a16="http://schemas.microsoft.com/office/drawing/2014/main" id="{B422539C-3882-BD46-B3E3-189A25FB6849}"/>
              </a:ext>
            </a:extLst>
          </p:cNvPr>
          <p:cNvSpPr txBox="1"/>
          <p:nvPr/>
        </p:nvSpPr>
        <p:spPr>
          <a:xfrm>
            <a:off x="1034528" y="5473374"/>
            <a:ext cx="3473580" cy="1200329"/>
          </a:xfrm>
          <a:prstGeom prst="rect">
            <a:avLst/>
          </a:prstGeom>
          <a:noFill/>
          <a:ln>
            <a:solidFill>
              <a:schemeClr val="bg2">
                <a:lumMod val="10000"/>
              </a:schemeClr>
            </a:solidFill>
          </a:ln>
        </p:spPr>
        <p:txBody>
          <a:bodyPr wrap="none" rtlCol="0">
            <a:spAutoFit/>
          </a:bodyPr>
          <a:lstStyle/>
          <a:p>
            <a:r>
              <a:rPr kumimoji="1" lang="ja-JP" altLang="en-US"/>
              <a:t>例：</a:t>
            </a:r>
            <a:r>
              <a:rPr kumimoji="1" lang="en" altLang="ja-JP" dirty="0"/>
              <a:t> 5x + 10 = 1</a:t>
            </a:r>
          </a:p>
          <a:p>
            <a:r>
              <a:rPr kumimoji="1" lang="en" altLang="ja-JP" dirty="0"/>
              <a:t>	3x + 5 = -x + 2</a:t>
            </a:r>
          </a:p>
          <a:p>
            <a:r>
              <a:rPr kumimoji="1" lang="en" altLang="ja-JP" dirty="0"/>
              <a:t>	\</a:t>
            </a:r>
            <a:r>
              <a:rPr kumimoji="1" lang="en" altLang="ja-JP" dirty="0" err="1"/>
              <a:t>frac</a:t>
            </a:r>
            <a:r>
              <a:rPr kumimoji="1" lang="en" altLang="ja-JP" dirty="0"/>
              <a:t>{5}{2}x + 2 = 2x</a:t>
            </a:r>
          </a:p>
          <a:p>
            <a:r>
              <a:rPr kumimoji="1" lang="en" altLang="ja-JP" dirty="0"/>
              <a:t>	\</a:t>
            </a:r>
            <a:r>
              <a:rPr kumimoji="1" lang="en" altLang="ja-JP" dirty="0" err="1"/>
              <a:t>frac</a:t>
            </a:r>
            <a:r>
              <a:rPr kumimoji="1" lang="en" altLang="ja-JP" dirty="0"/>
              <a:t>{3x-1}{2} + 1 = \</a:t>
            </a:r>
            <a:r>
              <a:rPr kumimoji="1" lang="en" altLang="ja-JP" dirty="0" err="1"/>
              <a:t>frac</a:t>
            </a:r>
            <a:r>
              <a:rPr kumimoji="1" lang="en" altLang="ja-JP" dirty="0"/>
              <a:t>{1}{3}</a:t>
            </a:r>
            <a:endParaRPr kumimoji="1" lang="en-US" altLang="ja-JP" dirty="0"/>
          </a:p>
        </p:txBody>
      </p:sp>
    </p:spTree>
    <p:extLst>
      <p:ext uri="{BB962C8B-B14F-4D97-AF65-F5344CB8AC3E}">
        <p14:creationId xmlns:p14="http://schemas.microsoft.com/office/powerpoint/2010/main" val="241024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5237FE4A-3E47-B447-A73C-24FC7B424C4F}"/>
              </a:ext>
            </a:extLst>
          </p:cNvPr>
          <p:cNvSpPr txBox="1">
            <a:spLocks/>
          </p:cNvSpPr>
          <p:nvPr/>
        </p:nvSpPr>
        <p:spPr>
          <a:xfrm>
            <a:off x="954332" y="93032"/>
            <a:ext cx="4740411" cy="80022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a:lstStyle>
          <a:p>
            <a:r>
              <a:rPr lang="en-US" altLang="ja-JP" dirty="0"/>
              <a:t>Exercises Encode</a:t>
            </a:r>
            <a:endParaRPr lang="ja-JP" altLang="en-US"/>
          </a:p>
        </p:txBody>
      </p:sp>
      <p:sp>
        <p:nvSpPr>
          <p:cNvPr id="8" name="テキスト ボックス 7">
            <a:extLst>
              <a:ext uri="{FF2B5EF4-FFF2-40B4-BE49-F238E27FC236}">
                <a16:creationId xmlns:a16="http://schemas.microsoft.com/office/drawing/2014/main" id="{470BB1AC-40E8-584F-8EDD-064CE61A081B}"/>
              </a:ext>
            </a:extLst>
          </p:cNvPr>
          <p:cNvSpPr txBox="1"/>
          <p:nvPr/>
        </p:nvSpPr>
        <p:spPr>
          <a:xfrm>
            <a:off x="1420699" y="968016"/>
            <a:ext cx="3491661" cy="369332"/>
          </a:xfrm>
          <a:prstGeom prst="rect">
            <a:avLst/>
          </a:prstGeom>
          <a:noFill/>
        </p:spPr>
        <p:txBody>
          <a:bodyPr wrap="none" rtlCol="0">
            <a:spAutoFit/>
          </a:bodyPr>
          <a:lstStyle/>
          <a:p>
            <a:r>
              <a:rPr kumimoji="1" lang="ja-JP" altLang="en-US"/>
              <a:t>実験モデルは以下の</a:t>
            </a:r>
            <a:r>
              <a:rPr kumimoji="1" lang="en-US" altLang="ja-JP" dirty="0"/>
              <a:t>3×2</a:t>
            </a:r>
            <a:r>
              <a:rPr kumimoji="1" lang="ja-JP" altLang="en-US"/>
              <a:t>の</a:t>
            </a:r>
            <a:r>
              <a:rPr kumimoji="1" lang="en-US" altLang="ja-JP" dirty="0"/>
              <a:t>6</a:t>
            </a:r>
            <a:r>
              <a:rPr kumimoji="1" lang="ja-JP" altLang="en-US"/>
              <a:t>種類</a:t>
            </a:r>
            <a:endParaRPr kumimoji="1" lang="en-US" altLang="ja-JP" dirty="0"/>
          </a:p>
        </p:txBody>
      </p:sp>
      <p:pic>
        <p:nvPicPr>
          <p:cNvPr id="10" name="図 9">
            <a:extLst>
              <a:ext uri="{FF2B5EF4-FFF2-40B4-BE49-F238E27FC236}">
                <a16:creationId xmlns:a16="http://schemas.microsoft.com/office/drawing/2014/main" id="{A7EF48D7-9048-1045-B792-0FAA8405FEFB}"/>
              </a:ext>
            </a:extLst>
          </p:cNvPr>
          <p:cNvPicPr>
            <a:picLocks noChangeAspect="1"/>
          </p:cNvPicPr>
          <p:nvPr/>
        </p:nvPicPr>
        <p:blipFill rotWithShape="1">
          <a:blip r:embed="rId2"/>
          <a:srcRect l="-1208" t="14743" r="49999" b="4292"/>
          <a:stretch/>
        </p:blipFill>
        <p:spPr>
          <a:xfrm>
            <a:off x="814850" y="1709492"/>
            <a:ext cx="3492000" cy="3538296"/>
          </a:xfrm>
          <a:prstGeom prst="rect">
            <a:avLst/>
          </a:prstGeom>
        </p:spPr>
      </p:pic>
      <p:pic>
        <p:nvPicPr>
          <p:cNvPr id="16" name="図 15">
            <a:extLst>
              <a:ext uri="{FF2B5EF4-FFF2-40B4-BE49-F238E27FC236}">
                <a16:creationId xmlns:a16="http://schemas.microsoft.com/office/drawing/2014/main" id="{923266A5-29CA-214B-9992-780FB5029951}"/>
              </a:ext>
            </a:extLst>
          </p:cNvPr>
          <p:cNvPicPr>
            <a:picLocks noChangeAspect="1"/>
          </p:cNvPicPr>
          <p:nvPr/>
        </p:nvPicPr>
        <p:blipFill rotWithShape="1">
          <a:blip r:embed="rId3"/>
          <a:srcRect r="52951"/>
          <a:stretch/>
        </p:blipFill>
        <p:spPr>
          <a:xfrm>
            <a:off x="4757425" y="1036180"/>
            <a:ext cx="3492000" cy="4239980"/>
          </a:xfrm>
          <a:prstGeom prst="rect">
            <a:avLst/>
          </a:prstGeom>
        </p:spPr>
      </p:pic>
      <p:pic>
        <p:nvPicPr>
          <p:cNvPr id="22" name="図 21">
            <a:extLst>
              <a:ext uri="{FF2B5EF4-FFF2-40B4-BE49-F238E27FC236}">
                <a16:creationId xmlns:a16="http://schemas.microsoft.com/office/drawing/2014/main" id="{11D57C65-BCB5-7340-A50B-128B520A5614}"/>
              </a:ext>
            </a:extLst>
          </p:cNvPr>
          <p:cNvPicPr>
            <a:picLocks noChangeAspect="1"/>
          </p:cNvPicPr>
          <p:nvPr/>
        </p:nvPicPr>
        <p:blipFill rotWithShape="1">
          <a:blip r:embed="rId4"/>
          <a:srcRect r="51529" b="4816"/>
          <a:stretch/>
        </p:blipFill>
        <p:spPr>
          <a:xfrm>
            <a:off x="8700000" y="1525709"/>
            <a:ext cx="3492000" cy="3722079"/>
          </a:xfrm>
          <a:prstGeom prst="rect">
            <a:avLst/>
          </a:prstGeom>
        </p:spPr>
      </p:pic>
      <p:sp>
        <p:nvSpPr>
          <p:cNvPr id="68" name="テキスト ボックス 67">
            <a:extLst>
              <a:ext uri="{FF2B5EF4-FFF2-40B4-BE49-F238E27FC236}">
                <a16:creationId xmlns:a16="http://schemas.microsoft.com/office/drawing/2014/main" id="{2ECDBDE6-4F7F-674E-B8ED-8EE1BF7F760D}"/>
              </a:ext>
            </a:extLst>
          </p:cNvPr>
          <p:cNvSpPr txBox="1"/>
          <p:nvPr/>
        </p:nvSpPr>
        <p:spPr>
          <a:xfrm>
            <a:off x="1420699" y="5374049"/>
            <a:ext cx="1877117" cy="369332"/>
          </a:xfrm>
          <a:prstGeom prst="rect">
            <a:avLst/>
          </a:prstGeom>
          <a:noFill/>
        </p:spPr>
        <p:txBody>
          <a:bodyPr wrap="none" rtlCol="0">
            <a:spAutoFit/>
          </a:bodyPr>
          <a:lstStyle/>
          <a:p>
            <a:r>
              <a:rPr kumimoji="1" lang="ja-JP" altLang="en-US"/>
              <a:t>一般的な</a:t>
            </a:r>
            <a:r>
              <a:rPr kumimoji="1" lang="en-US" altLang="ja-JP" dirty="0"/>
              <a:t>Encoder</a:t>
            </a:r>
            <a:endParaRPr kumimoji="1" lang="ja-JP" altLang="en-US"/>
          </a:p>
        </p:txBody>
      </p:sp>
      <p:sp>
        <p:nvSpPr>
          <p:cNvPr id="69" name="テキスト ボックス 68">
            <a:extLst>
              <a:ext uri="{FF2B5EF4-FFF2-40B4-BE49-F238E27FC236}">
                <a16:creationId xmlns:a16="http://schemas.microsoft.com/office/drawing/2014/main" id="{3BEE9D38-1AA2-E54C-809C-54BAE805F498}"/>
              </a:ext>
            </a:extLst>
          </p:cNvPr>
          <p:cNvSpPr txBox="1"/>
          <p:nvPr/>
        </p:nvSpPr>
        <p:spPr>
          <a:xfrm>
            <a:off x="5204191" y="5452488"/>
            <a:ext cx="2414122" cy="369332"/>
          </a:xfrm>
          <a:prstGeom prst="rect">
            <a:avLst/>
          </a:prstGeom>
          <a:noFill/>
        </p:spPr>
        <p:txBody>
          <a:bodyPr wrap="none" rtlCol="0">
            <a:spAutoFit/>
          </a:bodyPr>
          <a:lstStyle/>
          <a:p>
            <a:r>
              <a:rPr kumimoji="1" lang="en-US" altLang="ja-JP" dirty="0" err="1"/>
              <a:t>SkipConnectionEncoder</a:t>
            </a:r>
            <a:endParaRPr kumimoji="1" lang="ja-JP" altLang="en-US"/>
          </a:p>
        </p:txBody>
      </p:sp>
      <p:sp>
        <p:nvSpPr>
          <p:cNvPr id="70" name="テキスト ボックス 69">
            <a:extLst>
              <a:ext uri="{FF2B5EF4-FFF2-40B4-BE49-F238E27FC236}">
                <a16:creationId xmlns:a16="http://schemas.microsoft.com/office/drawing/2014/main" id="{30C49D4E-87EF-1E4D-9968-1EB7E62D5180}"/>
              </a:ext>
            </a:extLst>
          </p:cNvPr>
          <p:cNvSpPr txBox="1"/>
          <p:nvPr/>
        </p:nvSpPr>
        <p:spPr>
          <a:xfrm>
            <a:off x="9317389" y="5341968"/>
            <a:ext cx="2257221" cy="369332"/>
          </a:xfrm>
          <a:prstGeom prst="rect">
            <a:avLst/>
          </a:prstGeom>
          <a:noFill/>
        </p:spPr>
        <p:txBody>
          <a:bodyPr wrap="none" rtlCol="0">
            <a:spAutoFit/>
          </a:bodyPr>
          <a:lstStyle/>
          <a:p>
            <a:r>
              <a:rPr lang="en" altLang="ja-JP" dirty="0"/>
              <a:t>Bi-directional </a:t>
            </a:r>
            <a:r>
              <a:rPr kumimoji="1" lang="en-US" altLang="ja-JP" dirty="0"/>
              <a:t>Encoder</a:t>
            </a:r>
            <a:endParaRPr kumimoji="1" lang="ja-JP" altLang="en-US"/>
          </a:p>
        </p:txBody>
      </p:sp>
      <mc:AlternateContent xmlns:mc="http://schemas.openxmlformats.org/markup-compatibility/2006" xmlns:p14="http://schemas.microsoft.com/office/powerpoint/2010/main">
        <mc:Choice Requires="p14">
          <p:contentPart p14:bwMode="auto" r:id="rId5">
            <p14:nvContentPartPr>
              <p14:cNvPr id="76" name="インク 75">
                <a:extLst>
                  <a:ext uri="{FF2B5EF4-FFF2-40B4-BE49-F238E27FC236}">
                    <a16:creationId xmlns:a16="http://schemas.microsoft.com/office/drawing/2014/main" id="{217FA375-3334-B248-98F2-446065C0EB23}"/>
                  </a:ext>
                </a:extLst>
              </p14:cNvPr>
              <p14:cNvContentPartPr/>
              <p14:nvPr/>
            </p14:nvContentPartPr>
            <p14:xfrm>
              <a:off x="8154201" y="1353258"/>
              <a:ext cx="118800" cy="205560"/>
            </p14:xfrm>
          </p:contentPart>
        </mc:Choice>
        <mc:Fallback xmlns="">
          <p:pic>
            <p:nvPicPr>
              <p:cNvPr id="76" name="インク 75">
                <a:extLst>
                  <a:ext uri="{FF2B5EF4-FFF2-40B4-BE49-F238E27FC236}">
                    <a16:creationId xmlns:a16="http://schemas.microsoft.com/office/drawing/2014/main" id="{217FA375-3334-B248-98F2-446065C0EB23}"/>
                  </a:ext>
                </a:extLst>
              </p:cNvPr>
              <p:cNvPicPr/>
              <p:nvPr/>
            </p:nvPicPr>
            <p:blipFill>
              <a:blip r:embed="rId6"/>
              <a:stretch>
                <a:fillRect/>
              </a:stretch>
            </p:blipFill>
            <p:spPr>
              <a:xfrm>
                <a:off x="8136201" y="1335618"/>
                <a:ext cx="154440" cy="241200"/>
              </a:xfrm>
              <a:prstGeom prst="rect">
                <a:avLst/>
              </a:prstGeom>
            </p:spPr>
          </p:pic>
        </mc:Fallback>
      </mc:AlternateContent>
      <p:sp>
        <p:nvSpPr>
          <p:cNvPr id="2" name="テキスト ボックス 1">
            <a:extLst>
              <a:ext uri="{FF2B5EF4-FFF2-40B4-BE49-F238E27FC236}">
                <a16:creationId xmlns:a16="http://schemas.microsoft.com/office/drawing/2014/main" id="{3DEBE902-36CC-314E-9F4E-721EE4924706}"/>
              </a:ext>
            </a:extLst>
          </p:cNvPr>
          <p:cNvSpPr txBox="1"/>
          <p:nvPr/>
        </p:nvSpPr>
        <p:spPr>
          <a:xfrm>
            <a:off x="954332" y="6266688"/>
            <a:ext cx="6558206" cy="369332"/>
          </a:xfrm>
          <a:prstGeom prst="rect">
            <a:avLst/>
          </a:prstGeom>
          <a:noFill/>
        </p:spPr>
        <p:txBody>
          <a:bodyPr wrap="none" rtlCol="0">
            <a:spAutoFit/>
          </a:bodyPr>
          <a:lstStyle/>
          <a:p>
            <a:r>
              <a:rPr kumimoji="1" lang="en-US" altLang="ja-JP" dirty="0"/>
              <a:t>Embedding</a:t>
            </a:r>
            <a:r>
              <a:rPr kumimoji="1" lang="ja-JP" altLang="en-US"/>
              <a:t> </a:t>
            </a:r>
            <a:r>
              <a:rPr kumimoji="1" lang="en-US" altLang="ja-JP" dirty="0"/>
              <a:t>Layer</a:t>
            </a:r>
            <a:r>
              <a:rPr kumimoji="1" lang="ja-JP" altLang="en-US"/>
              <a:t>には</a:t>
            </a:r>
            <a:r>
              <a:rPr kumimoji="1" lang="en-US" altLang="ja-JP" dirty="0"/>
              <a:t>CBOW</a:t>
            </a:r>
            <a:r>
              <a:rPr kumimoji="1" lang="ja-JP" altLang="en-US"/>
              <a:t>で事前学習した重みで学習していく</a:t>
            </a:r>
          </a:p>
        </p:txBody>
      </p:sp>
    </p:spTree>
    <p:extLst>
      <p:ext uri="{BB962C8B-B14F-4D97-AF65-F5344CB8AC3E}">
        <p14:creationId xmlns:p14="http://schemas.microsoft.com/office/powerpoint/2010/main" val="88332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9A222E2-39F7-1847-BC83-961CE503360A}"/>
              </a:ext>
            </a:extLst>
          </p:cNvPr>
          <p:cNvPicPr>
            <a:picLocks noChangeAspect="1"/>
          </p:cNvPicPr>
          <p:nvPr/>
        </p:nvPicPr>
        <p:blipFill rotWithShape="1">
          <a:blip r:embed="rId2"/>
          <a:srcRect l="42971" r="1932"/>
          <a:stretch/>
        </p:blipFill>
        <p:spPr>
          <a:xfrm>
            <a:off x="1143787" y="1341699"/>
            <a:ext cx="3240000" cy="350299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インク 4">
                <a:extLst>
                  <a:ext uri="{FF2B5EF4-FFF2-40B4-BE49-F238E27FC236}">
                    <a16:creationId xmlns:a16="http://schemas.microsoft.com/office/drawing/2014/main" id="{47F42F99-FB8D-3E4A-AD53-E518A45D7113}"/>
                  </a:ext>
                </a:extLst>
              </p14:cNvPr>
              <p14:cNvContentPartPr/>
              <p14:nvPr/>
            </p14:nvContentPartPr>
            <p14:xfrm>
              <a:off x="761961" y="1256058"/>
              <a:ext cx="360" cy="360"/>
            </p14:xfrm>
          </p:contentPart>
        </mc:Choice>
        <mc:Fallback xmlns="">
          <p:pic>
            <p:nvPicPr>
              <p:cNvPr id="5" name="インク 4">
                <a:extLst>
                  <a:ext uri="{FF2B5EF4-FFF2-40B4-BE49-F238E27FC236}">
                    <a16:creationId xmlns:a16="http://schemas.microsoft.com/office/drawing/2014/main" id="{47F42F99-FB8D-3E4A-AD53-E518A45D7113}"/>
                  </a:ext>
                </a:extLst>
              </p:cNvPr>
              <p:cNvPicPr/>
              <p:nvPr/>
            </p:nvPicPr>
            <p:blipFill>
              <a:blip r:embed="rId5"/>
              <a:stretch>
                <a:fillRect/>
              </a:stretch>
            </p:blipFill>
            <p:spPr>
              <a:xfrm>
                <a:off x="743961" y="1238418"/>
                <a:ext cx="36000" cy="36000"/>
              </a:xfrm>
              <a:prstGeom prst="rect">
                <a:avLst/>
              </a:prstGeom>
            </p:spPr>
          </p:pic>
        </mc:Fallback>
      </mc:AlternateContent>
      <p:sp>
        <p:nvSpPr>
          <p:cNvPr id="10" name="タイトル 1">
            <a:extLst>
              <a:ext uri="{FF2B5EF4-FFF2-40B4-BE49-F238E27FC236}">
                <a16:creationId xmlns:a16="http://schemas.microsoft.com/office/drawing/2014/main" id="{232BC625-4D22-C84A-9B86-936619E14BB7}"/>
              </a:ext>
            </a:extLst>
          </p:cNvPr>
          <p:cNvSpPr txBox="1">
            <a:spLocks/>
          </p:cNvSpPr>
          <p:nvPr/>
        </p:nvSpPr>
        <p:spPr>
          <a:xfrm>
            <a:off x="954332" y="93032"/>
            <a:ext cx="4740411" cy="800221"/>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a:lstStyle>
          <a:p>
            <a:r>
              <a:rPr lang="en-US" altLang="ja-JP" dirty="0"/>
              <a:t>Exercises Decode</a:t>
            </a:r>
            <a:endParaRPr lang="ja-JP" altLang="en-US"/>
          </a:p>
        </p:txBody>
      </p:sp>
      <p:sp>
        <p:nvSpPr>
          <p:cNvPr id="2" name="テキスト ボックス 1">
            <a:extLst>
              <a:ext uri="{FF2B5EF4-FFF2-40B4-BE49-F238E27FC236}">
                <a16:creationId xmlns:a16="http://schemas.microsoft.com/office/drawing/2014/main" id="{D86F6758-96B2-5445-A8FD-925E0271393F}"/>
              </a:ext>
            </a:extLst>
          </p:cNvPr>
          <p:cNvSpPr txBox="1"/>
          <p:nvPr/>
        </p:nvSpPr>
        <p:spPr>
          <a:xfrm>
            <a:off x="4919241" y="1863523"/>
            <a:ext cx="6493765" cy="923330"/>
          </a:xfrm>
          <a:prstGeom prst="rect">
            <a:avLst/>
          </a:prstGeom>
          <a:noFill/>
        </p:spPr>
        <p:txBody>
          <a:bodyPr wrap="none" rtlCol="0">
            <a:spAutoFit/>
          </a:bodyPr>
          <a:lstStyle/>
          <a:p>
            <a:r>
              <a:rPr kumimoji="1" lang="en-US" altLang="ja-JP" dirty="0"/>
              <a:t>Decoder</a:t>
            </a:r>
            <a:r>
              <a:rPr kumimoji="1" lang="ja-JP" altLang="en-US"/>
              <a:t>は</a:t>
            </a:r>
            <a:r>
              <a:rPr kumimoji="1" lang="en-US" altLang="ja-JP" dirty="0"/>
              <a:t>Encoder</a:t>
            </a:r>
            <a:r>
              <a:rPr kumimoji="1" lang="ja-JP" altLang="en-US"/>
              <a:t>の出力を復元する．</a:t>
            </a:r>
            <a:endParaRPr kumimoji="1" lang="en-US" altLang="ja-JP" dirty="0"/>
          </a:p>
          <a:p>
            <a:endParaRPr kumimoji="1" lang="en-US" altLang="ja-JP" dirty="0"/>
          </a:p>
          <a:p>
            <a:r>
              <a:rPr kumimoji="1" lang="en-US" altLang="ja-JP" dirty="0"/>
              <a:t>Encoder</a:t>
            </a:r>
            <a:r>
              <a:rPr kumimoji="1" lang="ja-JP" altLang="en-US"/>
              <a:t>の最終出力の性能を見るため，単純な構成で実験する</a:t>
            </a:r>
            <a:endParaRPr kumimoji="1" lang="en-US" altLang="ja-JP" dirty="0"/>
          </a:p>
        </p:txBody>
      </p:sp>
    </p:spTree>
    <p:extLst>
      <p:ext uri="{BB962C8B-B14F-4D97-AF65-F5344CB8AC3E}">
        <p14:creationId xmlns:p14="http://schemas.microsoft.com/office/powerpoint/2010/main" val="104287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ABE61-3679-4542-B2DD-22EDE2328D7B}"/>
              </a:ext>
            </a:extLst>
          </p:cNvPr>
          <p:cNvSpPr>
            <a:spLocks noGrp="1"/>
          </p:cNvSpPr>
          <p:nvPr>
            <p:ph type="title"/>
          </p:nvPr>
        </p:nvSpPr>
        <p:spPr>
          <a:xfrm>
            <a:off x="954333" y="93032"/>
            <a:ext cx="3429454" cy="800221"/>
          </a:xfrm>
        </p:spPr>
        <p:txBody>
          <a:bodyPr>
            <a:normAutofit/>
          </a:bodyPr>
          <a:lstStyle/>
          <a:p>
            <a:r>
              <a:rPr lang="ja-JP" altLang="en-US"/>
              <a:t>結果</a:t>
            </a:r>
            <a:endParaRPr kumimoji="1" lang="ja-JP" altLang="en-US"/>
          </a:p>
        </p:txBody>
      </p:sp>
      <p:sp>
        <p:nvSpPr>
          <p:cNvPr id="3" name="テキスト ボックス 2">
            <a:extLst>
              <a:ext uri="{FF2B5EF4-FFF2-40B4-BE49-F238E27FC236}">
                <a16:creationId xmlns:a16="http://schemas.microsoft.com/office/drawing/2014/main" id="{96C7F227-432B-674F-931C-2486C3A00D53}"/>
              </a:ext>
            </a:extLst>
          </p:cNvPr>
          <p:cNvSpPr txBox="1"/>
          <p:nvPr/>
        </p:nvSpPr>
        <p:spPr>
          <a:xfrm>
            <a:off x="1243390" y="822918"/>
            <a:ext cx="4852610" cy="523220"/>
          </a:xfrm>
          <a:prstGeom prst="rect">
            <a:avLst/>
          </a:prstGeom>
          <a:noFill/>
        </p:spPr>
        <p:txBody>
          <a:bodyPr wrap="none" rtlCol="0">
            <a:spAutoFit/>
          </a:bodyPr>
          <a:lstStyle/>
          <a:p>
            <a:r>
              <a:rPr kumimoji="1" lang="ja-JP" altLang="en-US" sz="2800" b="1"/>
              <a:t>予備評価</a:t>
            </a:r>
            <a:r>
              <a:rPr kumimoji="1" lang="en-US" altLang="ja-JP" sz="2800" b="1" dirty="0"/>
              <a:t>〜</a:t>
            </a:r>
            <a:r>
              <a:rPr kumimoji="1" lang="ja-JP" altLang="en-US" sz="2800" b="1"/>
              <a:t>分散表現の獲得</a:t>
            </a:r>
            <a:r>
              <a:rPr kumimoji="1" lang="en-US" altLang="ja-JP" sz="2800" b="1" dirty="0"/>
              <a:t>〜</a:t>
            </a:r>
            <a:endParaRPr kumimoji="1" lang="ja-JP" altLang="en-US" sz="2800" b="1"/>
          </a:p>
        </p:txBody>
      </p:sp>
      <p:pic>
        <p:nvPicPr>
          <p:cNvPr id="5" name="図 4">
            <a:extLst>
              <a:ext uri="{FF2B5EF4-FFF2-40B4-BE49-F238E27FC236}">
                <a16:creationId xmlns:a16="http://schemas.microsoft.com/office/drawing/2014/main" id="{43C6B12E-F296-8C40-AB4C-A1E70D062A9A}"/>
              </a:ext>
            </a:extLst>
          </p:cNvPr>
          <p:cNvPicPr>
            <a:picLocks noChangeAspect="1"/>
          </p:cNvPicPr>
          <p:nvPr/>
        </p:nvPicPr>
        <p:blipFill>
          <a:blip r:embed="rId2"/>
          <a:stretch>
            <a:fillRect/>
          </a:stretch>
        </p:blipFill>
        <p:spPr>
          <a:xfrm>
            <a:off x="6296483" y="1407606"/>
            <a:ext cx="4740606" cy="3555455"/>
          </a:xfrm>
          <a:prstGeom prst="rect">
            <a:avLst/>
          </a:prstGeom>
        </p:spPr>
      </p:pic>
      <p:pic>
        <p:nvPicPr>
          <p:cNvPr id="7" name="図 6">
            <a:extLst>
              <a:ext uri="{FF2B5EF4-FFF2-40B4-BE49-F238E27FC236}">
                <a16:creationId xmlns:a16="http://schemas.microsoft.com/office/drawing/2014/main" id="{B26F45F8-9A5D-4B47-9C41-EEC417693D1C}"/>
              </a:ext>
            </a:extLst>
          </p:cNvPr>
          <p:cNvPicPr>
            <a:picLocks noChangeAspect="1"/>
          </p:cNvPicPr>
          <p:nvPr/>
        </p:nvPicPr>
        <p:blipFill>
          <a:blip r:embed="rId3"/>
          <a:stretch>
            <a:fillRect/>
          </a:stretch>
        </p:blipFill>
        <p:spPr>
          <a:xfrm>
            <a:off x="954333" y="1407607"/>
            <a:ext cx="4740606" cy="3555455"/>
          </a:xfrm>
          <a:prstGeom prst="rect">
            <a:avLst/>
          </a:prstGeom>
        </p:spPr>
      </p:pic>
      <p:sp>
        <p:nvSpPr>
          <p:cNvPr id="9" name="テキスト ボックス 8">
            <a:extLst>
              <a:ext uri="{FF2B5EF4-FFF2-40B4-BE49-F238E27FC236}">
                <a16:creationId xmlns:a16="http://schemas.microsoft.com/office/drawing/2014/main" id="{05167006-EFD2-B64C-A87E-6F2237290A09}"/>
              </a:ext>
            </a:extLst>
          </p:cNvPr>
          <p:cNvSpPr txBox="1"/>
          <p:nvPr/>
        </p:nvSpPr>
        <p:spPr>
          <a:xfrm>
            <a:off x="1770381" y="5226083"/>
            <a:ext cx="9775443" cy="1477328"/>
          </a:xfrm>
          <a:prstGeom prst="rect">
            <a:avLst/>
          </a:prstGeom>
          <a:noFill/>
        </p:spPr>
        <p:txBody>
          <a:bodyPr wrap="square" rtlCol="0">
            <a:spAutoFit/>
          </a:bodyPr>
          <a:lstStyle/>
          <a:p>
            <a:r>
              <a:rPr kumimoji="1" lang="ja-JP" altLang="en-US"/>
              <a:t>＝＞　位置関係をつかむことは今回のコーパス（一次方程式の計算式）では獲得できない</a:t>
            </a:r>
            <a:endParaRPr kumimoji="1" lang="en-US" altLang="ja-JP" dirty="0"/>
          </a:p>
          <a:p>
            <a:r>
              <a:rPr kumimoji="1" lang="ja-JP" altLang="en-US"/>
              <a:t>＝＞　式の外形をとらえることには成功しているかもしれない．</a:t>
            </a:r>
            <a:endParaRPr kumimoji="1" lang="en-US" altLang="ja-JP" dirty="0"/>
          </a:p>
          <a:p>
            <a:r>
              <a:rPr kumimoji="1" lang="en-US" altLang="ja-JP" dirty="0"/>
              <a:t>	(  ) </a:t>
            </a:r>
            <a:r>
              <a:rPr kumimoji="1" lang="ja-JP" altLang="en-US"/>
              <a:t>の距離 </a:t>
            </a:r>
            <a:r>
              <a:rPr kumimoji="1" lang="en-US" altLang="ja-JP" dirty="0"/>
              <a:t>27.04968437532474</a:t>
            </a:r>
          </a:p>
          <a:p>
            <a:r>
              <a:rPr kumimoji="1" lang="en-US" altLang="ja-JP" dirty="0"/>
              <a:t>	{</a:t>
            </a:r>
            <a:r>
              <a:rPr kumimoji="1" lang="ja-JP" altLang="en-US"/>
              <a:t> </a:t>
            </a:r>
            <a:r>
              <a:rPr kumimoji="1" lang="en-US" altLang="ja-JP" dirty="0"/>
              <a:t> } </a:t>
            </a:r>
            <a:r>
              <a:rPr kumimoji="1" lang="ja-JP" altLang="en-US"/>
              <a:t>の距離  </a:t>
            </a:r>
            <a:r>
              <a:rPr kumimoji="1" lang="en-US" altLang="ja-JP" dirty="0"/>
              <a:t>27.04968437532474</a:t>
            </a:r>
          </a:p>
          <a:p>
            <a:r>
              <a:rPr kumimoji="1" lang="ja-JP" altLang="en-US"/>
              <a:t>かっこの距離が等しくなっている</a:t>
            </a:r>
            <a:endParaRPr kumimoji="1" lang="en-US" altLang="ja-JP" dirty="0"/>
          </a:p>
        </p:txBody>
      </p:sp>
    </p:spTree>
    <p:extLst>
      <p:ext uri="{BB962C8B-B14F-4D97-AF65-F5344CB8AC3E}">
        <p14:creationId xmlns:p14="http://schemas.microsoft.com/office/powerpoint/2010/main" val="40411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ABE61-3679-4542-B2DD-22EDE2328D7B}"/>
              </a:ext>
            </a:extLst>
          </p:cNvPr>
          <p:cNvSpPr>
            <a:spLocks noGrp="1"/>
          </p:cNvSpPr>
          <p:nvPr>
            <p:ph type="title"/>
          </p:nvPr>
        </p:nvSpPr>
        <p:spPr>
          <a:xfrm>
            <a:off x="954333" y="93032"/>
            <a:ext cx="3429454" cy="800221"/>
          </a:xfrm>
        </p:spPr>
        <p:txBody>
          <a:bodyPr>
            <a:normAutofit/>
          </a:bodyPr>
          <a:lstStyle/>
          <a:p>
            <a:r>
              <a:rPr lang="ja-JP" altLang="en-US"/>
              <a:t>結果</a:t>
            </a:r>
            <a:endParaRPr kumimoji="1" lang="ja-JP" altLang="en-US"/>
          </a:p>
        </p:txBody>
      </p:sp>
      <p:sp>
        <p:nvSpPr>
          <p:cNvPr id="4" name="テキスト ボックス 3">
            <a:extLst>
              <a:ext uri="{FF2B5EF4-FFF2-40B4-BE49-F238E27FC236}">
                <a16:creationId xmlns:a16="http://schemas.microsoft.com/office/drawing/2014/main" id="{10C41697-45D5-8743-A72F-7E353F0E6C5C}"/>
              </a:ext>
            </a:extLst>
          </p:cNvPr>
          <p:cNvSpPr txBox="1"/>
          <p:nvPr/>
        </p:nvSpPr>
        <p:spPr>
          <a:xfrm>
            <a:off x="1243390" y="822918"/>
            <a:ext cx="5211683" cy="523220"/>
          </a:xfrm>
          <a:prstGeom prst="rect">
            <a:avLst/>
          </a:prstGeom>
          <a:noFill/>
        </p:spPr>
        <p:txBody>
          <a:bodyPr wrap="none" rtlCol="0">
            <a:spAutoFit/>
          </a:bodyPr>
          <a:lstStyle/>
          <a:p>
            <a:r>
              <a:rPr kumimoji="1" lang="ja-JP" altLang="en-US" sz="2800" b="1"/>
              <a:t>実験結果</a:t>
            </a:r>
            <a:r>
              <a:rPr kumimoji="1" lang="en-US" altLang="ja-JP" sz="2800" b="1" dirty="0"/>
              <a:t>〜</a:t>
            </a:r>
            <a:r>
              <a:rPr kumimoji="1" lang="ja-JP" altLang="en-US" sz="2800" b="1"/>
              <a:t>式ベクトルの獲得</a:t>
            </a:r>
            <a:r>
              <a:rPr kumimoji="1" lang="en-US" altLang="ja-JP" sz="2800" b="1" dirty="0"/>
              <a:t>〜</a:t>
            </a:r>
            <a:endParaRPr kumimoji="1" lang="ja-JP" altLang="en-US" sz="2800" b="1"/>
          </a:p>
        </p:txBody>
      </p:sp>
      <p:sp>
        <p:nvSpPr>
          <p:cNvPr id="5" name="テキスト ボックス 4">
            <a:extLst>
              <a:ext uri="{FF2B5EF4-FFF2-40B4-BE49-F238E27FC236}">
                <a16:creationId xmlns:a16="http://schemas.microsoft.com/office/drawing/2014/main" id="{671985E5-01CD-0C44-A890-0EC17BECBC5B}"/>
              </a:ext>
            </a:extLst>
          </p:cNvPr>
          <p:cNvSpPr txBox="1"/>
          <p:nvPr/>
        </p:nvSpPr>
        <p:spPr>
          <a:xfrm>
            <a:off x="900232" y="1387420"/>
            <a:ext cx="4687502" cy="646331"/>
          </a:xfrm>
          <a:prstGeom prst="rect">
            <a:avLst/>
          </a:prstGeom>
          <a:noFill/>
        </p:spPr>
        <p:txBody>
          <a:bodyPr wrap="none" rtlCol="0">
            <a:spAutoFit/>
          </a:bodyPr>
          <a:lstStyle/>
          <a:p>
            <a:r>
              <a:rPr kumimoji="1" lang="en-US" altLang="ja-JP" dirty="0"/>
              <a:t>20</a:t>
            </a:r>
            <a:r>
              <a:rPr kumimoji="1" lang="ja-JP" altLang="en-US"/>
              <a:t>種類の式を選び</a:t>
            </a:r>
            <a:endParaRPr kumimoji="1" lang="en-US" altLang="ja-JP" dirty="0"/>
          </a:p>
          <a:p>
            <a:r>
              <a:rPr kumimoji="1" lang="ja-JP" altLang="en-US"/>
              <a:t>学習後，出力ベクトルを</a:t>
            </a:r>
            <a:r>
              <a:rPr kumimoji="1" lang="en-US" altLang="ja-JP" dirty="0"/>
              <a:t>2</a:t>
            </a:r>
            <a:r>
              <a:rPr kumimoji="1" lang="ja-JP" altLang="en-US"/>
              <a:t>次元分布図を作成</a:t>
            </a:r>
          </a:p>
        </p:txBody>
      </p:sp>
      <p:pic>
        <p:nvPicPr>
          <p:cNvPr id="9" name="図 8">
            <a:extLst>
              <a:ext uri="{FF2B5EF4-FFF2-40B4-BE49-F238E27FC236}">
                <a16:creationId xmlns:a16="http://schemas.microsoft.com/office/drawing/2014/main" id="{B01E27FD-80AA-2140-97D4-00EE4F15E160}"/>
              </a:ext>
            </a:extLst>
          </p:cNvPr>
          <p:cNvPicPr>
            <a:picLocks noChangeAspect="1"/>
          </p:cNvPicPr>
          <p:nvPr/>
        </p:nvPicPr>
        <p:blipFill>
          <a:blip r:embed="rId2"/>
          <a:stretch>
            <a:fillRect/>
          </a:stretch>
        </p:blipFill>
        <p:spPr>
          <a:xfrm>
            <a:off x="900232" y="2333298"/>
            <a:ext cx="5354264" cy="4015698"/>
          </a:xfrm>
          <a:prstGeom prst="rect">
            <a:avLst/>
          </a:prstGeom>
        </p:spPr>
      </p:pic>
      <p:pic>
        <p:nvPicPr>
          <p:cNvPr id="25" name="図 24">
            <a:extLst>
              <a:ext uri="{FF2B5EF4-FFF2-40B4-BE49-F238E27FC236}">
                <a16:creationId xmlns:a16="http://schemas.microsoft.com/office/drawing/2014/main" id="{9156D4F1-13CC-0B4A-9830-1CAB17F5A30B}"/>
              </a:ext>
            </a:extLst>
          </p:cNvPr>
          <p:cNvPicPr>
            <a:picLocks noChangeAspect="1"/>
          </p:cNvPicPr>
          <p:nvPr/>
        </p:nvPicPr>
        <p:blipFill>
          <a:blip r:embed="rId3"/>
          <a:stretch>
            <a:fillRect/>
          </a:stretch>
        </p:blipFill>
        <p:spPr>
          <a:xfrm>
            <a:off x="7606752" y="3429000"/>
            <a:ext cx="4412448" cy="3309336"/>
          </a:xfrm>
          <a:prstGeom prst="rect">
            <a:avLst/>
          </a:prstGeom>
        </p:spPr>
      </p:pic>
      <p:pic>
        <p:nvPicPr>
          <p:cNvPr id="27" name="図 26">
            <a:extLst>
              <a:ext uri="{FF2B5EF4-FFF2-40B4-BE49-F238E27FC236}">
                <a16:creationId xmlns:a16="http://schemas.microsoft.com/office/drawing/2014/main" id="{5DE3C432-07AA-4149-AAAB-172235D1CE3C}"/>
              </a:ext>
            </a:extLst>
          </p:cNvPr>
          <p:cNvPicPr>
            <a:picLocks noChangeAspect="1"/>
          </p:cNvPicPr>
          <p:nvPr/>
        </p:nvPicPr>
        <p:blipFill>
          <a:blip r:embed="rId4"/>
          <a:stretch>
            <a:fillRect/>
          </a:stretch>
        </p:blipFill>
        <p:spPr>
          <a:xfrm>
            <a:off x="7606752" y="119664"/>
            <a:ext cx="4412448" cy="3309336"/>
          </a:xfrm>
          <a:prstGeom prst="rect">
            <a:avLst/>
          </a:prstGeom>
        </p:spPr>
      </p:pic>
      <p:sp>
        <p:nvSpPr>
          <p:cNvPr id="28" name="テキスト ボックス 27">
            <a:extLst>
              <a:ext uri="{FF2B5EF4-FFF2-40B4-BE49-F238E27FC236}">
                <a16:creationId xmlns:a16="http://schemas.microsoft.com/office/drawing/2014/main" id="{70D0721E-B594-0D4E-96F0-9B24FADC6104}"/>
              </a:ext>
            </a:extLst>
          </p:cNvPr>
          <p:cNvSpPr txBox="1"/>
          <p:nvPr/>
        </p:nvSpPr>
        <p:spPr>
          <a:xfrm>
            <a:off x="2157744" y="2430382"/>
            <a:ext cx="2839239" cy="369332"/>
          </a:xfrm>
          <a:prstGeom prst="rect">
            <a:avLst/>
          </a:prstGeom>
          <a:solidFill>
            <a:schemeClr val="bg1"/>
          </a:solidFill>
        </p:spPr>
        <p:txBody>
          <a:bodyPr wrap="none" rtlCol="0">
            <a:spAutoFit/>
          </a:bodyPr>
          <a:lstStyle/>
          <a:p>
            <a:r>
              <a:rPr kumimoji="1" lang="en-US" altLang="ja-JP" dirty="0"/>
              <a:t>Normal 200</a:t>
            </a:r>
            <a:r>
              <a:rPr kumimoji="1" lang="ja-JP" altLang="en-US"/>
              <a:t>次元　</a:t>
            </a:r>
            <a:r>
              <a:rPr kumimoji="1" lang="en-US" altLang="ja-JP" dirty="0"/>
              <a:t>LSTM1</a:t>
            </a:r>
            <a:r>
              <a:rPr kumimoji="1" lang="ja-JP" altLang="en-US"/>
              <a:t>層</a:t>
            </a:r>
          </a:p>
        </p:txBody>
      </p:sp>
      <p:sp>
        <p:nvSpPr>
          <p:cNvPr id="29" name="テキスト ボックス 28">
            <a:extLst>
              <a:ext uri="{FF2B5EF4-FFF2-40B4-BE49-F238E27FC236}">
                <a16:creationId xmlns:a16="http://schemas.microsoft.com/office/drawing/2014/main" id="{498597BC-0822-C34D-9034-494A06DF9588}"/>
              </a:ext>
            </a:extLst>
          </p:cNvPr>
          <p:cNvSpPr txBox="1"/>
          <p:nvPr/>
        </p:nvSpPr>
        <p:spPr>
          <a:xfrm>
            <a:off x="8449056" y="123371"/>
            <a:ext cx="2839239" cy="369332"/>
          </a:xfrm>
          <a:prstGeom prst="rect">
            <a:avLst/>
          </a:prstGeom>
          <a:solidFill>
            <a:schemeClr val="bg1"/>
          </a:solidFill>
          <a:ln>
            <a:solidFill>
              <a:schemeClr val="accent1"/>
            </a:solidFill>
          </a:ln>
        </p:spPr>
        <p:txBody>
          <a:bodyPr wrap="none" rtlCol="0">
            <a:spAutoFit/>
          </a:bodyPr>
          <a:lstStyle/>
          <a:p>
            <a:r>
              <a:rPr kumimoji="1" lang="en-US" altLang="ja-JP" dirty="0"/>
              <a:t>Normal 500</a:t>
            </a:r>
            <a:r>
              <a:rPr kumimoji="1" lang="ja-JP" altLang="en-US"/>
              <a:t>次元　</a:t>
            </a:r>
            <a:r>
              <a:rPr kumimoji="1" lang="en-US" altLang="ja-JP" dirty="0"/>
              <a:t>LSTM4</a:t>
            </a:r>
            <a:r>
              <a:rPr kumimoji="1" lang="ja-JP" altLang="en-US"/>
              <a:t>層</a:t>
            </a:r>
          </a:p>
        </p:txBody>
      </p:sp>
      <p:sp>
        <p:nvSpPr>
          <p:cNvPr id="30" name="テキスト ボックス 29">
            <a:extLst>
              <a:ext uri="{FF2B5EF4-FFF2-40B4-BE49-F238E27FC236}">
                <a16:creationId xmlns:a16="http://schemas.microsoft.com/office/drawing/2014/main" id="{D9FD4709-C537-994C-9730-BDB8D865D242}"/>
              </a:ext>
            </a:extLst>
          </p:cNvPr>
          <p:cNvSpPr txBox="1"/>
          <p:nvPr/>
        </p:nvSpPr>
        <p:spPr>
          <a:xfrm>
            <a:off x="8449056" y="3435755"/>
            <a:ext cx="2839239" cy="369332"/>
          </a:xfrm>
          <a:prstGeom prst="rect">
            <a:avLst/>
          </a:prstGeom>
          <a:solidFill>
            <a:schemeClr val="bg1"/>
          </a:solidFill>
          <a:ln>
            <a:solidFill>
              <a:schemeClr val="accent1"/>
            </a:solidFill>
          </a:ln>
        </p:spPr>
        <p:txBody>
          <a:bodyPr wrap="none" rtlCol="0">
            <a:spAutoFit/>
          </a:bodyPr>
          <a:lstStyle/>
          <a:p>
            <a:r>
              <a:rPr kumimoji="1" lang="en-US" altLang="ja-JP" dirty="0"/>
              <a:t>Normal 200</a:t>
            </a:r>
            <a:r>
              <a:rPr kumimoji="1" lang="ja-JP" altLang="en-US"/>
              <a:t>次元　</a:t>
            </a:r>
            <a:r>
              <a:rPr kumimoji="1" lang="en-US" altLang="ja-JP" dirty="0"/>
              <a:t>LSTM4</a:t>
            </a:r>
            <a:r>
              <a:rPr kumimoji="1" lang="ja-JP" altLang="en-US"/>
              <a:t>層</a:t>
            </a:r>
          </a:p>
        </p:txBody>
      </p:sp>
    </p:spTree>
    <p:extLst>
      <p:ext uri="{BB962C8B-B14F-4D97-AF65-F5344CB8AC3E}">
        <p14:creationId xmlns:p14="http://schemas.microsoft.com/office/powerpoint/2010/main" val="411463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ABE61-3679-4542-B2DD-22EDE2328D7B}"/>
              </a:ext>
            </a:extLst>
          </p:cNvPr>
          <p:cNvSpPr>
            <a:spLocks noGrp="1"/>
          </p:cNvSpPr>
          <p:nvPr>
            <p:ph type="title"/>
          </p:nvPr>
        </p:nvSpPr>
        <p:spPr>
          <a:xfrm>
            <a:off x="954333" y="93032"/>
            <a:ext cx="3429454" cy="800221"/>
          </a:xfrm>
        </p:spPr>
        <p:txBody>
          <a:bodyPr>
            <a:normAutofit/>
          </a:bodyPr>
          <a:lstStyle/>
          <a:p>
            <a:r>
              <a:rPr lang="ja-JP" altLang="en-US"/>
              <a:t>結果</a:t>
            </a:r>
            <a:endParaRPr kumimoji="1" lang="ja-JP" altLang="en-US"/>
          </a:p>
        </p:txBody>
      </p:sp>
      <p:pic>
        <p:nvPicPr>
          <p:cNvPr id="21" name="図 20">
            <a:extLst>
              <a:ext uri="{FF2B5EF4-FFF2-40B4-BE49-F238E27FC236}">
                <a16:creationId xmlns:a16="http://schemas.microsoft.com/office/drawing/2014/main" id="{77F2A292-DE0B-0F4F-968F-01D72774A7E8}"/>
              </a:ext>
            </a:extLst>
          </p:cNvPr>
          <p:cNvPicPr>
            <a:picLocks noChangeAspect="1"/>
          </p:cNvPicPr>
          <p:nvPr/>
        </p:nvPicPr>
        <p:blipFill>
          <a:blip r:embed="rId2"/>
          <a:stretch>
            <a:fillRect/>
          </a:stretch>
        </p:blipFill>
        <p:spPr>
          <a:xfrm>
            <a:off x="6551130" y="2503864"/>
            <a:ext cx="5795264" cy="4346448"/>
          </a:xfrm>
          <a:prstGeom prst="rect">
            <a:avLst/>
          </a:prstGeom>
        </p:spPr>
      </p:pic>
      <p:pic>
        <p:nvPicPr>
          <p:cNvPr id="12" name="図 11">
            <a:extLst>
              <a:ext uri="{FF2B5EF4-FFF2-40B4-BE49-F238E27FC236}">
                <a16:creationId xmlns:a16="http://schemas.microsoft.com/office/drawing/2014/main" id="{AE147A0A-72C6-0046-AEEF-BD165F306D4C}"/>
              </a:ext>
            </a:extLst>
          </p:cNvPr>
          <p:cNvPicPr>
            <a:picLocks noChangeAspect="1"/>
          </p:cNvPicPr>
          <p:nvPr/>
        </p:nvPicPr>
        <p:blipFill>
          <a:blip r:embed="rId3"/>
          <a:stretch>
            <a:fillRect/>
          </a:stretch>
        </p:blipFill>
        <p:spPr>
          <a:xfrm>
            <a:off x="735584" y="2511552"/>
            <a:ext cx="5795264" cy="4346448"/>
          </a:xfrm>
          <a:prstGeom prst="rect">
            <a:avLst/>
          </a:prstGeom>
        </p:spPr>
      </p:pic>
      <p:sp>
        <p:nvSpPr>
          <p:cNvPr id="15" name="テキスト ボックス 14">
            <a:extLst>
              <a:ext uri="{FF2B5EF4-FFF2-40B4-BE49-F238E27FC236}">
                <a16:creationId xmlns:a16="http://schemas.microsoft.com/office/drawing/2014/main" id="{C3B5316E-58E7-CE44-93A7-C7A88283540E}"/>
              </a:ext>
            </a:extLst>
          </p:cNvPr>
          <p:cNvSpPr txBox="1"/>
          <p:nvPr/>
        </p:nvSpPr>
        <p:spPr>
          <a:xfrm>
            <a:off x="1832883" y="2637646"/>
            <a:ext cx="3600666" cy="369332"/>
          </a:xfrm>
          <a:prstGeom prst="rect">
            <a:avLst/>
          </a:prstGeom>
          <a:solidFill>
            <a:schemeClr val="bg1"/>
          </a:solidFill>
        </p:spPr>
        <p:txBody>
          <a:bodyPr wrap="none" rtlCol="0">
            <a:spAutoFit/>
          </a:bodyPr>
          <a:lstStyle/>
          <a:p>
            <a:r>
              <a:rPr kumimoji="1" lang="en-US" altLang="ja-JP" dirty="0" err="1"/>
              <a:t>SkipConnection</a:t>
            </a:r>
            <a:r>
              <a:rPr kumimoji="1" lang="en-US" altLang="ja-JP" dirty="0"/>
              <a:t> 200</a:t>
            </a:r>
            <a:r>
              <a:rPr kumimoji="1" lang="ja-JP" altLang="en-US"/>
              <a:t>次元　</a:t>
            </a:r>
            <a:r>
              <a:rPr kumimoji="1" lang="en-US" altLang="ja-JP" dirty="0"/>
              <a:t>LSTM1</a:t>
            </a:r>
            <a:r>
              <a:rPr kumimoji="1" lang="ja-JP" altLang="en-US"/>
              <a:t>層</a:t>
            </a:r>
          </a:p>
        </p:txBody>
      </p:sp>
      <p:sp>
        <p:nvSpPr>
          <p:cNvPr id="17" name="テキスト ボックス 16">
            <a:extLst>
              <a:ext uri="{FF2B5EF4-FFF2-40B4-BE49-F238E27FC236}">
                <a16:creationId xmlns:a16="http://schemas.microsoft.com/office/drawing/2014/main" id="{12AA840C-50EA-5A45-9E4F-9DA88E83FA50}"/>
              </a:ext>
            </a:extLst>
          </p:cNvPr>
          <p:cNvSpPr txBox="1"/>
          <p:nvPr/>
        </p:nvSpPr>
        <p:spPr>
          <a:xfrm>
            <a:off x="7579360" y="2641820"/>
            <a:ext cx="3600666" cy="369332"/>
          </a:xfrm>
          <a:prstGeom prst="rect">
            <a:avLst/>
          </a:prstGeom>
          <a:solidFill>
            <a:schemeClr val="bg1"/>
          </a:solidFill>
        </p:spPr>
        <p:txBody>
          <a:bodyPr wrap="none" rtlCol="0">
            <a:spAutoFit/>
          </a:bodyPr>
          <a:lstStyle/>
          <a:p>
            <a:r>
              <a:rPr kumimoji="1" lang="en-US" altLang="ja-JP" dirty="0" err="1"/>
              <a:t>SkipConnection</a:t>
            </a:r>
            <a:r>
              <a:rPr kumimoji="1" lang="en-US" altLang="ja-JP" dirty="0"/>
              <a:t> 200</a:t>
            </a:r>
            <a:r>
              <a:rPr kumimoji="1" lang="ja-JP" altLang="en-US"/>
              <a:t>次元　</a:t>
            </a:r>
            <a:r>
              <a:rPr kumimoji="1" lang="en-US" altLang="ja-JP" dirty="0"/>
              <a:t>LSTM4</a:t>
            </a:r>
            <a:r>
              <a:rPr kumimoji="1" lang="ja-JP" altLang="en-US"/>
              <a:t>層</a:t>
            </a:r>
          </a:p>
        </p:txBody>
      </p:sp>
      <p:sp>
        <p:nvSpPr>
          <p:cNvPr id="18" name="下カーブ矢印 17">
            <a:extLst>
              <a:ext uri="{FF2B5EF4-FFF2-40B4-BE49-F238E27FC236}">
                <a16:creationId xmlns:a16="http://schemas.microsoft.com/office/drawing/2014/main" id="{706845AC-8F02-BB46-BE0E-35E2379563E4}"/>
              </a:ext>
            </a:extLst>
          </p:cNvPr>
          <p:cNvSpPr/>
          <p:nvPr/>
        </p:nvSpPr>
        <p:spPr>
          <a:xfrm>
            <a:off x="4255008" y="1418722"/>
            <a:ext cx="6632448" cy="800221"/>
          </a:xfrm>
          <a:prstGeom prst="curvedDownArrow">
            <a:avLst>
              <a:gd name="adj1" fmla="val 39998"/>
              <a:gd name="adj2" fmla="val 11296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5A864C43-BA52-F142-A24C-7756EC697A07}"/>
              </a:ext>
            </a:extLst>
          </p:cNvPr>
          <p:cNvSpPr txBox="1"/>
          <p:nvPr/>
        </p:nvSpPr>
        <p:spPr>
          <a:xfrm>
            <a:off x="5433549" y="691550"/>
            <a:ext cx="6409127" cy="646331"/>
          </a:xfrm>
          <a:prstGeom prst="rect">
            <a:avLst/>
          </a:prstGeom>
          <a:noFill/>
        </p:spPr>
        <p:txBody>
          <a:bodyPr wrap="none" rtlCol="0">
            <a:spAutoFit/>
          </a:bodyPr>
          <a:lstStyle/>
          <a:p>
            <a:r>
              <a:rPr kumimoji="1" lang="ja-JP" altLang="en-US"/>
              <a:t>層を増やしても情報は保存されている　</a:t>
            </a:r>
            <a:endParaRPr kumimoji="1" lang="en-US" altLang="ja-JP" dirty="0"/>
          </a:p>
          <a:p>
            <a:r>
              <a:rPr kumimoji="1" lang="ja-JP" altLang="en-US"/>
              <a:t>　　≒多層</a:t>
            </a:r>
            <a:r>
              <a:rPr kumimoji="1" lang="en-US" altLang="ja-JP" dirty="0"/>
              <a:t>LSTM</a:t>
            </a:r>
            <a:r>
              <a:rPr kumimoji="1" lang="ja-JP" altLang="en-US"/>
              <a:t>による勾配消失問題はこの手法で解決できる</a:t>
            </a:r>
            <a:endParaRPr kumimoji="1" lang="en-US" altLang="ja-JP" dirty="0"/>
          </a:p>
        </p:txBody>
      </p:sp>
      <p:sp>
        <p:nvSpPr>
          <p:cNvPr id="22" name="テキスト ボックス 21">
            <a:extLst>
              <a:ext uri="{FF2B5EF4-FFF2-40B4-BE49-F238E27FC236}">
                <a16:creationId xmlns:a16="http://schemas.microsoft.com/office/drawing/2014/main" id="{B1C30ABB-1087-6F45-9D90-68B541B9715B}"/>
              </a:ext>
            </a:extLst>
          </p:cNvPr>
          <p:cNvSpPr txBox="1"/>
          <p:nvPr/>
        </p:nvSpPr>
        <p:spPr>
          <a:xfrm>
            <a:off x="2192321" y="140990"/>
            <a:ext cx="4382931" cy="523220"/>
          </a:xfrm>
          <a:prstGeom prst="rect">
            <a:avLst/>
          </a:prstGeom>
          <a:noFill/>
        </p:spPr>
        <p:txBody>
          <a:bodyPr wrap="none" rtlCol="0">
            <a:spAutoFit/>
          </a:bodyPr>
          <a:lstStyle/>
          <a:p>
            <a:r>
              <a:rPr kumimoji="1" lang="en-US" altLang="ja-JP" sz="2800" b="1" dirty="0" err="1"/>
              <a:t>SkipConnection</a:t>
            </a:r>
            <a:r>
              <a:rPr kumimoji="1" lang="en-US" altLang="ja-JP" sz="2800" b="1" dirty="0"/>
              <a:t> </a:t>
            </a:r>
            <a:r>
              <a:rPr kumimoji="1" lang="ja-JP" altLang="en-US" sz="2800" b="1"/>
              <a:t>の効果確認</a:t>
            </a:r>
          </a:p>
        </p:txBody>
      </p:sp>
    </p:spTree>
    <p:extLst>
      <p:ext uri="{BB962C8B-B14F-4D97-AF65-F5344CB8AC3E}">
        <p14:creationId xmlns:p14="http://schemas.microsoft.com/office/powerpoint/2010/main" val="1113495214"/>
      </p:ext>
    </p:extLst>
  </p:cSld>
  <p:clrMapOvr>
    <a:masterClrMapping/>
  </p:clrMapOvr>
</p:sld>
</file>

<file path=ppt/theme/theme1.xml><?xml version="1.0" encoding="utf-8"?>
<a:theme xmlns:a="http://schemas.openxmlformats.org/drawingml/2006/main" name="トリミング">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4349</TotalTime>
  <Words>455</Words>
  <Application>Microsoft Macintosh PowerPoint</Application>
  <PresentationFormat>ワイド画面</PresentationFormat>
  <Paragraphs>84</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Calibri</vt:lpstr>
      <vt:lpstr>Franklin Gothic Book</vt:lpstr>
      <vt:lpstr>Symbol</vt:lpstr>
      <vt:lpstr>トリミング</vt:lpstr>
      <vt:lpstr>計算問題の特徴分布に もとづく類題選出による 自己学習支援</vt:lpstr>
      <vt:lpstr>研究テーマ</vt:lpstr>
      <vt:lpstr>研究概要</vt:lpstr>
      <vt:lpstr>Exercises Encoder?</vt:lpstr>
      <vt:lpstr>PowerPoint プレゼンテーション</vt:lpstr>
      <vt:lpstr>PowerPoint プレゼンテーション</vt:lpstr>
      <vt:lpstr>結果</vt:lpstr>
      <vt:lpstr>結果</vt:lpstr>
      <vt:lpstr>結果</vt:lpstr>
      <vt:lpstr>結果</vt:lpstr>
      <vt:lpstr>結果</vt:lpstr>
      <vt:lpstr>結論・今後の展望</vt:lpstr>
      <vt:lpstr>ご静聴ありがとうございました 質問・アドバイス等お願いします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計算問題の特徴分布に 基づく類題選出による 自己学習支援</dc:title>
  <dc:creator>miyaji yuya</dc:creator>
  <cp:lastModifiedBy>miyaji yuya</cp:lastModifiedBy>
  <cp:revision>18</cp:revision>
  <cp:lastPrinted>2019-02-05T21:20:36Z</cp:lastPrinted>
  <dcterms:created xsi:type="dcterms:W3CDTF">2019-02-04T02:28:53Z</dcterms:created>
  <dcterms:modified xsi:type="dcterms:W3CDTF">2019-02-08T04:38:09Z</dcterms:modified>
</cp:coreProperties>
</file>