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nantason Bold" charset="1" panose="00000000000000000000"/>
      <p:regular r:id="rId19"/>
    </p:embeddedFont>
    <p:embeddedFont>
      <p:font typeface="Anantason" charset="1" panose="00000000000000000000"/>
      <p:regular r:id="rId20"/>
    </p:embeddedFont>
    <p:embeddedFont>
      <p:font typeface="Open Sauce" charset="1" panose="00000500000000000000"/>
      <p:regular r:id="rId21"/>
    </p:embeddedFont>
    <p:embeddedFont>
      <p:font typeface="Open Sans" charset="1" panose="020B0606030504020204"/>
      <p:regular r:id="rId22"/>
    </p:embeddedFont>
    <p:embeddedFont>
      <p:font typeface="Muli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5.png" Type="http://schemas.openxmlformats.org/officeDocument/2006/relationships/image"/><Relationship Id="rId4" Target="../media/image30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https://proyectos-1925.atlassian.net/jira/software/projects/MFT/list?selectedComment=MFT-39" TargetMode="External" Type="http://schemas.openxmlformats.org/officeDocument/2006/relationships/hyperlink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5.png" Type="http://schemas.openxmlformats.org/officeDocument/2006/relationships/image"/><Relationship Id="rId4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1692" y="130760"/>
            <a:ext cx="2858859" cy="5595086"/>
          </a:xfrm>
          <a:custGeom>
            <a:avLst/>
            <a:gdLst/>
            <a:ahLst/>
            <a:cxnLst/>
            <a:rect r="r" b="b" t="t" l="l"/>
            <a:pathLst>
              <a:path h="5595086" w="2858859">
                <a:moveTo>
                  <a:pt x="0" y="0"/>
                </a:moveTo>
                <a:lnTo>
                  <a:pt x="2858859" y="0"/>
                </a:lnTo>
                <a:lnTo>
                  <a:pt x="2858859" y="5595086"/>
                </a:lnTo>
                <a:lnTo>
                  <a:pt x="0" y="5595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39815"/>
            <a:ext cx="7720017" cy="5146678"/>
          </a:xfrm>
          <a:custGeom>
            <a:avLst/>
            <a:gdLst/>
            <a:ahLst/>
            <a:cxnLst/>
            <a:rect r="r" b="b" t="t" l="l"/>
            <a:pathLst>
              <a:path h="5146678" w="7720017">
                <a:moveTo>
                  <a:pt x="0" y="0"/>
                </a:moveTo>
                <a:lnTo>
                  <a:pt x="7720017" y="0"/>
                </a:lnTo>
                <a:lnTo>
                  <a:pt x="7720017" y="5146678"/>
                </a:lnTo>
                <a:lnTo>
                  <a:pt x="0" y="5146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1770" y="658435"/>
            <a:ext cx="3809041" cy="937976"/>
          </a:xfrm>
          <a:custGeom>
            <a:avLst/>
            <a:gdLst/>
            <a:ahLst/>
            <a:cxnLst/>
            <a:rect r="r" b="b" t="t" l="l"/>
            <a:pathLst>
              <a:path h="937976" w="3809041">
                <a:moveTo>
                  <a:pt x="0" y="0"/>
                </a:moveTo>
                <a:lnTo>
                  <a:pt x="3809041" y="0"/>
                </a:lnTo>
                <a:lnTo>
                  <a:pt x="3809041" y="937977"/>
                </a:lnTo>
                <a:lnTo>
                  <a:pt x="0" y="93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09232" y="2734516"/>
            <a:ext cx="8069536" cy="19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41"/>
              </a:lnSpc>
            </a:pPr>
            <a:r>
              <a:rPr lang="en-US" b="true" sz="6887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PROYECTO MINIFIT</a:t>
            </a:r>
          </a:p>
          <a:p>
            <a:pPr algn="r">
              <a:lnSpc>
                <a:spcPts val="5509"/>
              </a:lnSpc>
              <a:spcBef>
                <a:spcPct val="0"/>
              </a:spcBef>
            </a:pPr>
            <a:r>
              <a:rPr lang="en-US" b="true" sz="393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INGENIERÍA EN INFORMÁTICA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51157" y="6703086"/>
            <a:ext cx="6777741" cy="255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Integrantes: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Dyland Martinez Cisternas</a:t>
            </a:r>
          </a:p>
          <a:p>
            <a:pPr algn="l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                       Polet Adasme Peñailillo</a:t>
            </a:r>
          </a:p>
          <a:p>
            <a:pPr algn="l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                       Fernanda Barra Reyes</a:t>
            </a:r>
          </a:p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Sección: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Capstone-007v</a:t>
            </a:r>
          </a:p>
          <a:p>
            <a:pPr algn="l">
              <a:lnSpc>
                <a:spcPts val="4061"/>
              </a:lnSpc>
              <a:spcBef>
                <a:spcPct val="0"/>
              </a:spcBef>
            </a:pPr>
            <a:r>
              <a:rPr lang="en-US" b="true" sz="2901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Docente: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Fernando Herrera Francesconi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488154"/>
            <a:ext cx="10589973" cy="5770146"/>
          </a:xfrm>
          <a:custGeom>
            <a:avLst/>
            <a:gdLst/>
            <a:ahLst/>
            <a:cxnLst/>
            <a:rect r="r" b="b" t="t" l="l"/>
            <a:pathLst>
              <a:path h="5770146" w="10589973">
                <a:moveTo>
                  <a:pt x="0" y="0"/>
                </a:moveTo>
                <a:lnTo>
                  <a:pt x="10589973" y="0"/>
                </a:lnTo>
                <a:lnTo>
                  <a:pt x="10589973" y="5770146"/>
                </a:lnTo>
                <a:lnTo>
                  <a:pt x="0" y="5770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0288" b="-132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12421"/>
            <a:ext cx="3656079" cy="1243067"/>
          </a:xfrm>
          <a:custGeom>
            <a:avLst/>
            <a:gdLst/>
            <a:ahLst/>
            <a:cxnLst/>
            <a:rect r="r" b="b" t="t" l="l"/>
            <a:pathLst>
              <a:path h="1243067" w="3656079">
                <a:moveTo>
                  <a:pt x="0" y="0"/>
                </a:moveTo>
                <a:lnTo>
                  <a:pt x="3656079" y="0"/>
                </a:lnTo>
                <a:lnTo>
                  <a:pt x="3656079" y="1243066"/>
                </a:lnTo>
                <a:lnTo>
                  <a:pt x="0" y="1243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75936" y="3640657"/>
            <a:ext cx="7178978" cy="4137883"/>
          </a:xfrm>
          <a:custGeom>
            <a:avLst/>
            <a:gdLst/>
            <a:ahLst/>
            <a:cxnLst/>
            <a:rect r="r" b="b" t="t" l="l"/>
            <a:pathLst>
              <a:path h="4137883" w="7178978">
                <a:moveTo>
                  <a:pt x="0" y="0"/>
                </a:moveTo>
                <a:lnTo>
                  <a:pt x="7178978" y="0"/>
                </a:lnTo>
                <a:lnTo>
                  <a:pt x="7178978" y="4137883"/>
                </a:lnTo>
                <a:lnTo>
                  <a:pt x="0" y="41378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50990" y="694053"/>
            <a:ext cx="6738351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AVANCE REAL DEL PROYECTO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712940" y="0"/>
            <a:ext cx="2575060" cy="2570370"/>
          </a:xfrm>
          <a:custGeom>
            <a:avLst/>
            <a:gdLst/>
            <a:ahLst/>
            <a:cxnLst/>
            <a:rect r="r" b="b" t="t" l="l"/>
            <a:pathLst>
              <a:path h="2570370" w="2575060">
                <a:moveTo>
                  <a:pt x="0" y="0"/>
                </a:moveTo>
                <a:lnTo>
                  <a:pt x="2575060" y="0"/>
                </a:lnTo>
                <a:lnTo>
                  <a:pt x="2575060" y="2570370"/>
                </a:lnTo>
                <a:lnTo>
                  <a:pt x="0" y="25703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90112" y="359556"/>
            <a:ext cx="2029997" cy="2029997"/>
          </a:xfrm>
          <a:custGeom>
            <a:avLst/>
            <a:gdLst/>
            <a:ahLst/>
            <a:cxnLst/>
            <a:rect r="r" b="b" t="t" l="l"/>
            <a:pathLst>
              <a:path h="2029997" w="2029997">
                <a:moveTo>
                  <a:pt x="0" y="0"/>
                </a:moveTo>
                <a:lnTo>
                  <a:pt x="2029997" y="0"/>
                </a:lnTo>
                <a:lnTo>
                  <a:pt x="2029997" y="2029997"/>
                </a:lnTo>
                <a:lnTo>
                  <a:pt x="0" y="2029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6144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8"/>
                </a:lnTo>
                <a:lnTo>
                  <a:pt x="0" y="21496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2237" y="2488409"/>
            <a:ext cx="2742748" cy="932534"/>
          </a:xfrm>
          <a:custGeom>
            <a:avLst/>
            <a:gdLst/>
            <a:ahLst/>
            <a:cxnLst/>
            <a:rect r="r" b="b" t="t" l="l"/>
            <a:pathLst>
              <a:path h="932534" w="2742748">
                <a:moveTo>
                  <a:pt x="0" y="0"/>
                </a:moveTo>
                <a:lnTo>
                  <a:pt x="2742749" y="0"/>
                </a:lnTo>
                <a:lnTo>
                  <a:pt x="2742749" y="932534"/>
                </a:lnTo>
                <a:lnTo>
                  <a:pt x="0" y="9325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281" y="3759663"/>
            <a:ext cx="11469649" cy="4647643"/>
          </a:xfrm>
          <a:custGeom>
            <a:avLst/>
            <a:gdLst/>
            <a:ahLst/>
            <a:cxnLst/>
            <a:rect r="r" b="b" t="t" l="l"/>
            <a:pathLst>
              <a:path h="4647643" w="11469649">
                <a:moveTo>
                  <a:pt x="0" y="0"/>
                </a:moveTo>
                <a:lnTo>
                  <a:pt x="11469649" y="0"/>
                </a:lnTo>
                <a:lnTo>
                  <a:pt x="11469649" y="4647643"/>
                </a:lnTo>
                <a:lnTo>
                  <a:pt x="0" y="46476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45" r="0" b="-74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945068" y="2789145"/>
            <a:ext cx="42128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Fernanda Barra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1977" y="1329515"/>
            <a:ext cx="6244670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COMPROMISOS 04-10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66647" y="4342632"/>
            <a:ext cx="5921353" cy="340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Configuracion entorno 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Diseño de interfaz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Conexion con API 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45738" y="4333107"/>
            <a:ext cx="5830744" cy="77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APP MOBILE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9540" y="1871486"/>
            <a:ext cx="6244670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COMPROMISOS 04-10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2667" y="346975"/>
            <a:ext cx="2298541" cy="2298541"/>
          </a:xfrm>
          <a:custGeom>
            <a:avLst/>
            <a:gdLst/>
            <a:ahLst/>
            <a:cxnLst/>
            <a:rect r="r" b="b" t="t" l="l"/>
            <a:pathLst>
              <a:path h="2298541" w="2298541">
                <a:moveTo>
                  <a:pt x="0" y="0"/>
                </a:moveTo>
                <a:lnTo>
                  <a:pt x="2298541" y="0"/>
                </a:lnTo>
                <a:lnTo>
                  <a:pt x="2298541" y="2298541"/>
                </a:lnTo>
                <a:lnTo>
                  <a:pt x="0" y="2298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57835" y="487022"/>
            <a:ext cx="2447553" cy="2447553"/>
          </a:xfrm>
          <a:custGeom>
            <a:avLst/>
            <a:gdLst/>
            <a:ahLst/>
            <a:cxnLst/>
            <a:rect r="r" b="b" t="t" l="l"/>
            <a:pathLst>
              <a:path h="2447553" w="2447553">
                <a:moveTo>
                  <a:pt x="0" y="0"/>
                </a:moveTo>
                <a:lnTo>
                  <a:pt x="2447552" y="0"/>
                </a:lnTo>
                <a:lnTo>
                  <a:pt x="2447552" y="2447553"/>
                </a:lnTo>
                <a:lnTo>
                  <a:pt x="0" y="24475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0026" y="2760742"/>
            <a:ext cx="421287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Dyland Martinez 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335267" y="2867900"/>
            <a:ext cx="429268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Polet Adasme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73033" y="3757612"/>
            <a:ext cx="5982586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Regularización de Evidencia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Reuniones de seguimiento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Ajustes de Product Backlog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Ajustes de tablero de tareas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11249" y="3748087"/>
            <a:ext cx="2707877" cy="77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JIRA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86060" y="3865007"/>
            <a:ext cx="5584573" cy="231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Modelo AS IS- TO BE</a:t>
            </a:r>
          </a:p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Modelo 4+1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97017" y="3936047"/>
            <a:ext cx="6090983" cy="77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DOCUMENTACION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80059" y="3855482"/>
            <a:ext cx="2707877" cy="77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GIT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66113" y="3865007"/>
            <a:ext cx="5919947" cy="340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Regularización de evidencia</a:t>
            </a: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s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Regularización de sprint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Regularización de minutas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939" y="4461060"/>
            <a:ext cx="2797097" cy="5474212"/>
          </a:xfrm>
          <a:custGeom>
            <a:avLst/>
            <a:gdLst/>
            <a:ahLst/>
            <a:cxnLst/>
            <a:rect r="r" b="b" t="t" l="l"/>
            <a:pathLst>
              <a:path h="5474212" w="2797097">
                <a:moveTo>
                  <a:pt x="0" y="0"/>
                </a:moveTo>
                <a:lnTo>
                  <a:pt x="2797097" y="0"/>
                </a:lnTo>
                <a:lnTo>
                  <a:pt x="2797097" y="5474212"/>
                </a:lnTo>
                <a:lnTo>
                  <a:pt x="0" y="547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55314" y="5846814"/>
            <a:ext cx="6132686" cy="4088457"/>
          </a:xfrm>
          <a:custGeom>
            <a:avLst/>
            <a:gdLst/>
            <a:ahLst/>
            <a:cxnLst/>
            <a:rect r="r" b="b" t="t" l="l"/>
            <a:pathLst>
              <a:path h="4088457" w="6132686">
                <a:moveTo>
                  <a:pt x="0" y="0"/>
                </a:moveTo>
                <a:lnTo>
                  <a:pt x="6132686" y="0"/>
                </a:lnTo>
                <a:lnTo>
                  <a:pt x="6132686" y="4088458"/>
                </a:lnTo>
                <a:lnTo>
                  <a:pt x="0" y="4088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40811" y="1739868"/>
            <a:ext cx="8323774" cy="183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61"/>
              </a:lnSpc>
            </a:pPr>
            <a:r>
              <a:rPr lang="en-US" b="true" sz="6687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PROYECTO MINIFIT</a:t>
            </a:r>
          </a:p>
          <a:p>
            <a:pPr algn="r">
              <a:lnSpc>
                <a:spcPts val="5229"/>
              </a:lnSpc>
              <a:spcBef>
                <a:spcPct val="0"/>
              </a:spcBef>
            </a:pPr>
            <a:r>
              <a:rPr lang="en-US" b="true" sz="373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INGENIERÍA EN INFORMÁTICA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31770" y="658435"/>
            <a:ext cx="3809041" cy="937976"/>
          </a:xfrm>
          <a:custGeom>
            <a:avLst/>
            <a:gdLst/>
            <a:ahLst/>
            <a:cxnLst/>
            <a:rect r="r" b="b" t="t" l="l"/>
            <a:pathLst>
              <a:path h="937976" w="3809041">
                <a:moveTo>
                  <a:pt x="0" y="0"/>
                </a:moveTo>
                <a:lnTo>
                  <a:pt x="3809041" y="0"/>
                </a:lnTo>
                <a:lnTo>
                  <a:pt x="3809041" y="937977"/>
                </a:lnTo>
                <a:lnTo>
                  <a:pt x="0" y="93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20428" y="4762754"/>
            <a:ext cx="3964542" cy="108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8"/>
              </a:lnSpc>
            </a:pPr>
            <a:r>
              <a:rPr lang="en-US" sz="6305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proyectos-1925.atlassian.net/jira/software/projects/MFT/list?selectedComment=MFT-39"/>
              </a:rPr>
              <a:t>Jira-MiniFit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27653" y="52579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2" y="0"/>
                </a:lnTo>
                <a:lnTo>
                  <a:pt x="2153612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4483826"/>
            <a:ext cx="3741001" cy="4988001"/>
          </a:xfrm>
          <a:custGeom>
            <a:avLst/>
            <a:gdLst/>
            <a:ahLst/>
            <a:cxnLst/>
            <a:rect r="r" b="b" t="t" l="l"/>
            <a:pathLst>
              <a:path h="4988001" w="3741001">
                <a:moveTo>
                  <a:pt x="0" y="0"/>
                </a:moveTo>
                <a:lnTo>
                  <a:pt x="3741001" y="0"/>
                </a:lnTo>
                <a:lnTo>
                  <a:pt x="3741001" y="4988002"/>
                </a:lnTo>
                <a:lnTo>
                  <a:pt x="0" y="498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31406" y="2612037"/>
            <a:ext cx="9469197" cy="5434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PROGRESO ANTERIOR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PROBLEMÁTICA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RIESGOS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PLAN DE ACCIÓN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ENTREGABLES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AVANCE REAL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COMPROMISOS</a:t>
            </a:r>
          </a:p>
          <a:p>
            <a:pPr algn="l">
              <a:lnSpc>
                <a:spcPts val="4876"/>
              </a:lnSpc>
            </a:pPr>
          </a:p>
          <a:p>
            <a:pPr algn="l">
              <a:lnSpc>
                <a:spcPts val="403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37918" y="866775"/>
            <a:ext cx="319414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ÍNDICE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135114" y="0"/>
            <a:ext cx="5152886" cy="5143500"/>
          </a:xfrm>
          <a:custGeom>
            <a:avLst/>
            <a:gdLst/>
            <a:ahLst/>
            <a:cxnLst/>
            <a:rect r="r" b="b" t="t" l="l"/>
            <a:pathLst>
              <a:path h="5143500" w="5152886">
                <a:moveTo>
                  <a:pt x="0" y="0"/>
                </a:moveTo>
                <a:lnTo>
                  <a:pt x="5152886" y="0"/>
                </a:lnTo>
                <a:lnTo>
                  <a:pt x="515288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2535" y="2224052"/>
            <a:ext cx="8959109" cy="6145060"/>
          </a:xfrm>
          <a:custGeom>
            <a:avLst/>
            <a:gdLst/>
            <a:ahLst/>
            <a:cxnLst/>
            <a:rect r="r" b="b" t="t" l="l"/>
            <a:pathLst>
              <a:path h="6145060" w="8959109">
                <a:moveTo>
                  <a:pt x="0" y="0"/>
                </a:moveTo>
                <a:lnTo>
                  <a:pt x="8959110" y="0"/>
                </a:lnTo>
                <a:lnTo>
                  <a:pt x="8959110" y="6145059"/>
                </a:lnTo>
                <a:lnTo>
                  <a:pt x="0" y="6145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614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92650" y="2656455"/>
            <a:ext cx="640836" cy="590370"/>
          </a:xfrm>
          <a:custGeom>
            <a:avLst/>
            <a:gdLst/>
            <a:ahLst/>
            <a:cxnLst/>
            <a:rect r="r" b="b" t="t" l="l"/>
            <a:pathLst>
              <a:path h="590370" w="640836">
                <a:moveTo>
                  <a:pt x="0" y="0"/>
                </a:moveTo>
                <a:lnTo>
                  <a:pt x="640836" y="0"/>
                </a:lnTo>
                <a:lnTo>
                  <a:pt x="640836" y="590370"/>
                </a:lnTo>
                <a:lnTo>
                  <a:pt x="0" y="590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92650" y="3628036"/>
            <a:ext cx="685770" cy="685770"/>
          </a:xfrm>
          <a:custGeom>
            <a:avLst/>
            <a:gdLst/>
            <a:ahLst/>
            <a:cxnLst/>
            <a:rect r="r" b="b" t="t" l="l"/>
            <a:pathLst>
              <a:path h="685770" w="685770">
                <a:moveTo>
                  <a:pt x="0" y="0"/>
                </a:moveTo>
                <a:lnTo>
                  <a:pt x="685770" y="0"/>
                </a:lnTo>
                <a:lnTo>
                  <a:pt x="685770" y="685770"/>
                </a:lnTo>
                <a:lnTo>
                  <a:pt x="0" y="685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491291" y="4632240"/>
            <a:ext cx="542195" cy="552555"/>
          </a:xfrm>
          <a:custGeom>
            <a:avLst/>
            <a:gdLst/>
            <a:ahLst/>
            <a:cxnLst/>
            <a:rect r="r" b="b" t="t" l="l"/>
            <a:pathLst>
              <a:path h="552555" w="542195">
                <a:moveTo>
                  <a:pt x="0" y="0"/>
                </a:moveTo>
                <a:lnTo>
                  <a:pt x="542195" y="0"/>
                </a:lnTo>
                <a:lnTo>
                  <a:pt x="542195" y="552556"/>
                </a:lnTo>
                <a:lnTo>
                  <a:pt x="0" y="552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28707" y="250190"/>
            <a:ext cx="1276762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b="true" sz="46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PROGRESO SABAD0 13-09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11645" y="1692349"/>
            <a:ext cx="7715507" cy="637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6"/>
              </a:lnSpc>
            </a:pPr>
            <a:r>
              <a:rPr lang="en-US" b="true" sz="2883">
                <a:solidFill>
                  <a:srgbClr val="24222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AVANCES PROPUESTOS</a:t>
            </a:r>
          </a:p>
          <a:p>
            <a:pPr algn="ctr">
              <a:lnSpc>
                <a:spcPts val="4036"/>
              </a:lnSpc>
            </a:pPr>
          </a:p>
          <a:p>
            <a:pPr algn="l" marL="600920" indent="-300460" lvl="1">
              <a:lnSpc>
                <a:spcPts val="3896"/>
              </a:lnSpc>
              <a:buFont typeface="Arial"/>
              <a:buChar char="•"/>
            </a:pPr>
            <a:r>
              <a:rPr lang="en-US" sz="2783">
                <a:solidFill>
                  <a:srgbClr val="242222"/>
                </a:solidFill>
                <a:latin typeface="Open Sauce"/>
                <a:ea typeface="Open Sauce"/>
                <a:cs typeface="Open Sauce"/>
                <a:sym typeface="Open Sauce"/>
              </a:rPr>
              <a:t>ENTREGA DE DOCUMENTACIÓN  DEL PROYECTO</a:t>
            </a:r>
          </a:p>
          <a:p>
            <a:pPr algn="l">
              <a:lnSpc>
                <a:spcPts val="3896"/>
              </a:lnSpc>
            </a:pPr>
          </a:p>
          <a:p>
            <a:pPr algn="l" marL="600920" indent="-300460" lvl="1">
              <a:lnSpc>
                <a:spcPts val="3896"/>
              </a:lnSpc>
              <a:buFont typeface="Arial"/>
              <a:buChar char="•"/>
            </a:pPr>
            <a:r>
              <a:rPr lang="en-US" sz="2783">
                <a:solidFill>
                  <a:srgbClr val="242222"/>
                </a:solidFill>
                <a:latin typeface="Open Sauce"/>
                <a:ea typeface="Open Sauce"/>
                <a:cs typeface="Open Sauce"/>
                <a:sym typeface="Open Sauce"/>
              </a:rPr>
              <a:t>Configuración del repositorio</a:t>
            </a:r>
          </a:p>
          <a:p>
            <a:pPr algn="l">
              <a:lnSpc>
                <a:spcPts val="3896"/>
              </a:lnSpc>
            </a:pPr>
          </a:p>
          <a:p>
            <a:pPr algn="l" marL="600920" indent="-300460" lvl="1">
              <a:lnSpc>
                <a:spcPts val="3896"/>
              </a:lnSpc>
              <a:buFont typeface="Arial"/>
              <a:buChar char="•"/>
            </a:pPr>
            <a:r>
              <a:rPr lang="en-US" sz="2783">
                <a:solidFill>
                  <a:srgbClr val="242222"/>
                </a:solidFill>
                <a:latin typeface="Open Sauce"/>
                <a:ea typeface="Open Sauce"/>
                <a:cs typeface="Open Sauce"/>
                <a:sym typeface="Open Sauce"/>
              </a:rPr>
              <a:t>Implementación de LOGIN (MOBILE)</a:t>
            </a:r>
          </a:p>
          <a:p>
            <a:pPr algn="l">
              <a:lnSpc>
                <a:spcPts val="3896"/>
              </a:lnSpc>
            </a:pPr>
          </a:p>
          <a:p>
            <a:pPr algn="l" marL="600920" indent="-300460" lvl="1">
              <a:lnSpc>
                <a:spcPts val="3896"/>
              </a:lnSpc>
              <a:buFont typeface="Arial"/>
              <a:buChar char="•"/>
            </a:pPr>
            <a:r>
              <a:rPr lang="en-US" sz="2783">
                <a:solidFill>
                  <a:srgbClr val="242222"/>
                </a:solidFill>
                <a:latin typeface="Open Sauce"/>
                <a:ea typeface="Open Sauce"/>
                <a:cs typeface="Open Sauce"/>
                <a:sym typeface="Open Sauce"/>
              </a:rPr>
              <a:t>Creación de perfiles (MOBILE)</a:t>
            </a:r>
          </a:p>
          <a:p>
            <a:pPr algn="l">
              <a:lnSpc>
                <a:spcPts val="3896"/>
              </a:lnSpc>
            </a:pPr>
          </a:p>
          <a:p>
            <a:pPr algn="l" marL="600920" indent="-300460" lvl="1">
              <a:lnSpc>
                <a:spcPts val="3896"/>
              </a:lnSpc>
              <a:buFont typeface="Arial"/>
              <a:buChar char="•"/>
            </a:pPr>
            <a:r>
              <a:rPr lang="en-US" sz="2783">
                <a:solidFill>
                  <a:srgbClr val="242222"/>
                </a:solidFill>
                <a:latin typeface="Open Sauce"/>
                <a:ea typeface="Open Sauce"/>
                <a:cs typeface="Open Sauce"/>
                <a:sym typeface="Open Sauce"/>
              </a:rPr>
              <a:t>Desarrollo de CRUD</a:t>
            </a:r>
          </a:p>
          <a:p>
            <a:pPr algn="just">
              <a:lnSpc>
                <a:spcPts val="4036"/>
              </a:lnSpc>
            </a:pPr>
          </a:p>
          <a:p>
            <a:pPr algn="l">
              <a:lnSpc>
                <a:spcPts val="4036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491291" y="5687822"/>
            <a:ext cx="542195" cy="552555"/>
          </a:xfrm>
          <a:custGeom>
            <a:avLst/>
            <a:gdLst/>
            <a:ahLst/>
            <a:cxnLst/>
            <a:rect r="r" b="b" t="t" l="l"/>
            <a:pathLst>
              <a:path h="552555" w="542195">
                <a:moveTo>
                  <a:pt x="0" y="0"/>
                </a:moveTo>
                <a:lnTo>
                  <a:pt x="542195" y="0"/>
                </a:lnTo>
                <a:lnTo>
                  <a:pt x="542195" y="552556"/>
                </a:lnTo>
                <a:lnTo>
                  <a:pt x="0" y="552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491291" y="6745203"/>
            <a:ext cx="542195" cy="552555"/>
          </a:xfrm>
          <a:custGeom>
            <a:avLst/>
            <a:gdLst/>
            <a:ahLst/>
            <a:cxnLst/>
            <a:rect r="r" b="b" t="t" l="l"/>
            <a:pathLst>
              <a:path h="552555" w="542195">
                <a:moveTo>
                  <a:pt x="0" y="0"/>
                </a:moveTo>
                <a:lnTo>
                  <a:pt x="542195" y="0"/>
                </a:lnTo>
                <a:lnTo>
                  <a:pt x="542195" y="552555"/>
                </a:lnTo>
                <a:lnTo>
                  <a:pt x="0" y="5525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2535" y="22566"/>
            <a:ext cx="1726933" cy="1726933"/>
          </a:xfrm>
          <a:custGeom>
            <a:avLst/>
            <a:gdLst/>
            <a:ahLst/>
            <a:cxnLst/>
            <a:rect r="r" b="b" t="t" l="l"/>
            <a:pathLst>
              <a:path h="1726933" w="1726933">
                <a:moveTo>
                  <a:pt x="0" y="0"/>
                </a:moveTo>
                <a:lnTo>
                  <a:pt x="1726933" y="0"/>
                </a:lnTo>
                <a:lnTo>
                  <a:pt x="1726933" y="1726933"/>
                </a:lnTo>
                <a:lnTo>
                  <a:pt x="0" y="17269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0604" y="2244601"/>
            <a:ext cx="3013637" cy="2437279"/>
          </a:xfrm>
          <a:custGeom>
            <a:avLst/>
            <a:gdLst/>
            <a:ahLst/>
            <a:cxnLst/>
            <a:rect r="r" b="b" t="t" l="l"/>
            <a:pathLst>
              <a:path h="2437279" w="3013637">
                <a:moveTo>
                  <a:pt x="0" y="0"/>
                </a:moveTo>
                <a:lnTo>
                  <a:pt x="3013637" y="0"/>
                </a:lnTo>
                <a:lnTo>
                  <a:pt x="3013637" y="2437279"/>
                </a:lnTo>
                <a:lnTo>
                  <a:pt x="0" y="2437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75946" y="6818864"/>
            <a:ext cx="1983354" cy="2385990"/>
          </a:xfrm>
          <a:custGeom>
            <a:avLst/>
            <a:gdLst/>
            <a:ahLst/>
            <a:cxnLst/>
            <a:rect r="r" b="b" t="t" l="l"/>
            <a:pathLst>
              <a:path h="2385990" w="1983354">
                <a:moveTo>
                  <a:pt x="0" y="0"/>
                </a:moveTo>
                <a:lnTo>
                  <a:pt x="1983354" y="0"/>
                </a:lnTo>
                <a:lnTo>
                  <a:pt x="1983354" y="2385989"/>
                </a:lnTo>
                <a:lnTo>
                  <a:pt x="0" y="23859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1069" y="3126802"/>
            <a:ext cx="12334087" cy="474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9"/>
              </a:lnSpc>
            </a:pPr>
          </a:p>
          <a:p>
            <a:pPr algn="l" marL="730947" indent="-365474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Atraso por cambio de alcance y documentación del proyecto</a:t>
            </a:r>
          </a:p>
          <a:p>
            <a:pPr algn="l" marL="730947" indent="-365474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Gantt con falta de actividades. </a:t>
            </a:r>
          </a:p>
          <a:p>
            <a:pPr algn="l" marL="730947" indent="-365474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Gantt no estimada correctamente</a:t>
            </a:r>
            <a:r>
              <a:rPr lang="en-US" sz="3385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.</a:t>
            </a:r>
          </a:p>
          <a:p>
            <a:pPr algn="l" marL="730947" indent="-365474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Falta de organización del proyecto</a:t>
            </a:r>
          </a:p>
          <a:p>
            <a:pPr algn="l" marL="730947" indent="-365474" lvl="1">
              <a:lnSpc>
                <a:spcPts val="4739"/>
              </a:lnSpc>
              <a:buFont typeface="Arial"/>
              <a:buChar char="•"/>
            </a:pPr>
            <a:r>
              <a:rPr lang="en-US" sz="3385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Implementación de plataforma para seguimiento</a:t>
            </a:r>
          </a:p>
          <a:p>
            <a:pPr algn="just">
              <a:lnSpc>
                <a:spcPts val="4739"/>
              </a:lnSpc>
            </a:pPr>
          </a:p>
          <a:p>
            <a:pPr algn="just">
              <a:lnSpc>
                <a:spcPts val="473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193067" y="4681880"/>
            <a:ext cx="2984493" cy="3329978"/>
          </a:xfrm>
          <a:custGeom>
            <a:avLst/>
            <a:gdLst/>
            <a:ahLst/>
            <a:cxnLst/>
            <a:rect r="r" b="b" t="t" l="l"/>
            <a:pathLst>
              <a:path h="3329978" w="2984493">
                <a:moveTo>
                  <a:pt x="0" y="0"/>
                </a:moveTo>
                <a:lnTo>
                  <a:pt x="2984493" y="0"/>
                </a:lnTo>
                <a:lnTo>
                  <a:pt x="2984493" y="3329979"/>
                </a:lnTo>
                <a:lnTo>
                  <a:pt x="0" y="3329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8916" y="942975"/>
            <a:ext cx="7679441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PROBLEMÁTICA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93773" y="165234"/>
            <a:ext cx="3793122" cy="3793122"/>
          </a:xfrm>
          <a:custGeom>
            <a:avLst/>
            <a:gdLst/>
            <a:ahLst/>
            <a:cxnLst/>
            <a:rect r="r" b="b" t="t" l="l"/>
            <a:pathLst>
              <a:path h="3793122" w="3793122">
                <a:moveTo>
                  <a:pt x="0" y="0"/>
                </a:moveTo>
                <a:lnTo>
                  <a:pt x="3793121" y="0"/>
                </a:lnTo>
                <a:lnTo>
                  <a:pt x="3793121" y="3793121"/>
                </a:lnTo>
                <a:lnTo>
                  <a:pt x="0" y="37931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986" y="39387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5"/>
                </a:lnTo>
                <a:lnTo>
                  <a:pt x="0" y="2071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58107" y="-367396"/>
            <a:ext cx="3629893" cy="3623281"/>
          </a:xfrm>
          <a:custGeom>
            <a:avLst/>
            <a:gdLst/>
            <a:ahLst/>
            <a:cxnLst/>
            <a:rect r="r" b="b" t="t" l="l"/>
            <a:pathLst>
              <a:path h="3623281" w="3629893">
                <a:moveTo>
                  <a:pt x="0" y="0"/>
                </a:moveTo>
                <a:lnTo>
                  <a:pt x="3629893" y="0"/>
                </a:lnTo>
                <a:lnTo>
                  <a:pt x="3629893" y="3623281"/>
                </a:lnTo>
                <a:lnTo>
                  <a:pt x="0" y="3623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5638" y="6826313"/>
            <a:ext cx="6312362" cy="5231370"/>
          </a:xfrm>
          <a:custGeom>
            <a:avLst/>
            <a:gdLst/>
            <a:ahLst/>
            <a:cxnLst/>
            <a:rect r="r" b="b" t="t" l="l"/>
            <a:pathLst>
              <a:path h="5231370" w="6312362">
                <a:moveTo>
                  <a:pt x="0" y="0"/>
                </a:moveTo>
                <a:lnTo>
                  <a:pt x="6312362" y="0"/>
                </a:lnTo>
                <a:lnTo>
                  <a:pt x="6312362" y="5231370"/>
                </a:lnTo>
                <a:lnTo>
                  <a:pt x="0" y="5231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2924" y="2969818"/>
            <a:ext cx="14266204" cy="3690491"/>
          </a:xfrm>
          <a:custGeom>
            <a:avLst/>
            <a:gdLst/>
            <a:ahLst/>
            <a:cxnLst/>
            <a:rect r="r" b="b" t="t" l="l"/>
            <a:pathLst>
              <a:path h="3690491" w="14266204">
                <a:moveTo>
                  <a:pt x="0" y="0"/>
                </a:moveTo>
                <a:lnTo>
                  <a:pt x="14266204" y="0"/>
                </a:lnTo>
                <a:lnTo>
                  <a:pt x="14266204" y="3690491"/>
                </a:lnTo>
                <a:lnTo>
                  <a:pt x="0" y="36904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5" t="-1991" r="-25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8461" y="8114946"/>
            <a:ext cx="2229535" cy="1917400"/>
          </a:xfrm>
          <a:custGeom>
            <a:avLst/>
            <a:gdLst/>
            <a:ahLst/>
            <a:cxnLst/>
            <a:rect r="r" b="b" t="t" l="l"/>
            <a:pathLst>
              <a:path h="1917400" w="2229535">
                <a:moveTo>
                  <a:pt x="0" y="0"/>
                </a:moveTo>
                <a:lnTo>
                  <a:pt x="2229535" y="0"/>
                </a:lnTo>
                <a:lnTo>
                  <a:pt x="2229535" y="1917400"/>
                </a:lnTo>
                <a:lnTo>
                  <a:pt x="0" y="191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14732" y="1336443"/>
            <a:ext cx="5760906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RIESGOS ASUMIDOS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8776" y="942975"/>
            <a:ext cx="9439461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PLAN DE MITIGACION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281713" y="6347150"/>
            <a:ext cx="3006287" cy="3006287"/>
          </a:xfrm>
          <a:custGeom>
            <a:avLst/>
            <a:gdLst/>
            <a:ahLst/>
            <a:cxnLst/>
            <a:rect r="r" b="b" t="t" l="l"/>
            <a:pathLst>
              <a:path h="3006287" w="3006287">
                <a:moveTo>
                  <a:pt x="0" y="0"/>
                </a:moveTo>
                <a:lnTo>
                  <a:pt x="3006287" y="0"/>
                </a:lnTo>
                <a:lnTo>
                  <a:pt x="3006287" y="3006287"/>
                </a:lnTo>
                <a:lnTo>
                  <a:pt x="0" y="3006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1124" y="5469125"/>
            <a:ext cx="14420240" cy="4235946"/>
          </a:xfrm>
          <a:custGeom>
            <a:avLst/>
            <a:gdLst/>
            <a:ahLst/>
            <a:cxnLst/>
            <a:rect r="r" b="b" t="t" l="l"/>
            <a:pathLst>
              <a:path h="4235946" w="14420240">
                <a:moveTo>
                  <a:pt x="0" y="0"/>
                </a:moveTo>
                <a:lnTo>
                  <a:pt x="14420240" y="0"/>
                </a:lnTo>
                <a:lnTo>
                  <a:pt x="14420240" y="4235946"/>
                </a:lnTo>
                <a:lnTo>
                  <a:pt x="0" y="42359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92912" y="2178778"/>
            <a:ext cx="8646828" cy="278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Anantason"/>
                <a:ea typeface="Anantason"/>
                <a:cs typeface="Anantason"/>
                <a:sym typeface="Anantason"/>
              </a:rPr>
              <a:t>Implementación de JIRA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Anantason"/>
                <a:ea typeface="Anantason"/>
                <a:cs typeface="Anantason"/>
                <a:sym typeface="Anantason"/>
              </a:rPr>
              <a:t>Ajuste de Alcance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Anantason"/>
                <a:ea typeface="Anantason"/>
                <a:cs typeface="Anantason"/>
                <a:sym typeface="Anantason"/>
              </a:rPr>
              <a:t>Ajuste en la gantt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Anantason"/>
                <a:ea typeface="Anantason"/>
                <a:cs typeface="Anantason"/>
                <a:sym typeface="Anantason"/>
              </a:rPr>
              <a:t>Actualización de documentación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Anantason"/>
                <a:ea typeface="Anantason"/>
                <a:cs typeface="Anantason"/>
                <a:sym typeface="Anantason"/>
              </a:rPr>
              <a:t>Reuniones diarias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658107" y="-9890"/>
            <a:ext cx="3629893" cy="3623281"/>
          </a:xfrm>
          <a:custGeom>
            <a:avLst/>
            <a:gdLst/>
            <a:ahLst/>
            <a:cxnLst/>
            <a:rect r="r" b="b" t="t" l="l"/>
            <a:pathLst>
              <a:path h="3623281" w="3629893">
                <a:moveTo>
                  <a:pt x="0" y="0"/>
                </a:moveTo>
                <a:lnTo>
                  <a:pt x="3629893" y="0"/>
                </a:lnTo>
                <a:lnTo>
                  <a:pt x="3629893" y="3623281"/>
                </a:lnTo>
                <a:lnTo>
                  <a:pt x="0" y="3623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2500" y="3969782"/>
            <a:ext cx="6962308" cy="557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Creación de Proyecto 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Creación de Hitos y actividades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Creación de Carta Gantt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Ajustes de Sprint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Creación de Product Backlog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Creación de tablero de actividades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Asignación de tareas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134389" y="0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19069" y="426335"/>
            <a:ext cx="2298541" cy="2298541"/>
          </a:xfrm>
          <a:custGeom>
            <a:avLst/>
            <a:gdLst/>
            <a:ahLst/>
            <a:cxnLst/>
            <a:rect r="r" b="b" t="t" l="l"/>
            <a:pathLst>
              <a:path h="2298541" w="2298541">
                <a:moveTo>
                  <a:pt x="0" y="0"/>
                </a:moveTo>
                <a:lnTo>
                  <a:pt x="2298542" y="0"/>
                </a:lnTo>
                <a:lnTo>
                  <a:pt x="2298542" y="2298541"/>
                </a:lnTo>
                <a:lnTo>
                  <a:pt x="0" y="2298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20952" y="272469"/>
            <a:ext cx="2447553" cy="2447553"/>
          </a:xfrm>
          <a:custGeom>
            <a:avLst/>
            <a:gdLst/>
            <a:ahLst/>
            <a:cxnLst/>
            <a:rect r="r" b="b" t="t" l="l"/>
            <a:pathLst>
              <a:path h="2447553" w="2447553">
                <a:moveTo>
                  <a:pt x="0" y="0"/>
                </a:moveTo>
                <a:lnTo>
                  <a:pt x="2447553" y="0"/>
                </a:lnTo>
                <a:lnTo>
                  <a:pt x="2447553" y="2447553"/>
                </a:lnTo>
                <a:lnTo>
                  <a:pt x="0" y="2447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1901" y="2760742"/>
            <a:ext cx="421287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Dyland Martinez 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075919" y="2760742"/>
            <a:ext cx="429268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Polet Adasme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144999" y="942975"/>
            <a:ext cx="5998002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ENTREGABLES 27-09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4401" y="3960257"/>
            <a:ext cx="2707877" cy="77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JIRA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96992" y="3967549"/>
            <a:ext cx="6962308" cy="557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Actualización de tecnologías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Actualización de BD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Ajustes de Sprint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Cambios de alcance de aplicación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Actualización de presupuesto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Actualización Matriz RACI 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Casos de uso </a:t>
            </a:r>
          </a:p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Minutas de reunión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32654" y="3958024"/>
            <a:ext cx="6090983" cy="77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PROYECT CHARTER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42522" y="2754882"/>
            <a:ext cx="2029997" cy="2029997"/>
          </a:xfrm>
          <a:custGeom>
            <a:avLst/>
            <a:gdLst/>
            <a:ahLst/>
            <a:cxnLst/>
            <a:rect r="r" b="b" t="t" l="l"/>
            <a:pathLst>
              <a:path h="2029997" w="2029997">
                <a:moveTo>
                  <a:pt x="0" y="0"/>
                </a:moveTo>
                <a:lnTo>
                  <a:pt x="2029997" y="0"/>
                </a:lnTo>
                <a:lnTo>
                  <a:pt x="2029997" y="2029997"/>
                </a:lnTo>
                <a:lnTo>
                  <a:pt x="0" y="2029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4389" y="0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51081" y="5076825"/>
            <a:ext cx="42128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Fernanda Barra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60184" y="942975"/>
            <a:ext cx="5998002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ENTREGABLES 27-09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9606" y="3869816"/>
            <a:ext cx="5400875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Creación de BD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Creación de Tablas 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Relacionamiento de tablas 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Poblado de tablas </a:t>
            </a:r>
          </a:p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Diagrama de BD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8250" y="3411307"/>
            <a:ext cx="5723587" cy="77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BASE DE DATOS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58186" y="3411307"/>
            <a:ext cx="5830744" cy="158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DESARROLLO DE API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95212" y="4172602"/>
            <a:ext cx="5400875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>
              <a:lnSpc>
                <a:spcPts val="4340"/>
              </a:lnSpc>
            </a:pP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Creación de bibliotecas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Métodos de controladores 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Configuración 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Conexión a BD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93773" y="165234"/>
            <a:ext cx="3380436" cy="3380436"/>
          </a:xfrm>
          <a:custGeom>
            <a:avLst/>
            <a:gdLst/>
            <a:ahLst/>
            <a:cxnLst/>
            <a:rect r="r" b="b" t="t" l="l"/>
            <a:pathLst>
              <a:path h="3380436" w="3380436">
                <a:moveTo>
                  <a:pt x="0" y="0"/>
                </a:moveTo>
                <a:lnTo>
                  <a:pt x="3380436" y="0"/>
                </a:lnTo>
                <a:lnTo>
                  <a:pt x="3380436" y="3380435"/>
                </a:lnTo>
                <a:lnTo>
                  <a:pt x="0" y="3380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657" y="215140"/>
            <a:ext cx="1501865" cy="1501865"/>
          </a:xfrm>
          <a:custGeom>
            <a:avLst/>
            <a:gdLst/>
            <a:ahLst/>
            <a:cxnLst/>
            <a:rect r="r" b="b" t="t" l="l"/>
            <a:pathLst>
              <a:path h="1501865" w="1501865">
                <a:moveTo>
                  <a:pt x="0" y="0"/>
                </a:moveTo>
                <a:lnTo>
                  <a:pt x="1501865" y="0"/>
                </a:lnTo>
                <a:lnTo>
                  <a:pt x="1501865" y="1501864"/>
                </a:lnTo>
                <a:lnTo>
                  <a:pt x="0" y="1501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4389" y="0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70522" y="1717004"/>
            <a:ext cx="13416823" cy="8569996"/>
          </a:xfrm>
          <a:custGeom>
            <a:avLst/>
            <a:gdLst/>
            <a:ahLst/>
            <a:cxnLst/>
            <a:rect r="r" b="b" t="t" l="l"/>
            <a:pathLst>
              <a:path h="8569996" w="13416823">
                <a:moveTo>
                  <a:pt x="0" y="0"/>
                </a:moveTo>
                <a:lnTo>
                  <a:pt x="13416823" y="0"/>
                </a:lnTo>
                <a:lnTo>
                  <a:pt x="13416823" y="8569996"/>
                </a:lnTo>
                <a:lnTo>
                  <a:pt x="0" y="8569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60607" y="598823"/>
            <a:ext cx="8766787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DIAGRAMA DE BASE DE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DAG0GNV_4Yg</dc:identifier>
  <dcterms:modified xsi:type="dcterms:W3CDTF">2011-08-01T06:04:30Z</dcterms:modified>
  <cp:revision>1</cp:revision>
  <dc:title>Avance 27-09</dc:title>
</cp:coreProperties>
</file>