
<file path=[Content_Types].xml><?xml version="1.0" encoding="utf-8"?>
<Types xmlns="http://schemas.openxmlformats.org/package/2006/content-types">
  <Default ContentType="application/vnd.openxmlformats-officedocument.oleObject" Extension="bin"/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Anantason Bold" charset="1" panose="00000000000000000000"/>
      <p:regular r:id="rId21"/>
    </p:embeddedFont>
    <p:embeddedFont>
      <p:font typeface="Anantason" charset="1" panose="00000000000000000000"/>
      <p:regular r:id="rId22"/>
    </p:embeddedFont>
    <p:embeddedFont>
      <p:font typeface="Open Sauce" charset="1" panose="00000500000000000000"/>
      <p:regular r:id="rId23"/>
    </p:embeddedFont>
    <p:embeddedFont>
      <p:font typeface="Muli Bold" charset="1" panose="00000800000000000000"/>
      <p:regular r:id="rId24"/>
    </p:embeddedFont>
    <p:embeddedFont>
      <p:font typeface="Open Sans" charset="1" panose="020B0606030504020204"/>
      <p:regular r:id="rId25"/>
    </p:embeddedFont>
    <p:embeddedFont>
      <p:font typeface="Open Sauce Bold" charset="1" panose="0000080000000000000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Relationship Id="rId4" Target="../media/image2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Relationship Id="rId4" Target="../media/image22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Relationship Id="rId4" Target="../media/image23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24.png" Type="http://schemas.openxmlformats.org/officeDocument/2006/relationships/image"/><Relationship Id="rId4" Target="../media/image25.png" Type="http://schemas.openxmlformats.org/officeDocument/2006/relationships/image"/><Relationship Id="rId5" Target="../media/image26.png" Type="http://schemas.openxmlformats.org/officeDocument/2006/relationships/image"/><Relationship Id="rId6" Target="../media/image27.svg" Type="http://schemas.openxmlformats.org/officeDocument/2006/relationships/image"/><Relationship Id="rId7" Target="../media/image28.png" Type="http://schemas.openxmlformats.org/officeDocument/2006/relationships/image"/><Relationship Id="rId8" Target="../media/image29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Relationship Id="rId4" Target="../media/image30.png" Type="http://schemas.openxmlformats.org/officeDocument/2006/relationships/image"/><Relationship Id="rId5" Target="../media/image31.png" Type="http://schemas.openxmlformats.org/officeDocument/2006/relationships/image"/><Relationship Id="rId6" Target="../media/image32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https://proyectos-1925.atlassian.net/jira/software/projects/MFT/list?selectedComment=MFT-39" TargetMode="External" Type="http://schemas.openxmlformats.org/officeDocument/2006/relationships/hyperlink"/><Relationship Id="rId6" Target="../media/image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Relationship Id="rId7" Target="../media/image1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Relationship Id="rId4" Target="../media/image12.png" Type="http://schemas.openxmlformats.org/officeDocument/2006/relationships/image"/><Relationship Id="rId5" Target="../media/image13.png" Type="http://schemas.openxmlformats.org/officeDocument/2006/relationships/image"/><Relationship Id="rId6" Target="../embeddings/oleObject1.bin" Type="http://schemas.openxmlformats.org/officeDocument/2006/relationships/oleObjec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Relationship Id="rId4" Target="../media/image14.png" Type="http://schemas.openxmlformats.org/officeDocument/2006/relationships/image"/><Relationship Id="rId5" Target="../media/image1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Relationship Id="rId4" Target="../media/image1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Relationship Id="rId4" Target="../media/image17.png" Type="http://schemas.openxmlformats.org/officeDocument/2006/relationships/image"/><Relationship Id="rId5" Target="../media/image1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Relationship Id="rId4" Target="../media/image2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951692" y="130760"/>
            <a:ext cx="2858859" cy="5595086"/>
          </a:xfrm>
          <a:custGeom>
            <a:avLst/>
            <a:gdLst/>
            <a:ahLst/>
            <a:cxnLst/>
            <a:rect r="r" b="b" t="t" l="l"/>
            <a:pathLst>
              <a:path h="5595086" w="2858859">
                <a:moveTo>
                  <a:pt x="0" y="0"/>
                </a:moveTo>
                <a:lnTo>
                  <a:pt x="2858859" y="0"/>
                </a:lnTo>
                <a:lnTo>
                  <a:pt x="2858859" y="5595086"/>
                </a:lnTo>
                <a:lnTo>
                  <a:pt x="0" y="55950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4639815"/>
            <a:ext cx="7720017" cy="5146678"/>
          </a:xfrm>
          <a:custGeom>
            <a:avLst/>
            <a:gdLst/>
            <a:ahLst/>
            <a:cxnLst/>
            <a:rect r="r" b="b" t="t" l="l"/>
            <a:pathLst>
              <a:path h="5146678" w="7720017">
                <a:moveTo>
                  <a:pt x="0" y="0"/>
                </a:moveTo>
                <a:lnTo>
                  <a:pt x="7720017" y="0"/>
                </a:lnTo>
                <a:lnTo>
                  <a:pt x="7720017" y="5146678"/>
                </a:lnTo>
                <a:lnTo>
                  <a:pt x="0" y="514667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31770" y="658435"/>
            <a:ext cx="3809041" cy="937976"/>
          </a:xfrm>
          <a:custGeom>
            <a:avLst/>
            <a:gdLst/>
            <a:ahLst/>
            <a:cxnLst/>
            <a:rect r="r" b="b" t="t" l="l"/>
            <a:pathLst>
              <a:path h="937976" w="3809041">
                <a:moveTo>
                  <a:pt x="0" y="0"/>
                </a:moveTo>
                <a:lnTo>
                  <a:pt x="3809041" y="0"/>
                </a:lnTo>
                <a:lnTo>
                  <a:pt x="3809041" y="937977"/>
                </a:lnTo>
                <a:lnTo>
                  <a:pt x="0" y="9379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109232" y="2734516"/>
            <a:ext cx="8069536" cy="190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9641"/>
              </a:lnSpc>
            </a:pPr>
            <a:r>
              <a:rPr lang="en-US" b="true" sz="6887">
                <a:solidFill>
                  <a:srgbClr val="000000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PROYECTO MINIFIT</a:t>
            </a:r>
          </a:p>
          <a:p>
            <a:pPr algn="r">
              <a:lnSpc>
                <a:spcPts val="5509"/>
              </a:lnSpc>
              <a:spcBef>
                <a:spcPct val="0"/>
              </a:spcBef>
            </a:pPr>
            <a:r>
              <a:rPr lang="en-US" b="true" sz="3935">
                <a:solidFill>
                  <a:srgbClr val="000000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INGENIERÍA EN INFORMÁTICA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251157" y="6703086"/>
            <a:ext cx="6777741" cy="25552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1"/>
              </a:lnSpc>
            </a:pPr>
            <a:r>
              <a:rPr lang="en-US" sz="2901" b="true">
                <a:solidFill>
                  <a:srgbClr val="000000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Integrantes:</a:t>
            </a:r>
            <a:r>
              <a:rPr lang="en-US" sz="2901">
                <a:solidFill>
                  <a:srgbClr val="000000"/>
                </a:solidFill>
                <a:latin typeface="Anantason"/>
                <a:ea typeface="Anantason"/>
                <a:cs typeface="Anantason"/>
                <a:sym typeface="Anantason"/>
              </a:rPr>
              <a:t> Dyland Martinez Cisternas</a:t>
            </a:r>
          </a:p>
          <a:p>
            <a:pPr algn="l">
              <a:lnSpc>
                <a:spcPts val="4061"/>
              </a:lnSpc>
            </a:pPr>
            <a:r>
              <a:rPr lang="en-US" sz="2901">
                <a:solidFill>
                  <a:srgbClr val="000000"/>
                </a:solidFill>
                <a:latin typeface="Anantason"/>
                <a:ea typeface="Anantason"/>
                <a:cs typeface="Anantason"/>
                <a:sym typeface="Anantason"/>
              </a:rPr>
              <a:t>                        Polet Adasme Peñailillo</a:t>
            </a:r>
          </a:p>
          <a:p>
            <a:pPr algn="l">
              <a:lnSpc>
                <a:spcPts val="4061"/>
              </a:lnSpc>
            </a:pPr>
            <a:r>
              <a:rPr lang="en-US" sz="2901">
                <a:solidFill>
                  <a:srgbClr val="000000"/>
                </a:solidFill>
                <a:latin typeface="Anantason"/>
                <a:ea typeface="Anantason"/>
                <a:cs typeface="Anantason"/>
                <a:sym typeface="Anantason"/>
              </a:rPr>
              <a:t>                        Fernanda Barra Reyes</a:t>
            </a:r>
          </a:p>
          <a:p>
            <a:pPr algn="l">
              <a:lnSpc>
                <a:spcPts val="4061"/>
              </a:lnSpc>
            </a:pPr>
            <a:r>
              <a:rPr lang="en-US" sz="2901" b="true">
                <a:solidFill>
                  <a:srgbClr val="000000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Sección:</a:t>
            </a:r>
            <a:r>
              <a:rPr lang="en-US" sz="2901">
                <a:solidFill>
                  <a:srgbClr val="000000"/>
                </a:solidFill>
                <a:latin typeface="Anantason"/>
                <a:ea typeface="Anantason"/>
                <a:cs typeface="Anantason"/>
                <a:sym typeface="Anantason"/>
              </a:rPr>
              <a:t> Capstone-007v</a:t>
            </a:r>
          </a:p>
          <a:p>
            <a:pPr algn="l">
              <a:lnSpc>
                <a:spcPts val="4061"/>
              </a:lnSpc>
              <a:spcBef>
                <a:spcPct val="0"/>
              </a:spcBef>
            </a:pPr>
            <a:r>
              <a:rPr lang="en-US" b="true" sz="2901">
                <a:solidFill>
                  <a:srgbClr val="000000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Docente:</a:t>
            </a:r>
            <a:r>
              <a:rPr lang="en-US" sz="2901">
                <a:solidFill>
                  <a:srgbClr val="000000"/>
                </a:solidFill>
                <a:latin typeface="Anantason"/>
                <a:ea typeface="Anantason"/>
                <a:cs typeface="Anantason"/>
                <a:sym typeface="Anantason"/>
              </a:rPr>
              <a:t> Fernando Herrera Francesconi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945430" y="0"/>
            <a:ext cx="2342570" cy="2338303"/>
          </a:xfrm>
          <a:custGeom>
            <a:avLst/>
            <a:gdLst/>
            <a:ahLst/>
            <a:cxnLst/>
            <a:rect r="r" b="b" t="t" l="l"/>
            <a:pathLst>
              <a:path h="2338303" w="2342570">
                <a:moveTo>
                  <a:pt x="0" y="0"/>
                </a:moveTo>
                <a:lnTo>
                  <a:pt x="2342570" y="0"/>
                </a:lnTo>
                <a:lnTo>
                  <a:pt x="2342570" y="2338303"/>
                </a:lnTo>
                <a:lnTo>
                  <a:pt x="0" y="23383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8364" y="0"/>
            <a:ext cx="2071085" cy="2071085"/>
          </a:xfrm>
          <a:custGeom>
            <a:avLst/>
            <a:gdLst/>
            <a:ahLst/>
            <a:cxnLst/>
            <a:rect r="r" b="b" t="t" l="l"/>
            <a:pathLst>
              <a:path h="2071085" w="2071085">
                <a:moveTo>
                  <a:pt x="0" y="0"/>
                </a:moveTo>
                <a:lnTo>
                  <a:pt x="2071085" y="0"/>
                </a:lnTo>
                <a:lnTo>
                  <a:pt x="2071085" y="2071085"/>
                </a:lnTo>
                <a:lnTo>
                  <a:pt x="0" y="20710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201756" y="1956467"/>
            <a:ext cx="11518495" cy="7760586"/>
          </a:xfrm>
          <a:custGeom>
            <a:avLst/>
            <a:gdLst/>
            <a:ahLst/>
            <a:cxnLst/>
            <a:rect r="r" b="b" t="t" l="l"/>
            <a:pathLst>
              <a:path h="7760586" w="11518495">
                <a:moveTo>
                  <a:pt x="0" y="0"/>
                </a:moveTo>
                <a:lnTo>
                  <a:pt x="11518495" y="0"/>
                </a:lnTo>
                <a:lnTo>
                  <a:pt x="11518495" y="7760586"/>
                </a:lnTo>
                <a:lnTo>
                  <a:pt x="0" y="77605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021288" y="484847"/>
            <a:ext cx="9316784" cy="7876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60"/>
              </a:lnSpc>
              <a:spcBef>
                <a:spcPct val="0"/>
              </a:spcBef>
            </a:pPr>
            <a:r>
              <a:rPr lang="en-US" b="true" sz="4614" spc="1047">
                <a:solidFill>
                  <a:srgbClr val="2B2C30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VISTA DE PROCESOS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955352" y="1332949"/>
            <a:ext cx="9316784" cy="7381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40"/>
              </a:lnSpc>
              <a:spcBef>
                <a:spcPct val="0"/>
              </a:spcBef>
            </a:pPr>
            <a:r>
              <a:rPr lang="en-US" b="true" sz="4314" spc="979">
                <a:solidFill>
                  <a:srgbClr val="2B2C30"/>
                </a:solidFill>
                <a:latin typeface="Muli Bold"/>
                <a:ea typeface="Muli Bold"/>
                <a:cs typeface="Muli Bold"/>
                <a:sym typeface="Muli Bold"/>
              </a:rPr>
              <a:t>ADMINISTRADOR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945430" y="0"/>
            <a:ext cx="2342570" cy="2338303"/>
          </a:xfrm>
          <a:custGeom>
            <a:avLst/>
            <a:gdLst/>
            <a:ahLst/>
            <a:cxnLst/>
            <a:rect r="r" b="b" t="t" l="l"/>
            <a:pathLst>
              <a:path h="2338303" w="2342570">
                <a:moveTo>
                  <a:pt x="0" y="0"/>
                </a:moveTo>
                <a:lnTo>
                  <a:pt x="2342570" y="0"/>
                </a:lnTo>
                <a:lnTo>
                  <a:pt x="2342570" y="2338303"/>
                </a:lnTo>
                <a:lnTo>
                  <a:pt x="0" y="23383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6843" y="-6843"/>
            <a:ext cx="2071085" cy="2071085"/>
          </a:xfrm>
          <a:custGeom>
            <a:avLst/>
            <a:gdLst/>
            <a:ahLst/>
            <a:cxnLst/>
            <a:rect r="r" b="b" t="t" l="l"/>
            <a:pathLst>
              <a:path h="2071085" w="2071085">
                <a:moveTo>
                  <a:pt x="0" y="0"/>
                </a:moveTo>
                <a:lnTo>
                  <a:pt x="2071086" y="0"/>
                </a:lnTo>
                <a:lnTo>
                  <a:pt x="2071086" y="2071086"/>
                </a:lnTo>
                <a:lnTo>
                  <a:pt x="0" y="20710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55772" y="3442983"/>
            <a:ext cx="17832228" cy="4896461"/>
          </a:xfrm>
          <a:custGeom>
            <a:avLst/>
            <a:gdLst/>
            <a:ahLst/>
            <a:cxnLst/>
            <a:rect r="r" b="b" t="t" l="l"/>
            <a:pathLst>
              <a:path h="4896461" w="17832228">
                <a:moveTo>
                  <a:pt x="0" y="0"/>
                </a:moveTo>
                <a:lnTo>
                  <a:pt x="17832228" y="0"/>
                </a:lnTo>
                <a:lnTo>
                  <a:pt x="17832228" y="4896461"/>
                </a:lnTo>
                <a:lnTo>
                  <a:pt x="0" y="48964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049219" y="592004"/>
            <a:ext cx="10189561" cy="7876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60"/>
              </a:lnSpc>
              <a:spcBef>
                <a:spcPct val="0"/>
              </a:spcBef>
            </a:pPr>
            <a:r>
              <a:rPr lang="en-US" b="true" sz="4614" spc="1047">
                <a:solidFill>
                  <a:srgbClr val="2B2C30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VISTA DE DESARROLLO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945430" y="0"/>
            <a:ext cx="2342570" cy="2338303"/>
          </a:xfrm>
          <a:custGeom>
            <a:avLst/>
            <a:gdLst/>
            <a:ahLst/>
            <a:cxnLst/>
            <a:rect r="r" b="b" t="t" l="l"/>
            <a:pathLst>
              <a:path h="2338303" w="2342570">
                <a:moveTo>
                  <a:pt x="0" y="0"/>
                </a:moveTo>
                <a:lnTo>
                  <a:pt x="2342570" y="0"/>
                </a:lnTo>
                <a:lnTo>
                  <a:pt x="2342570" y="2338303"/>
                </a:lnTo>
                <a:lnTo>
                  <a:pt x="0" y="23383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-98692"/>
            <a:ext cx="2071085" cy="2071085"/>
          </a:xfrm>
          <a:custGeom>
            <a:avLst/>
            <a:gdLst/>
            <a:ahLst/>
            <a:cxnLst/>
            <a:rect r="r" b="b" t="t" l="l"/>
            <a:pathLst>
              <a:path h="2071085" w="2071085">
                <a:moveTo>
                  <a:pt x="0" y="0"/>
                </a:moveTo>
                <a:lnTo>
                  <a:pt x="2071085" y="0"/>
                </a:lnTo>
                <a:lnTo>
                  <a:pt x="2071085" y="2071086"/>
                </a:lnTo>
                <a:lnTo>
                  <a:pt x="0" y="20710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473079" y="1493844"/>
            <a:ext cx="5341842" cy="8793156"/>
          </a:xfrm>
          <a:custGeom>
            <a:avLst/>
            <a:gdLst/>
            <a:ahLst/>
            <a:cxnLst/>
            <a:rect r="r" b="b" t="t" l="l"/>
            <a:pathLst>
              <a:path h="8793156" w="5341842">
                <a:moveTo>
                  <a:pt x="0" y="0"/>
                </a:moveTo>
                <a:lnTo>
                  <a:pt x="5341842" y="0"/>
                </a:lnTo>
                <a:lnTo>
                  <a:pt x="5341842" y="8793156"/>
                </a:lnTo>
                <a:lnTo>
                  <a:pt x="0" y="87931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776357" y="500155"/>
            <a:ext cx="8735285" cy="7876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60"/>
              </a:lnSpc>
              <a:spcBef>
                <a:spcPct val="0"/>
              </a:spcBef>
            </a:pPr>
            <a:r>
              <a:rPr lang="en-US" b="true" sz="4614" spc="1047">
                <a:solidFill>
                  <a:srgbClr val="2B2C30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VISTAS DESPLIEGUE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134389" y="0"/>
            <a:ext cx="2153611" cy="2149689"/>
          </a:xfrm>
          <a:custGeom>
            <a:avLst/>
            <a:gdLst/>
            <a:ahLst/>
            <a:cxnLst/>
            <a:rect r="r" b="b" t="t" l="l"/>
            <a:pathLst>
              <a:path h="2149689" w="2153611">
                <a:moveTo>
                  <a:pt x="0" y="0"/>
                </a:moveTo>
                <a:lnTo>
                  <a:pt x="2153611" y="0"/>
                </a:lnTo>
                <a:lnTo>
                  <a:pt x="2153611" y="2149689"/>
                </a:lnTo>
                <a:lnTo>
                  <a:pt x="0" y="21496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23545" y="-786810"/>
            <a:ext cx="2936499" cy="2936499"/>
          </a:xfrm>
          <a:custGeom>
            <a:avLst/>
            <a:gdLst/>
            <a:ahLst/>
            <a:cxnLst/>
            <a:rect r="r" b="b" t="t" l="l"/>
            <a:pathLst>
              <a:path h="2936499" w="2936499">
                <a:moveTo>
                  <a:pt x="0" y="0"/>
                </a:moveTo>
                <a:lnTo>
                  <a:pt x="2936499" y="0"/>
                </a:lnTo>
                <a:lnTo>
                  <a:pt x="2936499" y="2936499"/>
                </a:lnTo>
                <a:lnTo>
                  <a:pt x="0" y="293649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65704" y="3903519"/>
            <a:ext cx="7548003" cy="5664060"/>
          </a:xfrm>
          <a:custGeom>
            <a:avLst/>
            <a:gdLst/>
            <a:ahLst/>
            <a:cxnLst/>
            <a:rect r="r" b="b" t="t" l="l"/>
            <a:pathLst>
              <a:path h="5664060" w="7548003">
                <a:moveTo>
                  <a:pt x="0" y="0"/>
                </a:moveTo>
                <a:lnTo>
                  <a:pt x="7548002" y="0"/>
                </a:lnTo>
                <a:lnTo>
                  <a:pt x="7548002" y="5664061"/>
                </a:lnTo>
                <a:lnTo>
                  <a:pt x="0" y="56640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648026" y="5513967"/>
            <a:ext cx="2617678" cy="2443166"/>
          </a:xfrm>
          <a:custGeom>
            <a:avLst/>
            <a:gdLst/>
            <a:ahLst/>
            <a:cxnLst/>
            <a:rect r="r" b="b" t="t" l="l"/>
            <a:pathLst>
              <a:path h="2443166" w="2617678">
                <a:moveTo>
                  <a:pt x="0" y="0"/>
                </a:moveTo>
                <a:lnTo>
                  <a:pt x="2617678" y="0"/>
                </a:lnTo>
                <a:lnTo>
                  <a:pt x="2617678" y="2443166"/>
                </a:lnTo>
                <a:lnTo>
                  <a:pt x="0" y="24431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2678298"/>
            <a:ext cx="3656079" cy="1243067"/>
          </a:xfrm>
          <a:custGeom>
            <a:avLst/>
            <a:gdLst/>
            <a:ahLst/>
            <a:cxnLst/>
            <a:rect r="r" b="b" t="t" l="l"/>
            <a:pathLst>
              <a:path h="1243067" w="3656079">
                <a:moveTo>
                  <a:pt x="0" y="0"/>
                </a:moveTo>
                <a:lnTo>
                  <a:pt x="3656079" y="0"/>
                </a:lnTo>
                <a:lnTo>
                  <a:pt x="3656079" y="1243067"/>
                </a:lnTo>
                <a:lnTo>
                  <a:pt x="0" y="124306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79088" y="4882150"/>
            <a:ext cx="6768938" cy="3706799"/>
          </a:xfrm>
          <a:custGeom>
            <a:avLst/>
            <a:gdLst/>
            <a:ahLst/>
            <a:cxnLst/>
            <a:rect r="r" b="b" t="t" l="l"/>
            <a:pathLst>
              <a:path h="3706799" w="6768938">
                <a:moveTo>
                  <a:pt x="0" y="0"/>
                </a:moveTo>
                <a:lnTo>
                  <a:pt x="6768938" y="0"/>
                </a:lnTo>
                <a:lnTo>
                  <a:pt x="6768938" y="3706799"/>
                </a:lnTo>
                <a:lnTo>
                  <a:pt x="0" y="370679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899362" y="571645"/>
            <a:ext cx="5846332" cy="1578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77"/>
              </a:lnSpc>
            </a:pPr>
            <a:r>
              <a:rPr lang="en-US" b="true" sz="4555">
                <a:solidFill>
                  <a:srgbClr val="000000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AVANCE REAL</a:t>
            </a:r>
          </a:p>
          <a:p>
            <a:pPr algn="ctr">
              <a:lnSpc>
                <a:spcPts val="6377"/>
              </a:lnSpc>
              <a:spcBef>
                <a:spcPct val="0"/>
              </a:spcBef>
            </a:pPr>
            <a:r>
              <a:rPr lang="en-US" b="true" sz="4555">
                <a:solidFill>
                  <a:srgbClr val="000000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SPRINT 2 SEMANA 3 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134389" y="-85446"/>
            <a:ext cx="2153611" cy="2149689"/>
          </a:xfrm>
          <a:custGeom>
            <a:avLst/>
            <a:gdLst/>
            <a:ahLst/>
            <a:cxnLst/>
            <a:rect r="r" b="b" t="t" l="l"/>
            <a:pathLst>
              <a:path h="2149689" w="2153611">
                <a:moveTo>
                  <a:pt x="0" y="0"/>
                </a:moveTo>
                <a:lnTo>
                  <a:pt x="2153611" y="0"/>
                </a:lnTo>
                <a:lnTo>
                  <a:pt x="2153611" y="2149689"/>
                </a:lnTo>
                <a:lnTo>
                  <a:pt x="0" y="21496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-6843"/>
            <a:ext cx="2071085" cy="2071085"/>
          </a:xfrm>
          <a:custGeom>
            <a:avLst/>
            <a:gdLst/>
            <a:ahLst/>
            <a:cxnLst/>
            <a:rect r="r" b="b" t="t" l="l"/>
            <a:pathLst>
              <a:path h="2071085" w="2071085">
                <a:moveTo>
                  <a:pt x="0" y="0"/>
                </a:moveTo>
                <a:lnTo>
                  <a:pt x="2071085" y="0"/>
                </a:lnTo>
                <a:lnTo>
                  <a:pt x="2071085" y="2071086"/>
                </a:lnTo>
                <a:lnTo>
                  <a:pt x="0" y="20710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30743" y="2048982"/>
            <a:ext cx="2029997" cy="2029997"/>
          </a:xfrm>
          <a:custGeom>
            <a:avLst/>
            <a:gdLst/>
            <a:ahLst/>
            <a:cxnLst/>
            <a:rect r="r" b="b" t="t" l="l"/>
            <a:pathLst>
              <a:path h="2029997" w="2029997">
                <a:moveTo>
                  <a:pt x="0" y="0"/>
                </a:moveTo>
                <a:lnTo>
                  <a:pt x="2029997" y="0"/>
                </a:lnTo>
                <a:lnTo>
                  <a:pt x="2029997" y="2029996"/>
                </a:lnTo>
                <a:lnTo>
                  <a:pt x="0" y="202999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994372" y="2234521"/>
            <a:ext cx="2043674" cy="2043674"/>
          </a:xfrm>
          <a:custGeom>
            <a:avLst/>
            <a:gdLst/>
            <a:ahLst/>
            <a:cxnLst/>
            <a:rect r="r" b="b" t="t" l="l"/>
            <a:pathLst>
              <a:path h="2043674" w="2043674">
                <a:moveTo>
                  <a:pt x="0" y="0"/>
                </a:moveTo>
                <a:lnTo>
                  <a:pt x="2043674" y="0"/>
                </a:lnTo>
                <a:lnTo>
                  <a:pt x="2043674" y="2043674"/>
                </a:lnTo>
                <a:lnTo>
                  <a:pt x="0" y="204367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477532" y="2320930"/>
            <a:ext cx="11947472" cy="2414752"/>
          </a:xfrm>
          <a:custGeom>
            <a:avLst/>
            <a:gdLst/>
            <a:ahLst/>
            <a:cxnLst/>
            <a:rect r="r" b="b" t="t" l="l"/>
            <a:pathLst>
              <a:path h="2414752" w="11947472">
                <a:moveTo>
                  <a:pt x="0" y="0"/>
                </a:moveTo>
                <a:lnTo>
                  <a:pt x="11947472" y="0"/>
                </a:lnTo>
                <a:lnTo>
                  <a:pt x="11947472" y="2414752"/>
                </a:lnTo>
                <a:lnTo>
                  <a:pt x="0" y="241475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9994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021799" y="108961"/>
            <a:ext cx="10244402" cy="7740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77"/>
              </a:lnSpc>
              <a:spcBef>
                <a:spcPct val="0"/>
              </a:spcBef>
            </a:pPr>
            <a:r>
              <a:rPr lang="en-US" b="true" sz="4555">
                <a:solidFill>
                  <a:srgbClr val="000000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COMPROMISOS SPRINT 2 SEMANA 4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-313544" y="4412149"/>
            <a:ext cx="421287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Fernanda Barra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853890" y="5682299"/>
            <a:ext cx="6580219" cy="64471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b="true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DESARROLLO -WEB</a:t>
            </a:r>
          </a:p>
          <a:p>
            <a:pPr algn="ctr">
              <a:lnSpc>
                <a:spcPts val="5040"/>
              </a:lnSpc>
            </a:pPr>
          </a:p>
          <a:p>
            <a:pPr algn="ctr" marL="777248" indent="-388624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Diseño vistas de usuario</a:t>
            </a:r>
          </a:p>
          <a:p>
            <a:pPr algn="ctr">
              <a:lnSpc>
                <a:spcPts val="5040"/>
              </a:lnSpc>
            </a:pPr>
          </a:p>
          <a:p>
            <a:pPr algn="l" marL="777248" indent="-388624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Integración con API CRUD</a:t>
            </a:r>
          </a:p>
          <a:p>
            <a:pPr algn="l">
              <a:lnSpc>
                <a:spcPts val="5040"/>
              </a:lnSpc>
            </a:pPr>
          </a:p>
          <a:p>
            <a:pPr algn="l">
              <a:lnSpc>
                <a:spcPts val="3500"/>
              </a:lnSpc>
            </a:pPr>
          </a:p>
          <a:p>
            <a:pPr algn="l">
              <a:lnSpc>
                <a:spcPts val="3500"/>
              </a:lnSpc>
            </a:pPr>
          </a:p>
          <a:p>
            <a:pPr algn="l">
              <a:lnSpc>
                <a:spcPts val="3500"/>
              </a:lnSpc>
            </a:pPr>
          </a:p>
          <a:p>
            <a:pPr algn="l">
              <a:lnSpc>
                <a:spcPts val="3500"/>
              </a:lnSpc>
            </a:pPr>
          </a:p>
          <a:p>
            <a:pPr algn="l">
              <a:lnSpc>
                <a:spcPts val="3500"/>
              </a:lnSpc>
            </a:pPr>
          </a:p>
          <a:p>
            <a:pPr algn="l">
              <a:lnSpc>
                <a:spcPts val="3500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4522082" y="4568509"/>
            <a:ext cx="4467776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  <a:r>
              <a:rPr lang="en-US" sz="3399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Polet Adasme</a:t>
            </a:r>
          </a:p>
          <a:p>
            <a:pPr algn="ctr" marL="0" indent="0" lvl="0">
              <a:lnSpc>
                <a:spcPts val="47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37939" y="4461060"/>
            <a:ext cx="2797097" cy="5474212"/>
          </a:xfrm>
          <a:custGeom>
            <a:avLst/>
            <a:gdLst/>
            <a:ahLst/>
            <a:cxnLst/>
            <a:rect r="r" b="b" t="t" l="l"/>
            <a:pathLst>
              <a:path h="5474212" w="2797097">
                <a:moveTo>
                  <a:pt x="0" y="0"/>
                </a:moveTo>
                <a:lnTo>
                  <a:pt x="2797097" y="0"/>
                </a:lnTo>
                <a:lnTo>
                  <a:pt x="2797097" y="5474212"/>
                </a:lnTo>
                <a:lnTo>
                  <a:pt x="0" y="54742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155314" y="5846814"/>
            <a:ext cx="6132686" cy="4088457"/>
          </a:xfrm>
          <a:custGeom>
            <a:avLst/>
            <a:gdLst/>
            <a:ahLst/>
            <a:cxnLst/>
            <a:rect r="r" b="b" t="t" l="l"/>
            <a:pathLst>
              <a:path h="4088457" w="6132686">
                <a:moveTo>
                  <a:pt x="0" y="0"/>
                </a:moveTo>
                <a:lnTo>
                  <a:pt x="6132686" y="0"/>
                </a:lnTo>
                <a:lnTo>
                  <a:pt x="6132686" y="4088458"/>
                </a:lnTo>
                <a:lnTo>
                  <a:pt x="0" y="40884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740811" y="1739868"/>
            <a:ext cx="8323774" cy="1839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9361"/>
              </a:lnSpc>
            </a:pPr>
            <a:r>
              <a:rPr lang="en-US" b="true" sz="6687">
                <a:solidFill>
                  <a:srgbClr val="000000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PROYECTO MINIFIT</a:t>
            </a:r>
          </a:p>
          <a:p>
            <a:pPr algn="r">
              <a:lnSpc>
                <a:spcPts val="5229"/>
              </a:lnSpc>
              <a:spcBef>
                <a:spcPct val="0"/>
              </a:spcBef>
            </a:pPr>
            <a:r>
              <a:rPr lang="en-US" b="true" sz="3735">
                <a:solidFill>
                  <a:srgbClr val="000000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INGENIERÍA EN INFORMÁTICA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931770" y="658435"/>
            <a:ext cx="3809041" cy="937976"/>
          </a:xfrm>
          <a:custGeom>
            <a:avLst/>
            <a:gdLst/>
            <a:ahLst/>
            <a:cxnLst/>
            <a:rect r="r" b="b" t="t" l="l"/>
            <a:pathLst>
              <a:path h="937976" w="3809041">
                <a:moveTo>
                  <a:pt x="0" y="0"/>
                </a:moveTo>
                <a:lnTo>
                  <a:pt x="3809041" y="0"/>
                </a:lnTo>
                <a:lnTo>
                  <a:pt x="3809041" y="937977"/>
                </a:lnTo>
                <a:lnTo>
                  <a:pt x="0" y="9379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920428" y="4762754"/>
            <a:ext cx="3964542" cy="1084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28"/>
              </a:lnSpc>
            </a:pPr>
            <a:r>
              <a:rPr lang="en-US" sz="6305" u="sng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hlinkClick r:id="rId5" tooltip="https://proyectos-1925.atlassian.net/jira/software/projects/MFT/list?selectedComment=MFT-39"/>
              </a:rPr>
              <a:t>Jira-MiniFit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6027653" y="52579"/>
            <a:ext cx="2153611" cy="2149689"/>
          </a:xfrm>
          <a:custGeom>
            <a:avLst/>
            <a:gdLst/>
            <a:ahLst/>
            <a:cxnLst/>
            <a:rect r="r" b="b" t="t" l="l"/>
            <a:pathLst>
              <a:path h="2149689" w="2153611">
                <a:moveTo>
                  <a:pt x="0" y="0"/>
                </a:moveTo>
                <a:lnTo>
                  <a:pt x="2153612" y="0"/>
                </a:lnTo>
                <a:lnTo>
                  <a:pt x="2153612" y="2149689"/>
                </a:lnTo>
                <a:lnTo>
                  <a:pt x="0" y="214968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44000" y="4483826"/>
            <a:ext cx="3741001" cy="4988001"/>
          </a:xfrm>
          <a:custGeom>
            <a:avLst/>
            <a:gdLst/>
            <a:ahLst/>
            <a:cxnLst/>
            <a:rect r="r" b="b" t="t" l="l"/>
            <a:pathLst>
              <a:path h="4988001" w="3741001">
                <a:moveTo>
                  <a:pt x="0" y="0"/>
                </a:moveTo>
                <a:lnTo>
                  <a:pt x="3741001" y="0"/>
                </a:lnTo>
                <a:lnTo>
                  <a:pt x="3741001" y="4988002"/>
                </a:lnTo>
                <a:lnTo>
                  <a:pt x="0" y="49880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531406" y="2612037"/>
            <a:ext cx="9469197" cy="4195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2046" indent="-376023" lvl="1">
              <a:lnSpc>
                <a:spcPts val="4876"/>
              </a:lnSpc>
              <a:buFont typeface="Arial"/>
              <a:buChar char="•"/>
            </a:pPr>
            <a:r>
              <a:rPr lang="en-US" sz="3483">
                <a:solidFill>
                  <a:srgbClr val="242222"/>
                </a:solidFill>
                <a:latin typeface="Anantason"/>
                <a:ea typeface="Anantason"/>
                <a:cs typeface="Anantason"/>
                <a:sym typeface="Anantason"/>
              </a:rPr>
              <a:t>PROGRESO ANTERIOR</a:t>
            </a:r>
          </a:p>
          <a:p>
            <a:pPr algn="l" marL="752046" indent="-376023" lvl="1">
              <a:lnSpc>
                <a:spcPts val="4876"/>
              </a:lnSpc>
              <a:buFont typeface="Arial"/>
              <a:buChar char="•"/>
            </a:pPr>
            <a:r>
              <a:rPr lang="en-US" sz="3483">
                <a:solidFill>
                  <a:srgbClr val="242222"/>
                </a:solidFill>
                <a:latin typeface="Anantason"/>
                <a:ea typeface="Anantason"/>
                <a:cs typeface="Anantason"/>
                <a:sym typeface="Anantason"/>
              </a:rPr>
              <a:t>COMPROMISOS</a:t>
            </a:r>
          </a:p>
          <a:p>
            <a:pPr algn="l" marL="752046" indent="-376023" lvl="1">
              <a:lnSpc>
                <a:spcPts val="4876"/>
              </a:lnSpc>
              <a:buFont typeface="Arial"/>
              <a:buChar char="•"/>
            </a:pPr>
            <a:r>
              <a:rPr lang="en-US" sz="3483">
                <a:solidFill>
                  <a:srgbClr val="242222"/>
                </a:solidFill>
                <a:latin typeface="Anantason"/>
                <a:ea typeface="Anantason"/>
                <a:cs typeface="Anantason"/>
                <a:sym typeface="Anantason"/>
              </a:rPr>
              <a:t>ENTREGABLES</a:t>
            </a:r>
          </a:p>
          <a:p>
            <a:pPr algn="l" marL="752046" indent="-376023" lvl="1">
              <a:lnSpc>
                <a:spcPts val="4876"/>
              </a:lnSpc>
              <a:buFont typeface="Arial"/>
              <a:buChar char="•"/>
            </a:pPr>
            <a:r>
              <a:rPr lang="en-US" sz="3483">
                <a:solidFill>
                  <a:srgbClr val="242222"/>
                </a:solidFill>
                <a:latin typeface="Anantason"/>
                <a:ea typeface="Anantason"/>
                <a:cs typeface="Anantason"/>
                <a:sym typeface="Anantason"/>
              </a:rPr>
              <a:t>AVANCE REAL</a:t>
            </a:r>
          </a:p>
          <a:p>
            <a:pPr algn="l" marL="752046" indent="-376023" lvl="1">
              <a:lnSpc>
                <a:spcPts val="4876"/>
              </a:lnSpc>
              <a:buFont typeface="Arial"/>
              <a:buChar char="•"/>
            </a:pPr>
            <a:r>
              <a:rPr lang="en-US" sz="3483">
                <a:solidFill>
                  <a:srgbClr val="242222"/>
                </a:solidFill>
                <a:latin typeface="Anantason"/>
                <a:ea typeface="Anantason"/>
                <a:cs typeface="Anantason"/>
                <a:sym typeface="Anantason"/>
              </a:rPr>
              <a:t>PROXIMOS COMPROMISOS</a:t>
            </a:r>
          </a:p>
          <a:p>
            <a:pPr algn="l">
              <a:lnSpc>
                <a:spcPts val="4876"/>
              </a:lnSpc>
            </a:pPr>
          </a:p>
          <a:p>
            <a:pPr algn="l">
              <a:lnSpc>
                <a:spcPts val="4036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437918" y="866775"/>
            <a:ext cx="3194149" cy="1377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000000"/>
                </a:solidFill>
                <a:latin typeface="Anantason"/>
                <a:ea typeface="Anantason"/>
                <a:cs typeface="Anantason"/>
                <a:sym typeface="Anantason"/>
              </a:rPr>
              <a:t>ÍNDICE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5249663" y="0"/>
            <a:ext cx="3038337" cy="3032803"/>
          </a:xfrm>
          <a:custGeom>
            <a:avLst/>
            <a:gdLst/>
            <a:ahLst/>
            <a:cxnLst/>
            <a:rect r="r" b="b" t="t" l="l"/>
            <a:pathLst>
              <a:path h="3032803" w="3038337">
                <a:moveTo>
                  <a:pt x="0" y="0"/>
                </a:moveTo>
                <a:lnTo>
                  <a:pt x="3038337" y="0"/>
                </a:lnTo>
                <a:lnTo>
                  <a:pt x="3038337" y="3032803"/>
                </a:lnTo>
                <a:lnTo>
                  <a:pt x="0" y="303280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395834" y="-87000"/>
            <a:ext cx="1726933" cy="1726933"/>
          </a:xfrm>
          <a:custGeom>
            <a:avLst/>
            <a:gdLst/>
            <a:ahLst/>
            <a:cxnLst/>
            <a:rect r="r" b="b" t="t" l="l"/>
            <a:pathLst>
              <a:path h="1726933" w="1726933">
                <a:moveTo>
                  <a:pt x="0" y="0"/>
                </a:moveTo>
                <a:lnTo>
                  <a:pt x="1726932" y="0"/>
                </a:lnTo>
                <a:lnTo>
                  <a:pt x="1726932" y="1726933"/>
                </a:lnTo>
                <a:lnTo>
                  <a:pt x="0" y="17269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411188" y="1859008"/>
            <a:ext cx="5465624" cy="4978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0"/>
              </a:lnSpc>
            </a:pPr>
            <a:r>
              <a:rPr lang="en-US" b="true" sz="2900">
                <a:solidFill>
                  <a:srgbClr val="000000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26-SEP- 22-OCT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6648859" y="3277093"/>
            <a:ext cx="581528" cy="581528"/>
          </a:xfrm>
          <a:custGeom>
            <a:avLst/>
            <a:gdLst/>
            <a:ahLst/>
            <a:cxnLst/>
            <a:rect r="r" b="b" t="t" l="l"/>
            <a:pathLst>
              <a:path h="581528" w="581528">
                <a:moveTo>
                  <a:pt x="0" y="0"/>
                </a:moveTo>
                <a:lnTo>
                  <a:pt x="581529" y="0"/>
                </a:lnTo>
                <a:lnTo>
                  <a:pt x="581529" y="581529"/>
                </a:lnTo>
                <a:lnTo>
                  <a:pt x="0" y="58152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07121" y="1107698"/>
            <a:ext cx="5689256" cy="8716131"/>
          </a:xfrm>
          <a:custGeom>
            <a:avLst/>
            <a:gdLst/>
            <a:ahLst/>
            <a:cxnLst/>
            <a:rect r="r" b="b" t="t" l="l"/>
            <a:pathLst>
              <a:path h="8716131" w="5689256">
                <a:moveTo>
                  <a:pt x="0" y="0"/>
                </a:moveTo>
                <a:lnTo>
                  <a:pt x="5689256" y="0"/>
                </a:lnTo>
                <a:lnTo>
                  <a:pt x="5689256" y="8716131"/>
                </a:lnTo>
                <a:lnTo>
                  <a:pt x="0" y="871613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74463" y="5399089"/>
            <a:ext cx="5554572" cy="3046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Desarrollo APP WEB</a:t>
            </a:r>
          </a:p>
          <a:p>
            <a:pPr algn="ctr">
              <a:lnSpc>
                <a:spcPts val="5320"/>
              </a:lnSpc>
            </a:pPr>
          </a:p>
          <a:p>
            <a:pPr algn="l" marL="539764" indent="-269882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01- Configuración de entorno WEB</a:t>
            </a:r>
          </a:p>
          <a:p>
            <a:pPr algn="l">
              <a:lnSpc>
                <a:spcPts val="3500"/>
              </a:lnSpc>
            </a:pPr>
          </a:p>
          <a:p>
            <a:pPr algn="l">
              <a:lnSpc>
                <a:spcPts val="350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3003261" y="84957"/>
            <a:ext cx="12767620" cy="778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40"/>
              </a:lnSpc>
            </a:pPr>
            <a:r>
              <a:rPr lang="en-US" b="true" sz="4600">
                <a:solidFill>
                  <a:srgbClr val="000000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PROGRESO SABAD0 04-10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539448" y="861423"/>
            <a:ext cx="7382639" cy="778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40"/>
              </a:lnSpc>
            </a:pPr>
            <a:r>
              <a:rPr lang="en-US" b="true" sz="4600">
                <a:solidFill>
                  <a:srgbClr val="000000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SPRINT 2 SEMANA 3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07121" y="2060302"/>
            <a:ext cx="5491795" cy="30740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80"/>
              </a:lnSpc>
            </a:pPr>
            <a:r>
              <a:rPr lang="en-US" sz="37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Desarrollo APP MOBILE:</a:t>
            </a:r>
          </a:p>
          <a:p>
            <a:pPr algn="ctr">
              <a:lnSpc>
                <a:spcPts val="5320"/>
              </a:lnSpc>
            </a:pPr>
          </a:p>
          <a:p>
            <a:pPr algn="l" marL="539764" indent="-269882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03- Conexión API FOOD</a:t>
            </a:r>
          </a:p>
          <a:p>
            <a:pPr algn="l">
              <a:lnSpc>
                <a:spcPts val="3500"/>
              </a:lnSpc>
            </a:pPr>
          </a:p>
          <a:p>
            <a:pPr algn="l" marL="539764" indent="-269882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04- Conexión con API BD</a:t>
            </a:r>
          </a:p>
          <a:p>
            <a:pPr algn="l">
              <a:lnSpc>
                <a:spcPts val="3500"/>
              </a:lnSpc>
            </a:pP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6648859" y="4225518"/>
            <a:ext cx="581528" cy="581528"/>
          </a:xfrm>
          <a:custGeom>
            <a:avLst/>
            <a:gdLst/>
            <a:ahLst/>
            <a:cxnLst/>
            <a:rect r="r" b="b" t="t" l="l"/>
            <a:pathLst>
              <a:path h="581528" w="581528">
                <a:moveTo>
                  <a:pt x="0" y="0"/>
                </a:moveTo>
                <a:lnTo>
                  <a:pt x="581529" y="0"/>
                </a:lnTo>
                <a:lnTo>
                  <a:pt x="581529" y="581529"/>
                </a:lnTo>
                <a:lnTo>
                  <a:pt x="0" y="58152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6648859" y="6736716"/>
            <a:ext cx="581528" cy="581528"/>
          </a:xfrm>
          <a:custGeom>
            <a:avLst/>
            <a:gdLst/>
            <a:ahLst/>
            <a:cxnLst/>
            <a:rect r="r" b="b" t="t" l="l"/>
            <a:pathLst>
              <a:path h="581528" w="581528">
                <a:moveTo>
                  <a:pt x="0" y="0"/>
                </a:moveTo>
                <a:lnTo>
                  <a:pt x="581529" y="0"/>
                </a:lnTo>
                <a:lnTo>
                  <a:pt x="581529" y="581528"/>
                </a:lnTo>
                <a:lnTo>
                  <a:pt x="0" y="5815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7429731" y="3277093"/>
            <a:ext cx="10539954" cy="3870681"/>
          </a:xfrm>
          <a:custGeom>
            <a:avLst/>
            <a:gdLst/>
            <a:ahLst/>
            <a:cxnLst/>
            <a:rect r="r" b="b" t="t" l="l"/>
            <a:pathLst>
              <a:path h="3870681" w="10539954">
                <a:moveTo>
                  <a:pt x="0" y="0"/>
                </a:moveTo>
                <a:lnTo>
                  <a:pt x="10539954" y="0"/>
                </a:lnTo>
                <a:lnTo>
                  <a:pt x="10539954" y="3870682"/>
                </a:lnTo>
                <a:lnTo>
                  <a:pt x="0" y="387068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-7223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970388" y="0"/>
            <a:ext cx="3317612" cy="3311569"/>
          </a:xfrm>
          <a:custGeom>
            <a:avLst/>
            <a:gdLst/>
            <a:ahLst/>
            <a:cxnLst/>
            <a:rect r="r" b="b" t="t" l="l"/>
            <a:pathLst>
              <a:path h="3311569" w="3317612">
                <a:moveTo>
                  <a:pt x="0" y="0"/>
                </a:moveTo>
                <a:lnTo>
                  <a:pt x="3317612" y="0"/>
                </a:lnTo>
                <a:lnTo>
                  <a:pt x="3317612" y="3311569"/>
                </a:lnTo>
                <a:lnTo>
                  <a:pt x="0" y="33115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7747" y="-6843"/>
            <a:ext cx="2739012" cy="2739012"/>
          </a:xfrm>
          <a:custGeom>
            <a:avLst/>
            <a:gdLst/>
            <a:ahLst/>
            <a:cxnLst/>
            <a:rect r="r" b="b" t="t" l="l"/>
            <a:pathLst>
              <a:path h="2739012" w="2739012">
                <a:moveTo>
                  <a:pt x="0" y="0"/>
                </a:moveTo>
                <a:lnTo>
                  <a:pt x="2739012" y="0"/>
                </a:lnTo>
                <a:lnTo>
                  <a:pt x="2739012" y="2739012"/>
                </a:lnTo>
                <a:lnTo>
                  <a:pt x="0" y="27390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7747" y="2163456"/>
            <a:ext cx="18180253" cy="5067745"/>
          </a:xfrm>
          <a:custGeom>
            <a:avLst/>
            <a:gdLst/>
            <a:ahLst/>
            <a:cxnLst/>
            <a:rect r="r" b="b" t="t" l="l"/>
            <a:pathLst>
              <a:path h="5067745" w="18180253">
                <a:moveTo>
                  <a:pt x="0" y="0"/>
                </a:moveTo>
                <a:lnTo>
                  <a:pt x="18180253" y="0"/>
                </a:lnTo>
                <a:lnTo>
                  <a:pt x="18180253" y="5067746"/>
                </a:lnTo>
                <a:lnTo>
                  <a:pt x="0" y="50677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aphicFrame>
        <p:nvGraphicFramePr>
          <p:cNvPr name="Object 5" id="5"/>
          <p:cNvGraphicFramePr/>
          <p:nvPr/>
        </p:nvGraphicFramePr>
        <p:xfrm>
          <a:off x="8507229" y="7911233"/>
          <a:ext cx="11315700" cy="3771900"/>
        </p:xfrm>
        <a:graphic>
          <a:graphicData uri="http://schemas.openxmlformats.org/presentationml/2006/ole">
            <p:oleObj imgW="13576300" imgH="6032500" r:id="rId6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  <p:sp>
        <p:nvSpPr>
          <p:cNvPr name="TextBox 6" id="6"/>
          <p:cNvSpPr txBox="true"/>
          <p:nvPr/>
        </p:nvSpPr>
        <p:spPr>
          <a:xfrm rot="0">
            <a:off x="3482817" y="1138761"/>
            <a:ext cx="11322366" cy="929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80"/>
              </a:lnSpc>
              <a:spcBef>
                <a:spcPct val="0"/>
              </a:spcBef>
            </a:pPr>
            <a:r>
              <a:rPr lang="en-US" b="true" sz="5414" spc="1229">
                <a:solidFill>
                  <a:srgbClr val="2B2C30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RIESGOS PRESENTADOS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897383" y="-123996"/>
            <a:ext cx="2528391" cy="2523785"/>
          </a:xfrm>
          <a:custGeom>
            <a:avLst/>
            <a:gdLst/>
            <a:ahLst/>
            <a:cxnLst/>
            <a:rect r="r" b="b" t="t" l="l"/>
            <a:pathLst>
              <a:path h="2523785" w="2528391">
                <a:moveTo>
                  <a:pt x="0" y="0"/>
                </a:moveTo>
                <a:lnTo>
                  <a:pt x="2528391" y="0"/>
                </a:lnTo>
                <a:lnTo>
                  <a:pt x="2528391" y="2523785"/>
                </a:lnTo>
                <a:lnTo>
                  <a:pt x="0" y="25237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30213" y="0"/>
            <a:ext cx="1531198" cy="1531198"/>
          </a:xfrm>
          <a:custGeom>
            <a:avLst/>
            <a:gdLst/>
            <a:ahLst/>
            <a:cxnLst/>
            <a:rect r="r" b="b" t="t" l="l"/>
            <a:pathLst>
              <a:path h="1531198" w="1531198">
                <a:moveTo>
                  <a:pt x="0" y="0"/>
                </a:moveTo>
                <a:lnTo>
                  <a:pt x="1531198" y="0"/>
                </a:lnTo>
                <a:lnTo>
                  <a:pt x="1531198" y="1531198"/>
                </a:lnTo>
                <a:lnTo>
                  <a:pt x="0" y="15311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00215" y="1531198"/>
            <a:ext cx="5895815" cy="4094316"/>
          </a:xfrm>
          <a:custGeom>
            <a:avLst/>
            <a:gdLst/>
            <a:ahLst/>
            <a:cxnLst/>
            <a:rect r="r" b="b" t="t" l="l"/>
            <a:pathLst>
              <a:path h="4094316" w="5895815">
                <a:moveTo>
                  <a:pt x="0" y="0"/>
                </a:moveTo>
                <a:lnTo>
                  <a:pt x="5895815" y="0"/>
                </a:lnTo>
                <a:lnTo>
                  <a:pt x="5895815" y="4094316"/>
                </a:lnTo>
                <a:lnTo>
                  <a:pt x="0" y="40943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00215" y="5853129"/>
            <a:ext cx="5895815" cy="4296097"/>
          </a:xfrm>
          <a:custGeom>
            <a:avLst/>
            <a:gdLst/>
            <a:ahLst/>
            <a:cxnLst/>
            <a:rect r="r" b="b" t="t" l="l"/>
            <a:pathLst>
              <a:path h="4296097" w="5895815">
                <a:moveTo>
                  <a:pt x="0" y="0"/>
                </a:moveTo>
                <a:lnTo>
                  <a:pt x="5895815" y="0"/>
                </a:lnTo>
                <a:lnTo>
                  <a:pt x="5895815" y="4296097"/>
                </a:lnTo>
                <a:lnTo>
                  <a:pt x="0" y="429609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028942" y="208624"/>
            <a:ext cx="7985185" cy="929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80"/>
              </a:lnSpc>
              <a:spcBef>
                <a:spcPct val="0"/>
              </a:spcBef>
            </a:pPr>
            <a:r>
              <a:rPr lang="en-US" b="true" sz="5414" spc="1229">
                <a:solidFill>
                  <a:srgbClr val="2B2C30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RIESGOS MINIFIT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970388" y="0"/>
            <a:ext cx="3317612" cy="3311569"/>
          </a:xfrm>
          <a:custGeom>
            <a:avLst/>
            <a:gdLst/>
            <a:ahLst/>
            <a:cxnLst/>
            <a:rect r="r" b="b" t="t" l="l"/>
            <a:pathLst>
              <a:path h="3311569" w="3317612">
                <a:moveTo>
                  <a:pt x="0" y="0"/>
                </a:moveTo>
                <a:lnTo>
                  <a:pt x="3317612" y="0"/>
                </a:lnTo>
                <a:lnTo>
                  <a:pt x="3317612" y="3311569"/>
                </a:lnTo>
                <a:lnTo>
                  <a:pt x="0" y="33115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7747" y="-6843"/>
            <a:ext cx="2739012" cy="2739012"/>
          </a:xfrm>
          <a:custGeom>
            <a:avLst/>
            <a:gdLst/>
            <a:ahLst/>
            <a:cxnLst/>
            <a:rect r="r" b="b" t="t" l="l"/>
            <a:pathLst>
              <a:path h="2739012" w="2739012">
                <a:moveTo>
                  <a:pt x="0" y="0"/>
                </a:moveTo>
                <a:lnTo>
                  <a:pt x="2739012" y="0"/>
                </a:lnTo>
                <a:lnTo>
                  <a:pt x="2739012" y="2739012"/>
                </a:lnTo>
                <a:lnTo>
                  <a:pt x="0" y="27390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512686" y="1853197"/>
            <a:ext cx="13125557" cy="7849083"/>
          </a:xfrm>
          <a:custGeom>
            <a:avLst/>
            <a:gdLst/>
            <a:ahLst/>
            <a:cxnLst/>
            <a:rect r="r" b="b" t="t" l="l"/>
            <a:pathLst>
              <a:path h="7849083" w="13125557">
                <a:moveTo>
                  <a:pt x="0" y="0"/>
                </a:moveTo>
                <a:lnTo>
                  <a:pt x="13125557" y="0"/>
                </a:lnTo>
                <a:lnTo>
                  <a:pt x="13125557" y="7849083"/>
                </a:lnTo>
                <a:lnTo>
                  <a:pt x="0" y="784908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368196" y="923925"/>
            <a:ext cx="9577234" cy="929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80"/>
              </a:lnSpc>
              <a:spcBef>
                <a:spcPct val="0"/>
              </a:spcBef>
            </a:pPr>
            <a:r>
              <a:rPr lang="en-US" b="true" sz="5414" spc="1229">
                <a:solidFill>
                  <a:srgbClr val="2B2C30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VISTAS 4+1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945430" y="0"/>
            <a:ext cx="2342570" cy="2338303"/>
          </a:xfrm>
          <a:custGeom>
            <a:avLst/>
            <a:gdLst/>
            <a:ahLst/>
            <a:cxnLst/>
            <a:rect r="r" b="b" t="t" l="l"/>
            <a:pathLst>
              <a:path h="2338303" w="2342570">
                <a:moveTo>
                  <a:pt x="0" y="0"/>
                </a:moveTo>
                <a:lnTo>
                  <a:pt x="2342570" y="0"/>
                </a:lnTo>
                <a:lnTo>
                  <a:pt x="2342570" y="2338303"/>
                </a:lnTo>
                <a:lnTo>
                  <a:pt x="0" y="23383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7747" y="-6843"/>
            <a:ext cx="2071085" cy="2071085"/>
          </a:xfrm>
          <a:custGeom>
            <a:avLst/>
            <a:gdLst/>
            <a:ahLst/>
            <a:cxnLst/>
            <a:rect r="r" b="b" t="t" l="l"/>
            <a:pathLst>
              <a:path h="2071085" w="2071085">
                <a:moveTo>
                  <a:pt x="0" y="0"/>
                </a:moveTo>
                <a:lnTo>
                  <a:pt x="2071086" y="0"/>
                </a:lnTo>
                <a:lnTo>
                  <a:pt x="2071086" y="2071086"/>
                </a:lnTo>
                <a:lnTo>
                  <a:pt x="0" y="20710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959425" y="677729"/>
            <a:ext cx="9208544" cy="11920445"/>
          </a:xfrm>
          <a:custGeom>
            <a:avLst/>
            <a:gdLst/>
            <a:ahLst/>
            <a:cxnLst/>
            <a:rect r="r" b="b" t="t" l="l"/>
            <a:pathLst>
              <a:path h="11920445" w="9208544">
                <a:moveTo>
                  <a:pt x="0" y="0"/>
                </a:moveTo>
                <a:lnTo>
                  <a:pt x="9208544" y="0"/>
                </a:lnTo>
                <a:lnTo>
                  <a:pt x="9208544" y="11920445"/>
                </a:lnTo>
                <a:lnTo>
                  <a:pt x="0" y="1192044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613895" y="2160428"/>
            <a:ext cx="10320841" cy="13360312"/>
          </a:xfrm>
          <a:custGeom>
            <a:avLst/>
            <a:gdLst/>
            <a:ahLst/>
            <a:cxnLst/>
            <a:rect r="r" b="b" t="t" l="l"/>
            <a:pathLst>
              <a:path h="13360312" w="10320841">
                <a:moveTo>
                  <a:pt x="0" y="0"/>
                </a:moveTo>
                <a:lnTo>
                  <a:pt x="10320841" y="0"/>
                </a:lnTo>
                <a:lnTo>
                  <a:pt x="10320841" y="13360311"/>
                </a:lnTo>
                <a:lnTo>
                  <a:pt x="0" y="1336031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539081" y="592004"/>
            <a:ext cx="9577234" cy="7876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60"/>
              </a:lnSpc>
              <a:spcBef>
                <a:spcPct val="0"/>
              </a:spcBef>
            </a:pPr>
            <a:r>
              <a:rPr lang="en-US" b="true" sz="4614" spc="1047">
                <a:solidFill>
                  <a:srgbClr val="2B2C30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VISTAS DE ESCENARIO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40509" y="1481346"/>
            <a:ext cx="6808610" cy="6790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20"/>
              </a:lnSpc>
              <a:spcBef>
                <a:spcPct val="0"/>
              </a:spcBef>
            </a:pPr>
            <a:r>
              <a:rPr lang="en-US" b="true" sz="4014" spc="911">
                <a:solidFill>
                  <a:srgbClr val="2B2C30"/>
                </a:solidFill>
                <a:latin typeface="Muli Bold"/>
                <a:ea typeface="Muli Bold"/>
                <a:cs typeface="Muli Bold"/>
                <a:sym typeface="Muli Bold"/>
              </a:rPr>
              <a:t>ADMINISTRADOR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750564" y="1481346"/>
            <a:ext cx="4568612" cy="6790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20"/>
              </a:lnSpc>
              <a:spcBef>
                <a:spcPct val="0"/>
              </a:spcBef>
            </a:pPr>
            <a:r>
              <a:rPr lang="en-US" b="true" sz="4014" spc="911">
                <a:solidFill>
                  <a:srgbClr val="2B2C30"/>
                </a:solidFill>
                <a:latin typeface="Muli Bold"/>
                <a:ea typeface="Muli Bold"/>
                <a:cs typeface="Muli Bold"/>
                <a:sym typeface="Muli Bold"/>
              </a:rPr>
              <a:t>APODERADO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945430" y="0"/>
            <a:ext cx="2342570" cy="2338303"/>
          </a:xfrm>
          <a:custGeom>
            <a:avLst/>
            <a:gdLst/>
            <a:ahLst/>
            <a:cxnLst/>
            <a:rect r="r" b="b" t="t" l="l"/>
            <a:pathLst>
              <a:path h="2338303" w="2342570">
                <a:moveTo>
                  <a:pt x="0" y="0"/>
                </a:moveTo>
                <a:lnTo>
                  <a:pt x="2342570" y="0"/>
                </a:lnTo>
                <a:lnTo>
                  <a:pt x="2342570" y="2338303"/>
                </a:lnTo>
                <a:lnTo>
                  <a:pt x="0" y="23383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247731" y="1169152"/>
            <a:ext cx="12422698" cy="8959871"/>
          </a:xfrm>
          <a:custGeom>
            <a:avLst/>
            <a:gdLst/>
            <a:ahLst/>
            <a:cxnLst/>
            <a:rect r="r" b="b" t="t" l="l"/>
            <a:pathLst>
              <a:path h="8959871" w="12422698">
                <a:moveTo>
                  <a:pt x="0" y="0"/>
                </a:moveTo>
                <a:lnTo>
                  <a:pt x="12422698" y="0"/>
                </a:lnTo>
                <a:lnTo>
                  <a:pt x="12422698" y="8959871"/>
                </a:lnTo>
                <a:lnTo>
                  <a:pt x="0" y="89598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14026" y="241033"/>
            <a:ext cx="1708835" cy="7876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60"/>
              </a:lnSpc>
              <a:spcBef>
                <a:spcPct val="0"/>
              </a:spcBef>
            </a:pPr>
            <a:r>
              <a:rPr lang="en-US" b="true" sz="4614" spc="1047">
                <a:solidFill>
                  <a:srgbClr val="2B2C30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4+1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115822" y="241026"/>
            <a:ext cx="6056355" cy="787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60"/>
              </a:lnSpc>
              <a:spcBef>
                <a:spcPct val="0"/>
              </a:spcBef>
            </a:pPr>
            <a:r>
              <a:rPr lang="en-US" b="true" sz="4614" spc="1047">
                <a:solidFill>
                  <a:srgbClr val="2B2C30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VISTA LÓGICA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E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945430" y="0"/>
            <a:ext cx="2342570" cy="2338303"/>
          </a:xfrm>
          <a:custGeom>
            <a:avLst/>
            <a:gdLst/>
            <a:ahLst/>
            <a:cxnLst/>
            <a:rect r="r" b="b" t="t" l="l"/>
            <a:pathLst>
              <a:path h="2338303" w="2342570">
                <a:moveTo>
                  <a:pt x="0" y="0"/>
                </a:moveTo>
                <a:lnTo>
                  <a:pt x="2342570" y="0"/>
                </a:lnTo>
                <a:lnTo>
                  <a:pt x="2342570" y="2338303"/>
                </a:lnTo>
                <a:lnTo>
                  <a:pt x="0" y="23383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8364" y="0"/>
            <a:ext cx="2071085" cy="2071085"/>
          </a:xfrm>
          <a:custGeom>
            <a:avLst/>
            <a:gdLst/>
            <a:ahLst/>
            <a:cxnLst/>
            <a:rect r="r" b="b" t="t" l="l"/>
            <a:pathLst>
              <a:path h="2071085" w="2071085">
                <a:moveTo>
                  <a:pt x="0" y="0"/>
                </a:moveTo>
                <a:lnTo>
                  <a:pt x="2071085" y="0"/>
                </a:lnTo>
                <a:lnTo>
                  <a:pt x="2071085" y="2071085"/>
                </a:lnTo>
                <a:lnTo>
                  <a:pt x="0" y="20710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662931" y="2338303"/>
            <a:ext cx="12962138" cy="7242595"/>
          </a:xfrm>
          <a:custGeom>
            <a:avLst/>
            <a:gdLst/>
            <a:ahLst/>
            <a:cxnLst/>
            <a:rect r="r" b="b" t="t" l="l"/>
            <a:pathLst>
              <a:path h="7242595" w="12962138">
                <a:moveTo>
                  <a:pt x="0" y="0"/>
                </a:moveTo>
                <a:lnTo>
                  <a:pt x="12962138" y="0"/>
                </a:lnTo>
                <a:lnTo>
                  <a:pt x="12962138" y="7242595"/>
                </a:lnTo>
                <a:lnTo>
                  <a:pt x="0" y="724259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021288" y="484847"/>
            <a:ext cx="9316784" cy="7876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60"/>
              </a:lnSpc>
              <a:spcBef>
                <a:spcPct val="0"/>
              </a:spcBef>
            </a:pPr>
            <a:r>
              <a:rPr lang="en-US" b="true" sz="4614" spc="1047">
                <a:solidFill>
                  <a:srgbClr val="2B2C30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VISTA DE PROCESOS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867293" y="1332949"/>
            <a:ext cx="9316784" cy="7381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40"/>
              </a:lnSpc>
              <a:spcBef>
                <a:spcPct val="0"/>
              </a:spcBef>
            </a:pPr>
            <a:r>
              <a:rPr lang="en-US" b="true" sz="4314" spc="979">
                <a:solidFill>
                  <a:srgbClr val="2B2C30"/>
                </a:solidFill>
                <a:latin typeface="Muli Bold"/>
                <a:ea typeface="Muli Bold"/>
                <a:cs typeface="Muli Bold"/>
                <a:sym typeface="Muli Bold"/>
              </a:rPr>
              <a:t>APODERADO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DAG1cWDZxbw</dc:identifier>
  <dcterms:modified xsi:type="dcterms:W3CDTF">2011-08-01T06:04:30Z</dcterms:modified>
  <cp:revision>1</cp:revision>
  <dc:title>Avance 11-10</dc:title>
</cp:coreProperties>
</file>