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Baloo 2"/>
      <p:regular r:id="rId29"/>
      <p:bold r:id="rId30"/>
    </p:embeddedFont>
    <p:embeddedFont>
      <p:font typeface="Fira Sans Extra Condense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loo2-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regular.fntdata"/><Relationship Id="rId30" Type="http://schemas.openxmlformats.org/officeDocument/2006/relationships/font" Target="fonts/Baloo2-bold.fntdata"/><Relationship Id="rId11" Type="http://schemas.openxmlformats.org/officeDocument/2006/relationships/slide" Target="slides/slide6.xml"/><Relationship Id="rId33" Type="http://schemas.openxmlformats.org/officeDocument/2006/relationships/font" Target="fonts/FiraSansExtraCondensed-italic.fntdata"/><Relationship Id="rId10" Type="http://schemas.openxmlformats.org/officeDocument/2006/relationships/slide" Target="slides/slide5.xml"/><Relationship Id="rId32" Type="http://schemas.openxmlformats.org/officeDocument/2006/relationships/font" Target="fonts/FiraSansExtraCondensed-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FiraSansExtraCondense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Good morning everyone, today me and Huyen will be presenting our project related to the applications of mathematical modelling and simulation algorithms in the context of pharmacodynamics studies for the parkinson disease, we would like to start off with a presentation of the disorder itself</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0aaecd456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0aaecd456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the cross validation procedure, 2 occasions (ie experimental time points) are selected from a patient to be 2 test sets, the remaining occasions of that patient and the remaining patients with all the occasions are in training. For the train set, the parameter is estimated follow the steps described previously and account for individual random effects are also calculated based on the formula. After that those </a:t>
            </a:r>
            <a:r>
              <a:rPr lang="it"/>
              <a:t>parameters</a:t>
            </a:r>
            <a:r>
              <a:rPr lang="it"/>
              <a:t> are apply to the test set and RMSE is calculated between the </a:t>
            </a:r>
            <a:r>
              <a:rPr lang="it"/>
              <a:t>result</a:t>
            </a:r>
            <a:r>
              <a:rPr lang="it"/>
              <a:t> of testing and smooth estimated at time t. Then repeat by select different occasion within the same patient the number of combination should be select 2 over k occasions. Iterate over different patients and continue to select occasions.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3c4d8a63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3c4d8a63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Limitation</a:t>
            </a:r>
            <a:r>
              <a:rPr lang="it"/>
              <a:t> of the study lying on small dataset that is collected from 2 other previous studies, in total 8 patients and 20 occasions but not for each patients, occasions is based on the time points. study 1 has 5 occasions and 2 has 15 so total 20. As we have limit amount of data MLE can give bias results. </a:t>
            </a:r>
            <a:r>
              <a:rPr lang="it"/>
              <a:t>therefore</a:t>
            </a:r>
            <a:r>
              <a:rPr lang="it"/>
              <a:t> to improve this we need either to generate data ourselves or collected more data </a:t>
            </a:r>
            <a:r>
              <a:rPr lang="it"/>
              <a:t>available</a:t>
            </a:r>
            <a:r>
              <a:rPr lang="it"/>
              <a:t> from other studies. unfortunately, this may be hard too cause they require contact with author or having some restriction in license. </a:t>
            </a:r>
            <a:endParaRPr/>
          </a:p>
          <a:p>
            <a:pPr indent="0" lvl="0" marL="0" rtl="0" algn="l">
              <a:spcBef>
                <a:spcPts val="0"/>
              </a:spcBef>
              <a:spcAft>
                <a:spcPts val="0"/>
              </a:spcAft>
              <a:buNone/>
            </a:pPr>
            <a:r>
              <a:rPr lang="it"/>
              <a:t>The model use fixed </a:t>
            </a:r>
            <a:r>
              <a:rPr lang="it"/>
              <a:t>parameters</a:t>
            </a:r>
            <a:r>
              <a:rPr lang="it"/>
              <a:t> </a:t>
            </a:r>
            <a:r>
              <a:rPr lang="it"/>
              <a:t>coming</a:t>
            </a:r>
            <a:r>
              <a:rPr lang="it"/>
              <a:t> from previous study that has small </a:t>
            </a:r>
            <a:r>
              <a:rPr lang="it"/>
              <a:t>dataset too, so once we generate or gather enough data, we should reestimate those parameters too.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3c4d8a63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3c4d8a63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Since MLE may not be a well approach for a small dataset. We recommend bayesian estimation. From the study, MLE estimate BIO around 75-76% and from previous study at 0.88 so we can expect the mean is </a:t>
            </a:r>
            <a:r>
              <a:rPr lang="it"/>
              <a:t>around</a:t>
            </a:r>
            <a:r>
              <a:rPr lang="it"/>
              <a:t> 80. So we expect it has beta distribution. Since we not not know the height of the distribution, we can decide alpha + beta to range from 10 to 100 for exploration between average/strong prior and very strong prior. variability in Bio </a:t>
            </a:r>
            <a:r>
              <a:rPr lang="it"/>
              <a:t>stating from the paper is low, but we do not trust because one found at 75% and another paper found at 80%. </a:t>
            </a:r>
            <a:r>
              <a:rPr lang="it"/>
              <a:t>For the </a:t>
            </a:r>
            <a:r>
              <a:rPr lang="it"/>
              <a:t>system</a:t>
            </a:r>
            <a:r>
              <a:rPr lang="it"/>
              <a:t> noise, we expect it to range from 0 to 1 with the noise is small, coming from the result of MLE estimation at 0.099. So it is half normal. We have normal distribution X ~ Normal with mean 0, we want it to be between -1 and 1 so based on the 99.7% rules we got mu-3sigma_n = -1 and we got sigma_n=⅓.</a:t>
            </a:r>
            <a:br>
              <a:rPr lang="it"/>
            </a:b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33c4d8a63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33c4d8a63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dk1"/>
                </a:solidFill>
              </a:rPr>
              <a:t>After setting the prior distribution, we can compute the likelihood function and the posterior probability distribution. Then perform sampling using metropolis hasting algorithm. We can select the initial point for BIO at 0.8 and system noise at 0.1, proposal distribution is normal distribution. After sample a new point from the distribution, we compute the acceptance probability by taking P(bio’, sigma’|data)/ P(bio, sigma|data). then we can draw a random number between 0 and 1 from uniform distribution if r&lt;min(1, P(bio’, sigma’|data)/ P(bio, sigma|data)) then accept and assign bio and sigma to the new one otherwise reject. Keep iterate to get more samples and then we can plot it in trace plot to see if it convergence.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33c4d8a63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33c4d8a63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Gradient-based algorithms aim to minimize an objective function by using the </a:t>
            </a:r>
            <a:r>
              <a:rPr lang="it"/>
              <a:t>approximation</a:t>
            </a:r>
            <a:r>
              <a:rPr lang="it"/>
              <a:t> of the gradient computation, derived from the implementation of the Taylor theorem on point-wise defined function, they are heavy at each iteration since they require to evaluate the function multiple times but require few iterations to converge, or fall over a certain threshold that we set.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33f2983d6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33f2983d6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3c4d8a63c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33c4d8a63c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it"/>
              <a:t>find the direction that minimizes the objective function of interest</a:t>
            </a:r>
            <a:endParaRPr/>
          </a:p>
          <a:p>
            <a:pPr indent="-298450" lvl="0" marL="457200" rtl="0" algn="l">
              <a:spcBef>
                <a:spcPts val="0"/>
              </a:spcBef>
              <a:spcAft>
                <a:spcPts val="0"/>
              </a:spcAft>
              <a:buSzPts val="1100"/>
              <a:buChar char="-"/>
            </a:pPr>
            <a:r>
              <a:rPr lang="it"/>
              <a:t>We apply Taylor theorem and after a series of transformation and setting the derivatives to 0 we obtain the formula to find the direction, which, in a multivariate context we can read as:</a:t>
            </a:r>
            <a:endParaRPr/>
          </a:p>
          <a:p>
            <a:pPr indent="-298450" lvl="0" marL="457200" rtl="0" algn="l">
              <a:spcBef>
                <a:spcPts val="0"/>
              </a:spcBef>
              <a:spcAft>
                <a:spcPts val="0"/>
              </a:spcAft>
              <a:buSzPts val="1100"/>
              <a:buChar char="-"/>
            </a:pPr>
            <a:r>
              <a:rPr lang="it"/>
              <a:t>talk about the second formula</a:t>
            </a:r>
            <a:endParaRPr/>
          </a:p>
          <a:p>
            <a:pPr indent="-298450" lvl="0" marL="457200" rtl="0" algn="l">
              <a:spcBef>
                <a:spcPts val="0"/>
              </a:spcBef>
              <a:spcAft>
                <a:spcPts val="0"/>
              </a:spcAft>
              <a:buSzPts val="1100"/>
              <a:buChar char="-"/>
            </a:pPr>
            <a:r>
              <a:rPr lang="it"/>
              <a:t>Hessian matrix approximation to reduce computational costs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3409245ac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3409245ac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it"/>
              <a:t>Objective function using the residuals between predicted and experimental data</a:t>
            </a:r>
            <a:endParaRPr/>
          </a:p>
          <a:p>
            <a:pPr indent="-298450" lvl="0" marL="457200" rtl="0" algn="l">
              <a:spcBef>
                <a:spcPts val="0"/>
              </a:spcBef>
              <a:spcAft>
                <a:spcPts val="0"/>
              </a:spcAft>
              <a:buSzPts val="1100"/>
              <a:buChar char="-"/>
            </a:pPr>
            <a:r>
              <a:rPr lang="it"/>
              <a:t>Use of Monte Carlo averaging to account for possible stochasticity interference</a:t>
            </a:r>
            <a:endParaRPr/>
          </a:p>
          <a:p>
            <a:pPr indent="-298450" lvl="0" marL="457200" rtl="0" algn="l">
              <a:spcBef>
                <a:spcPts val="0"/>
              </a:spcBef>
              <a:spcAft>
                <a:spcPts val="0"/>
              </a:spcAft>
              <a:buSzPts val="1100"/>
              <a:buChar char="-"/>
            </a:pPr>
            <a:r>
              <a:rPr lang="it"/>
              <a:t>Calculation of the gradient or alternatively use finite differences method, if normal normal way too slow</a:t>
            </a:r>
            <a:endParaRPr/>
          </a:p>
          <a:p>
            <a:pPr indent="-298450" lvl="0" marL="457200" rtl="0" algn="l">
              <a:spcBef>
                <a:spcPts val="0"/>
              </a:spcBef>
              <a:spcAft>
                <a:spcPts val="0"/>
              </a:spcAft>
              <a:buSzPts val="1100"/>
              <a:buChar char="-"/>
            </a:pPr>
            <a:r>
              <a:rPr lang="it"/>
              <a:t>Update of Bio parameter using the new information and Hessian approximation</a:t>
            </a:r>
            <a:endParaRPr/>
          </a:p>
          <a:p>
            <a:pPr indent="-298450" lvl="0" marL="457200" rtl="0" algn="l">
              <a:spcBef>
                <a:spcPts val="0"/>
              </a:spcBef>
              <a:spcAft>
                <a:spcPts val="0"/>
              </a:spcAft>
              <a:buSzPts val="1100"/>
              <a:buChar char="-"/>
            </a:pPr>
            <a:r>
              <a:rPr lang="it"/>
              <a:t>Check the formula to obtain alpha</a:t>
            </a:r>
            <a:endParaRPr/>
          </a:p>
          <a:p>
            <a:pPr indent="-298450" lvl="0" marL="457200" rtl="0" algn="l">
              <a:spcBef>
                <a:spcPts val="0"/>
              </a:spcBef>
              <a:spcAft>
                <a:spcPts val="0"/>
              </a:spcAft>
              <a:buSzPts val="1100"/>
              <a:buChar char="-"/>
            </a:pPr>
            <a:r>
              <a:rPr lang="it"/>
              <a:t>Check formula to obtain the distance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33c4d8a63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33c4d8a63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it"/>
              <a:t>In this case we try to solve a subproblem which represents the quadratic approximation for the original problem that we want to solve (objective function)</a:t>
            </a:r>
            <a:endParaRPr/>
          </a:p>
          <a:p>
            <a:pPr indent="-298450" lvl="0" marL="457200" rtl="0" algn="l">
              <a:spcBef>
                <a:spcPts val="0"/>
              </a:spcBef>
              <a:spcAft>
                <a:spcPts val="0"/>
              </a:spcAft>
              <a:buSzPts val="1100"/>
              <a:buChar char="-"/>
            </a:pPr>
            <a:r>
              <a:rPr lang="it"/>
              <a:t>Inserting a trust region parameter as we are not anymore governed by the step length, substitution of p with trust region as it </a:t>
            </a:r>
            <a:r>
              <a:rPr lang="it"/>
              <a:t>symbolizes</a:t>
            </a:r>
            <a:r>
              <a:rPr lang="it"/>
              <a:t> the maximum extent of p</a:t>
            </a:r>
            <a:endParaRPr/>
          </a:p>
          <a:p>
            <a:pPr indent="-298450" lvl="0" marL="457200" rtl="0" algn="l">
              <a:spcBef>
                <a:spcPts val="0"/>
              </a:spcBef>
              <a:spcAft>
                <a:spcPts val="0"/>
              </a:spcAft>
              <a:buSzPts val="1100"/>
              <a:buChar char="-"/>
            </a:pPr>
            <a:r>
              <a:rPr lang="it"/>
              <a:t>Insertion of new parameters and conditions leads to the fourth formula</a:t>
            </a:r>
            <a:endParaRPr/>
          </a:p>
          <a:p>
            <a:pPr indent="-298450" lvl="0" marL="457200" rtl="0" algn="l">
              <a:spcBef>
                <a:spcPts val="0"/>
              </a:spcBef>
              <a:spcAft>
                <a:spcPts val="0"/>
              </a:spcAft>
              <a:buSzPts val="1100"/>
              <a:buChar char="-"/>
            </a:pPr>
            <a:r>
              <a:rPr lang="it"/>
              <a:t>Resulting direction after a series of transformation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33f2983d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33f2983d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33c4d8a6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33c4d8a6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As we already know, it is a neurodegenerative disorder that affects the brain, targeting mainly the dopaminergic neurons located in the substantia nigra, its effect mainly consists in the disruption of the normal motor functions, such as tremors, slow movements, rigid muscles, loss of voluntary movements changes in </a:t>
            </a:r>
            <a:r>
              <a:rPr lang="it"/>
              <a:t>writing</a:t>
            </a:r>
            <a:r>
              <a:rPr lang="it"/>
              <a:t> and speech, in addition to that nausea and confusion may also be seen. At the moment at least 10 million…. At the moment there is no definitive treatment, except…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33c4d8a63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33c4d8a63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We recommend to compare </a:t>
            </a:r>
            <a:r>
              <a:rPr lang="it"/>
              <a:t>bioavailability</a:t>
            </a:r>
            <a:r>
              <a:rPr lang="it"/>
              <a:t> estimated by the model vs bioavailability calculated by the formula. </a:t>
            </a:r>
            <a:r>
              <a:rPr lang="it"/>
              <a:t>Bioavailability</a:t>
            </a:r>
            <a:r>
              <a:rPr lang="it"/>
              <a:t> is the fraction of the drug enter the circulation, so in the intravenous-inject through the vein, levodopa directly enter the blood circulation. Therefore bioavailability is 100% in this case. To calculate bioavailability, we can take the area under the curve of the plot levodopa concentration in plasma in time under the case of </a:t>
            </a:r>
            <a:r>
              <a:rPr lang="it"/>
              <a:t>interest</a:t>
            </a:r>
            <a:r>
              <a:rPr lang="it"/>
              <a:t> divided by the AUC in the intravenous case. If the 2 are different doses, we can multiply by dose intravenous/dose case. In the most accurately way, we need to generate the data that have information on both the case of interest and intravenous on the same patient for bioavailability but often, we do not have this information available in hand because we also collect available data from other studies. In this case, we can find the study on also intravenous case to take average AUC intravenous to compute bioavailability.</a:t>
            </a:r>
            <a:br>
              <a:rPr lang="it"/>
            </a:br>
            <a:br>
              <a:rPr lang="it"/>
            </a:br>
            <a:r>
              <a:rPr lang="it"/>
              <a:t>After that, we can compare the result we got from the model vs the result from the formula. In this way, we can evaluate the result we got from the model. If we do not have AUC provided in the study, we can try to plot if we have enough data point and try to detect the function of the curve where we can integrate to get the area.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33c4d8a63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33c4d8a63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Other possible extension is to study the model in different cases, this allow us to investigate different in bioavailability based on different administration types and with different </a:t>
            </a:r>
            <a:r>
              <a:rPr lang="it"/>
              <a:t>formulation</a:t>
            </a:r>
            <a:r>
              <a:rPr lang="it"/>
              <a:t> of levodopa because usually it does not taken alone but combine with others to improve effectiveness. Therefore, investigate in different case can help to better to decide the dose and strategies for the treatment. The general model is same as before, except that for different administration site, we have difference in absorption sites a0, it will be lung for inhale, intestine for oral and infusion, therefore will have different in absorption rate ka too. Depending on how the drug is release, we may have the rate toward the absorption site, for example infusion rate in infusion case. Then the model and computing should be quite similar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33c4d8a63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33c4d8a63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This is not improvement but just for a pure curiosity, we want to compare the result </a:t>
            </a:r>
            <a:r>
              <a:rPr lang="it"/>
              <a:t>coming</a:t>
            </a:r>
            <a:r>
              <a:rPr lang="it"/>
              <a:t> from cross validation procedure from the paper vs LOOCV</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33c4d8a63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33c4d8a63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To conclude the limitation of the paper lying in data and parameter estimations, we recommend mainly the improvement on parameter estimation and optimization, with bayesian estimation for small dataset and gradient based for optimization. Additionally, it would be interesting to compare </a:t>
            </a:r>
            <a:r>
              <a:rPr lang="it"/>
              <a:t>bioavailability</a:t>
            </a:r>
            <a:r>
              <a:rPr lang="it"/>
              <a:t> </a:t>
            </a:r>
            <a:r>
              <a:rPr lang="it"/>
              <a:t>calculate</a:t>
            </a:r>
            <a:r>
              <a:rPr lang="it"/>
              <a:t> based on the formula and definition vs the result of the model. There are much more space to explore the project such as on different scenarios of different administrative sites, drug release method, and drug formulation. All of these can give much information on the biology behind and help in decide better therapy for PD treatment.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3c4d8a63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3c4d8a63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Levodopa, as of today, represents the gold standard for parkinson treatment, it essentially helps in the re-intake of the dopamine in the brain, it can be used in combination with carbidopa to ease the transport into the brain. the drug can be absorbed either by infusion or orally and its concentration can be measured in multiple ways, one of those can be seen from the image. The main problems with this treatment lie in the difficult pharmacokinetics behind the drug itself, due to its short half-life it cannot stay constant for a long time in the bloodstream, and that is crucial point that needs to be solved. The paper we are going to present today, written by Murshid et al. is focused on the of past literature and the implementation of a stochastic differential equation approach to produce a model able to fit much better the available data on Levodopa concentration.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3c4d8a6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3c4d8a6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the paper the pharmacodynamics data are characterised by non-linear mixed effects having the general structure, where we can see a vector of measurements ni, per patient N at time tij. In here we have a distinction between intra- and inter-individual variability , the latter introduced as this: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it"/>
              <a:t>x(i) state at time ti (represents the concentration at that time)</a:t>
            </a:r>
            <a:endParaRPr/>
          </a:p>
          <a:p>
            <a:pPr indent="-298450" lvl="0" marL="457200" rtl="0" algn="l">
              <a:spcBef>
                <a:spcPts val="0"/>
              </a:spcBef>
              <a:spcAft>
                <a:spcPts val="0"/>
              </a:spcAft>
              <a:buSzPts val="1100"/>
              <a:buChar char="-"/>
            </a:pPr>
            <a:r>
              <a:rPr lang="it"/>
              <a:t>ui vector of optional inputs</a:t>
            </a:r>
            <a:endParaRPr/>
          </a:p>
          <a:p>
            <a:pPr indent="-298450" lvl="0" marL="457200" rtl="0" algn="l">
              <a:spcBef>
                <a:spcPts val="0"/>
              </a:spcBef>
              <a:spcAft>
                <a:spcPts val="0"/>
              </a:spcAft>
              <a:buSzPts val="1100"/>
              <a:buChar char="-"/>
            </a:pPr>
            <a:r>
              <a:rPr lang="it"/>
              <a:t>t/tij jth time measurement</a:t>
            </a:r>
            <a:endParaRPr/>
          </a:p>
          <a:p>
            <a:pPr indent="-298450" lvl="0" marL="457200" rtl="0" algn="l">
              <a:spcBef>
                <a:spcPts val="0"/>
              </a:spcBef>
              <a:spcAft>
                <a:spcPts val="0"/>
              </a:spcAft>
              <a:buSzPts val="1100"/>
              <a:buChar char="-"/>
            </a:pPr>
            <a:r>
              <a:rPr lang="it"/>
              <a:t>phi vector for each that captures inter-individual variability and has population level fixed effects and individual-specific random effects</a:t>
            </a:r>
            <a:endParaRPr/>
          </a:p>
          <a:p>
            <a:pPr indent="-298450" lvl="0" marL="457200" rtl="0" algn="l">
              <a:spcBef>
                <a:spcPts val="0"/>
              </a:spcBef>
              <a:spcAft>
                <a:spcPts val="0"/>
              </a:spcAft>
              <a:buSzPts val="1100"/>
              <a:buChar char="-"/>
            </a:pPr>
            <a:r>
              <a:rPr lang="it"/>
              <a:t>eij is the measurement error with normal distributions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In this paper the study is conducted on a 2-compartment model, from which 2 models are derived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3c4d8a63c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3c4d8a63c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One of the two models present in this study is the ODE, developed from Westin et al. characterise the passage of the drug through the considere compartments, the first one represents the movement of the drug from the peripheral sections into the central compartment, the second one comprise the movement that the drug can take in the central compartment, considering also those coming from the adjacent sectors, and the final one represents the movement coming from the second compartment.</a:t>
            </a:r>
            <a:endParaRPr/>
          </a:p>
          <a:p>
            <a:pPr indent="0" lvl="0" marL="0" rtl="0" algn="l">
              <a:spcBef>
                <a:spcPts val="0"/>
              </a:spcBef>
              <a:spcAft>
                <a:spcPts val="0"/>
              </a:spcAft>
              <a:buNone/>
            </a:pPr>
            <a:r>
              <a:rPr lang="it"/>
              <a:t>From this schema, Murshid et al. wanted to better fit the data and better capture biological fluctuations characteristics of the biological world, doing so by accountin for stochasticity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3c4d8a63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3c4d8a63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 SDE model is the result of the implementation of stochasticity in the ODE model, an addition that was not present before, and original of Murshid et al., is the presence of the system noise, which allows for random variations and offers much more flexibility of the model thanks to the incorporation of the error, it accounts for auto-correlated individuals and can also be used in residual error modelling.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3c4d8a63c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3c4d8a63c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33c4d8a63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3c4d8a63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addition to the parameter we need also to account for individual random effects. This is according to </a:t>
            </a:r>
            <a:r>
              <a:rPr lang="it"/>
              <a:t>theory</a:t>
            </a:r>
            <a:r>
              <a:rPr lang="it"/>
              <a:t> based allometry that the body size will have some effects on the phenotypic traits. In the case of levodopa pharmacokinetic, body size refers to person weight and the traits is some of our parameters that will vary due to </a:t>
            </a:r>
            <a:r>
              <a:rPr lang="it"/>
              <a:t>weight</a:t>
            </a:r>
            <a:r>
              <a:rPr lang="it"/>
              <a:t>. We have Y = aX^b, apply the theory, we need to scale V, Cl and Q because volume, clearance and </a:t>
            </a:r>
            <a:r>
              <a:rPr lang="it"/>
              <a:t>distribution</a:t>
            </a:r>
            <a:r>
              <a:rPr lang="it"/>
              <a:t> of the drug over the body can be influenced by patients weight while in the case of BIO and TABS, we do not have to scale because it related to absorption through the intestine to enter the circulation system so the absorption is not affected by patient weigth.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30aaecd45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0aaecd45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Then we have 2 main steps for </a:t>
            </a:r>
            <a:r>
              <a:rPr lang="it"/>
              <a:t>parameter</a:t>
            </a:r>
            <a:r>
              <a:rPr lang="it"/>
              <a:t> estimation, in the first step the setting is that measurement noise is set to 1 and system noise is set to 0 in ODE, 0.1 to 1 in SDE model. Then bioavailability is estimated using MLE</a:t>
            </a:r>
            <a:endParaRPr/>
          </a:p>
          <a:p>
            <a:pPr indent="0" lvl="0" marL="0" rtl="0" algn="l">
              <a:spcBef>
                <a:spcPts val="0"/>
              </a:spcBef>
              <a:spcAft>
                <a:spcPts val="0"/>
              </a:spcAft>
              <a:buNone/>
            </a:pPr>
            <a:r>
              <a:rPr lang="it"/>
              <a:t>then in the second step variability in bioavailability is set to 0 because it was found to be low in the first step, then bioavailability and system noise is estimated by MLE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9.png"/><Relationship Id="rId10" Type="http://schemas.openxmlformats.org/officeDocument/2006/relationships/image" Target="../media/image26.png"/><Relationship Id="rId9" Type="http://schemas.openxmlformats.org/officeDocument/2006/relationships/image" Target="../media/image29.png"/><Relationship Id="rId5" Type="http://schemas.openxmlformats.org/officeDocument/2006/relationships/image" Target="../media/image16.png"/><Relationship Id="rId6" Type="http://schemas.openxmlformats.org/officeDocument/2006/relationships/image" Target="../media/image25.png"/><Relationship Id="rId7" Type="http://schemas.openxmlformats.org/officeDocument/2006/relationships/image" Target="../media/image22.png"/><Relationship Id="rId8"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31.png"/><Relationship Id="rId7" Type="http://schemas.openxmlformats.org/officeDocument/2006/relationships/image" Target="../media/image21.png"/><Relationship Id="rId8" Type="http://schemas.openxmlformats.org/officeDocument/2006/relationships/hyperlink" Target="https://wiki.mcs.anl.gov/leyffer/images/4/47/04-newton.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7.png"/><Relationship Id="rId10" Type="http://schemas.openxmlformats.org/officeDocument/2006/relationships/image" Target="../media/image35.png"/><Relationship Id="rId9" Type="http://schemas.openxmlformats.org/officeDocument/2006/relationships/image" Target="../media/image33.png"/><Relationship Id="rId5" Type="http://schemas.openxmlformats.org/officeDocument/2006/relationships/image" Target="../media/image20.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34.png"/></Relationships>
</file>

<file path=ppt/slides/_rels/slide18.xml.rels><?xml version="1.0" encoding="UTF-8" standalone="yes"?><Relationships xmlns="http://schemas.openxmlformats.org/package/2006/relationships"><Relationship Id="rId11" Type="http://schemas.openxmlformats.org/officeDocument/2006/relationships/image" Target="../media/image42.png"/><Relationship Id="rId10" Type="http://schemas.openxmlformats.org/officeDocument/2006/relationships/image" Target="../media/image39.png"/><Relationship Id="rId13" Type="http://schemas.openxmlformats.org/officeDocument/2006/relationships/image" Target="../media/image46.png"/><Relationship Id="rId12" Type="http://schemas.openxmlformats.org/officeDocument/2006/relationships/image" Target="../media/image44.png"/><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32.png"/><Relationship Id="rId9" Type="http://schemas.openxmlformats.org/officeDocument/2006/relationships/image" Target="../media/image40.png"/><Relationship Id="rId15" Type="http://schemas.openxmlformats.org/officeDocument/2006/relationships/hyperlink" Target="https://medium.com/intro-to-artificial-intelligence/line-search-and-trust-region-optimisation-strategies-638a4a7490ca" TargetMode="External"/><Relationship Id="rId14" Type="http://schemas.openxmlformats.org/officeDocument/2006/relationships/image" Target="../media/image47.png"/><Relationship Id="rId5" Type="http://schemas.openxmlformats.org/officeDocument/2006/relationships/image" Target="../media/image36.png"/><Relationship Id="rId6" Type="http://schemas.openxmlformats.org/officeDocument/2006/relationships/image" Target="../media/image38.png"/><Relationship Id="rId7" Type="http://schemas.openxmlformats.org/officeDocument/2006/relationships/image" Target="../media/image41.png"/><Relationship Id="rId8" Type="http://schemas.openxmlformats.org/officeDocument/2006/relationships/image" Target="../media/image37.png"/></Relationships>
</file>

<file path=ppt/slides/_rels/slide19.xml.rels><?xml version="1.0" encoding="UTF-8" standalone="yes"?><Relationships xmlns="http://schemas.openxmlformats.org/package/2006/relationships"><Relationship Id="rId11" Type="http://schemas.openxmlformats.org/officeDocument/2006/relationships/image" Target="../media/image53.png"/><Relationship Id="rId10" Type="http://schemas.openxmlformats.org/officeDocument/2006/relationships/image" Target="../media/image51.png"/><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45.png"/><Relationship Id="rId9" Type="http://schemas.openxmlformats.org/officeDocument/2006/relationships/image" Target="../media/image55.png"/><Relationship Id="rId5" Type="http://schemas.openxmlformats.org/officeDocument/2006/relationships/image" Target="../media/image43.png"/><Relationship Id="rId6" Type="http://schemas.openxmlformats.org/officeDocument/2006/relationships/image" Target="../media/image49.png"/><Relationship Id="rId7" Type="http://schemas.openxmlformats.org/officeDocument/2006/relationships/image" Target="../media/image48.png"/><Relationship Id="rId8"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52.png"/><Relationship Id="rId5" Type="http://schemas.openxmlformats.org/officeDocument/2006/relationships/image" Target="../media/image5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44150" y="2319007"/>
            <a:ext cx="5386800" cy="96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sz="2500">
                <a:solidFill>
                  <a:schemeClr val="dk1"/>
                </a:solidFill>
                <a:latin typeface="Baloo 2"/>
                <a:ea typeface="Baloo 2"/>
                <a:cs typeface="Baloo 2"/>
                <a:sym typeface="Baloo 2"/>
              </a:rPr>
              <a:t>Team Members:</a:t>
            </a:r>
            <a:endParaRPr sz="2500">
              <a:latin typeface="Baloo 2"/>
              <a:ea typeface="Baloo 2"/>
              <a:cs typeface="Baloo 2"/>
              <a:sym typeface="Baloo 2"/>
            </a:endParaRPr>
          </a:p>
          <a:p>
            <a:pPr indent="0" lvl="0" marL="0" rtl="0" algn="ctr">
              <a:spcBef>
                <a:spcPts val="0"/>
              </a:spcBef>
              <a:spcAft>
                <a:spcPts val="0"/>
              </a:spcAft>
              <a:buNone/>
            </a:pPr>
            <a:r>
              <a:rPr lang="it" sz="2500">
                <a:latin typeface="Baloo 2"/>
                <a:ea typeface="Baloo 2"/>
                <a:cs typeface="Baloo 2"/>
                <a:sym typeface="Baloo 2"/>
              </a:rPr>
              <a:t>Andrea Policano</a:t>
            </a:r>
            <a:endParaRPr sz="2500">
              <a:latin typeface="Baloo 2"/>
              <a:ea typeface="Baloo 2"/>
              <a:cs typeface="Baloo 2"/>
              <a:sym typeface="Baloo 2"/>
            </a:endParaRPr>
          </a:p>
          <a:p>
            <a:pPr indent="0" lvl="0" marL="0" rtl="0" algn="ctr">
              <a:spcBef>
                <a:spcPts val="0"/>
              </a:spcBef>
              <a:spcAft>
                <a:spcPts val="0"/>
              </a:spcAft>
              <a:buNone/>
            </a:pPr>
            <a:r>
              <a:rPr lang="it" sz="2500">
                <a:latin typeface="Baloo 2"/>
                <a:ea typeface="Baloo 2"/>
                <a:cs typeface="Baloo 2"/>
                <a:sym typeface="Baloo 2"/>
              </a:rPr>
              <a:t>Huyen Pham</a:t>
            </a:r>
            <a:endParaRPr sz="2500">
              <a:latin typeface="Baloo 2"/>
              <a:ea typeface="Baloo 2"/>
              <a:cs typeface="Baloo 2"/>
              <a:sym typeface="Baloo 2"/>
            </a:endParaRPr>
          </a:p>
        </p:txBody>
      </p:sp>
      <p:pic>
        <p:nvPicPr>
          <p:cNvPr id="55" name="Google Shape;55;p13"/>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56" name="Google Shape;56;p13"/>
          <p:cNvCxnSpPr/>
          <p:nvPr/>
        </p:nvCxnSpPr>
        <p:spPr>
          <a:xfrm flipH="1" rot="10800000">
            <a:off x="-11" y="13805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57" name="Google Shape;57;p13"/>
          <p:cNvSpPr txBox="1"/>
          <p:nvPr>
            <p:ph type="ctrTitle"/>
          </p:nvPr>
        </p:nvSpPr>
        <p:spPr>
          <a:xfrm>
            <a:off x="0" y="-68475"/>
            <a:ext cx="8424900" cy="14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sz="4400">
                <a:latin typeface="Baloo 2"/>
                <a:ea typeface="Baloo 2"/>
                <a:cs typeface="Baloo 2"/>
                <a:sym typeface="Baloo 2"/>
              </a:rPr>
              <a:t>Application of Simulation Algorithms in Parkinson Disease</a:t>
            </a:r>
            <a:endParaRPr sz="4400">
              <a:latin typeface="Baloo 2"/>
              <a:ea typeface="Baloo 2"/>
              <a:cs typeface="Baloo 2"/>
              <a:sym typeface="Baloo 2"/>
            </a:endParaRPr>
          </a:p>
        </p:txBody>
      </p:sp>
      <p:pic>
        <p:nvPicPr>
          <p:cNvPr id="58" name="Google Shape;58;p13"/>
          <p:cNvPicPr preferRelativeResize="0"/>
          <p:nvPr/>
        </p:nvPicPr>
        <p:blipFill>
          <a:blip r:embed="rId4">
            <a:alphaModFix/>
          </a:blip>
          <a:stretch>
            <a:fillRect/>
          </a:stretch>
        </p:blipFill>
        <p:spPr>
          <a:xfrm>
            <a:off x="5539200" y="1575225"/>
            <a:ext cx="3604800" cy="360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ctrTitle"/>
          </p:nvPr>
        </p:nvSpPr>
        <p:spPr>
          <a:xfrm>
            <a:off x="178250" y="106150"/>
            <a:ext cx="7828800" cy="63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sz="3000">
                <a:latin typeface="Baloo 2"/>
                <a:ea typeface="Baloo 2"/>
                <a:cs typeface="Baloo 2"/>
                <a:sym typeface="Baloo 2"/>
              </a:rPr>
              <a:t>C</a:t>
            </a:r>
            <a:r>
              <a:rPr b="1" lang="it" sz="3000">
                <a:latin typeface="Baloo 2"/>
                <a:ea typeface="Baloo 2"/>
                <a:cs typeface="Baloo 2"/>
                <a:sym typeface="Baloo 2"/>
              </a:rPr>
              <a:t>ross validation</a:t>
            </a:r>
            <a:endParaRPr b="1" sz="3000">
              <a:latin typeface="Baloo 2"/>
              <a:ea typeface="Baloo 2"/>
              <a:cs typeface="Baloo 2"/>
              <a:sym typeface="Baloo 2"/>
            </a:endParaRPr>
          </a:p>
        </p:txBody>
      </p:sp>
      <p:pic>
        <p:nvPicPr>
          <p:cNvPr id="156" name="Google Shape;156;p22"/>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157" name="Google Shape;157;p22"/>
          <p:cNvCxnSpPr/>
          <p:nvPr/>
        </p:nvCxnSpPr>
        <p:spPr>
          <a:xfrm flipH="1" rot="10800000">
            <a:off x="-11" y="74457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158" name="Google Shape;158;p22"/>
          <p:cNvSpPr txBox="1"/>
          <p:nvPr/>
        </p:nvSpPr>
        <p:spPr>
          <a:xfrm>
            <a:off x="537300" y="2133100"/>
            <a:ext cx="28725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2"/>
                </a:solidFill>
              </a:rPr>
              <a:t>Cross validation</a:t>
            </a:r>
            <a:endParaRPr b="1" sz="1800">
              <a:solidFill>
                <a:schemeClr val="dk2"/>
              </a:solidFill>
            </a:endParaRPr>
          </a:p>
        </p:txBody>
      </p:sp>
      <p:sp>
        <p:nvSpPr>
          <p:cNvPr id="159" name="Google Shape;159;p22"/>
          <p:cNvSpPr txBox="1"/>
          <p:nvPr/>
        </p:nvSpPr>
        <p:spPr>
          <a:xfrm>
            <a:off x="5160388" y="1598925"/>
            <a:ext cx="3864900" cy="23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Repeat by:</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Within patient: selecting different occasion number for testing. Number of combinations is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Iterate over number of patients</a:t>
            </a:r>
            <a:endParaRPr sz="1800">
              <a:solidFill>
                <a:schemeClr val="dk2"/>
              </a:solidFill>
            </a:endParaRPr>
          </a:p>
        </p:txBody>
      </p:sp>
      <p:pic>
        <p:nvPicPr>
          <p:cNvPr id="160" name="Google Shape;160;p22"/>
          <p:cNvPicPr preferRelativeResize="0"/>
          <p:nvPr/>
        </p:nvPicPr>
        <p:blipFill>
          <a:blip r:embed="rId4">
            <a:alphaModFix/>
          </a:blip>
          <a:stretch>
            <a:fillRect/>
          </a:stretch>
        </p:blipFill>
        <p:spPr>
          <a:xfrm>
            <a:off x="6259938" y="3168200"/>
            <a:ext cx="1665832" cy="638450"/>
          </a:xfrm>
          <a:prstGeom prst="rect">
            <a:avLst/>
          </a:prstGeom>
          <a:noFill/>
          <a:ln>
            <a:noFill/>
          </a:ln>
        </p:spPr>
      </p:pic>
      <p:pic>
        <p:nvPicPr>
          <p:cNvPr id="161" name="Google Shape;161;p22"/>
          <p:cNvPicPr preferRelativeResize="0"/>
          <p:nvPr/>
        </p:nvPicPr>
        <p:blipFill>
          <a:blip r:embed="rId5">
            <a:alphaModFix/>
          </a:blip>
          <a:stretch>
            <a:fillRect/>
          </a:stretch>
        </p:blipFill>
        <p:spPr>
          <a:xfrm>
            <a:off x="178250" y="1265900"/>
            <a:ext cx="5085975" cy="324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ctrTitle"/>
          </p:nvPr>
        </p:nvSpPr>
        <p:spPr>
          <a:xfrm>
            <a:off x="311725" y="106125"/>
            <a:ext cx="7147500" cy="969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it" sz="3000">
                <a:latin typeface="Baloo 2"/>
                <a:ea typeface="Baloo 2"/>
                <a:cs typeface="Baloo 2"/>
                <a:sym typeface="Baloo 2"/>
              </a:rPr>
              <a:t>Limitations</a:t>
            </a:r>
            <a:endParaRPr b="1" sz="3000">
              <a:latin typeface="Baloo 2"/>
              <a:ea typeface="Baloo 2"/>
              <a:cs typeface="Baloo 2"/>
              <a:sym typeface="Baloo 2"/>
            </a:endParaRPr>
          </a:p>
        </p:txBody>
      </p:sp>
      <p:pic>
        <p:nvPicPr>
          <p:cNvPr id="167" name="Google Shape;167;p23"/>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168" name="Google Shape;168;p23"/>
          <p:cNvCxnSpPr/>
          <p:nvPr/>
        </p:nvCxnSpPr>
        <p:spPr>
          <a:xfrm flipH="1" rot="10800000">
            <a:off x="-11" y="10757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169" name="Google Shape;169;p23"/>
          <p:cNvSpPr/>
          <p:nvPr/>
        </p:nvSpPr>
        <p:spPr>
          <a:xfrm>
            <a:off x="311725" y="1531925"/>
            <a:ext cx="2872500" cy="1052700"/>
          </a:xfrm>
          <a:prstGeom prst="roundRect">
            <a:avLst>
              <a:gd fmla="val 16667" name="adj"/>
            </a:avLst>
          </a:prstGeom>
          <a:solidFill>
            <a:srgbClr val="EDC9A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2000">
                <a:latin typeface="Fira Sans Extra Condensed"/>
                <a:ea typeface="Fira Sans Extra Condensed"/>
                <a:cs typeface="Fira Sans Extra Condensed"/>
                <a:sym typeface="Fira Sans Extra Condensed"/>
              </a:rPr>
              <a:t>Small dataset</a:t>
            </a:r>
            <a:endParaRPr sz="20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it" sz="2000">
                <a:latin typeface="Fira Sans Extra Condensed"/>
                <a:ea typeface="Fira Sans Extra Condensed"/>
                <a:cs typeface="Fira Sans Extra Condensed"/>
                <a:sym typeface="Fira Sans Extra Condensed"/>
              </a:rPr>
              <a:t>(8 patients, 20 occasions)</a:t>
            </a:r>
            <a:endParaRPr sz="2000">
              <a:latin typeface="Fira Sans Extra Condensed"/>
              <a:ea typeface="Fira Sans Extra Condensed"/>
              <a:cs typeface="Fira Sans Extra Condensed"/>
              <a:sym typeface="Fira Sans Extra Condensed"/>
            </a:endParaRPr>
          </a:p>
        </p:txBody>
      </p:sp>
      <p:sp>
        <p:nvSpPr>
          <p:cNvPr id="170" name="Google Shape;170;p23"/>
          <p:cNvSpPr/>
          <p:nvPr/>
        </p:nvSpPr>
        <p:spPr>
          <a:xfrm>
            <a:off x="311725" y="3215250"/>
            <a:ext cx="2872500" cy="1052700"/>
          </a:xfrm>
          <a:prstGeom prst="roundRect">
            <a:avLst>
              <a:gd fmla="val 16667" name="adj"/>
            </a:avLst>
          </a:prstGeom>
          <a:solidFill>
            <a:srgbClr val="EDC9A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2000">
                <a:latin typeface="Fira Sans Extra Condensed"/>
                <a:ea typeface="Fira Sans Extra Condensed"/>
                <a:cs typeface="Fira Sans Extra Condensed"/>
                <a:sym typeface="Fira Sans Extra Condensed"/>
              </a:rPr>
              <a:t>Fixed parameters</a:t>
            </a:r>
            <a:endParaRPr sz="20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it" sz="2000">
                <a:latin typeface="Fira Sans Extra Condensed"/>
                <a:ea typeface="Fira Sans Extra Condensed"/>
                <a:cs typeface="Fira Sans Extra Condensed"/>
                <a:sym typeface="Fira Sans Extra Condensed"/>
              </a:rPr>
              <a:t>(previously estimated in small datasets too)</a:t>
            </a:r>
            <a:endParaRPr sz="2000">
              <a:latin typeface="Fira Sans Extra Condensed"/>
              <a:ea typeface="Fira Sans Extra Condensed"/>
              <a:cs typeface="Fira Sans Extra Condensed"/>
              <a:sym typeface="Fira Sans Extra Condensed"/>
            </a:endParaRPr>
          </a:p>
        </p:txBody>
      </p:sp>
      <p:sp>
        <p:nvSpPr>
          <p:cNvPr id="171" name="Google Shape;171;p23"/>
          <p:cNvSpPr txBox="1"/>
          <p:nvPr/>
        </p:nvSpPr>
        <p:spPr>
          <a:xfrm>
            <a:off x="4633075" y="1674575"/>
            <a:ext cx="46293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Fira Sans Extra Condensed"/>
                <a:ea typeface="Fira Sans Extra Condensed"/>
                <a:cs typeface="Fira Sans Extra Condensed"/>
                <a:sym typeface="Fira Sans Extra Condensed"/>
              </a:rPr>
              <a:t>Maximum likelihood estimation (MLE) is biased</a:t>
            </a:r>
            <a:endParaRPr sz="18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it" sz="1800">
                <a:solidFill>
                  <a:schemeClr val="dk1"/>
                </a:solidFill>
                <a:latin typeface="Fira Sans Extra Condensed"/>
                <a:ea typeface="Fira Sans Extra Condensed"/>
                <a:cs typeface="Fira Sans Extra Condensed"/>
                <a:sym typeface="Fira Sans Extra Condensed"/>
              </a:rPr>
              <a:t>for small dataset</a:t>
            </a:r>
            <a:endParaRPr sz="1800">
              <a:solidFill>
                <a:schemeClr val="dk1"/>
              </a:solidFill>
              <a:latin typeface="Fira Sans Extra Condensed"/>
              <a:ea typeface="Fira Sans Extra Condensed"/>
              <a:cs typeface="Fira Sans Extra Condensed"/>
              <a:sym typeface="Fira Sans Extra Condensed"/>
            </a:endParaRPr>
          </a:p>
        </p:txBody>
      </p:sp>
      <p:sp>
        <p:nvSpPr>
          <p:cNvPr id="172" name="Google Shape;172;p23"/>
          <p:cNvSpPr txBox="1"/>
          <p:nvPr/>
        </p:nvSpPr>
        <p:spPr>
          <a:xfrm>
            <a:off x="4633075" y="3483450"/>
            <a:ext cx="46293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Fira Sans Extra Condensed"/>
                <a:ea typeface="Fira Sans Extra Condensed"/>
                <a:cs typeface="Fira Sans Extra Condensed"/>
                <a:sym typeface="Fira Sans Extra Condensed"/>
              </a:rPr>
              <a:t>Accuracy concern</a:t>
            </a:r>
            <a:endParaRPr sz="1800">
              <a:solidFill>
                <a:schemeClr val="dk1"/>
              </a:solidFill>
              <a:latin typeface="Fira Sans Extra Condensed"/>
              <a:ea typeface="Fira Sans Extra Condensed"/>
              <a:cs typeface="Fira Sans Extra Condensed"/>
              <a:sym typeface="Fira Sans Extra Condensed"/>
            </a:endParaRPr>
          </a:p>
        </p:txBody>
      </p:sp>
      <p:cxnSp>
        <p:nvCxnSpPr>
          <p:cNvPr id="173" name="Google Shape;173;p23"/>
          <p:cNvCxnSpPr/>
          <p:nvPr/>
        </p:nvCxnSpPr>
        <p:spPr>
          <a:xfrm>
            <a:off x="3184225" y="2032763"/>
            <a:ext cx="1449000" cy="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3"/>
          <p:cNvCxnSpPr/>
          <p:nvPr/>
        </p:nvCxnSpPr>
        <p:spPr>
          <a:xfrm>
            <a:off x="3160975" y="3741600"/>
            <a:ext cx="1449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ctrTitle"/>
          </p:nvPr>
        </p:nvSpPr>
        <p:spPr>
          <a:xfrm>
            <a:off x="431950" y="198425"/>
            <a:ext cx="7053900" cy="490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it" sz="3000">
                <a:latin typeface="Baloo 2"/>
                <a:ea typeface="Baloo 2"/>
                <a:cs typeface="Baloo 2"/>
                <a:sym typeface="Baloo 2"/>
              </a:rPr>
              <a:t>Bayesian estimation</a:t>
            </a:r>
            <a:endParaRPr b="1" sz="3000">
              <a:latin typeface="Baloo 2"/>
              <a:ea typeface="Baloo 2"/>
              <a:cs typeface="Baloo 2"/>
              <a:sym typeface="Baloo 2"/>
            </a:endParaRPr>
          </a:p>
        </p:txBody>
      </p:sp>
      <p:pic>
        <p:nvPicPr>
          <p:cNvPr id="180" name="Google Shape;180;p24"/>
          <p:cNvPicPr preferRelativeResize="0"/>
          <p:nvPr/>
        </p:nvPicPr>
        <p:blipFill>
          <a:blip r:embed="rId3">
            <a:alphaModFix/>
          </a:blip>
          <a:stretch>
            <a:fillRect/>
          </a:stretch>
        </p:blipFill>
        <p:spPr>
          <a:xfrm>
            <a:off x="8134025" y="50475"/>
            <a:ext cx="638451" cy="638451"/>
          </a:xfrm>
          <a:prstGeom prst="rect">
            <a:avLst/>
          </a:prstGeom>
          <a:noFill/>
          <a:ln>
            <a:noFill/>
          </a:ln>
        </p:spPr>
      </p:pic>
      <p:cxnSp>
        <p:nvCxnSpPr>
          <p:cNvPr id="181" name="Google Shape;181;p24"/>
          <p:cNvCxnSpPr/>
          <p:nvPr/>
        </p:nvCxnSpPr>
        <p:spPr>
          <a:xfrm flipH="1" rot="10800000">
            <a:off x="112314" y="6466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pic>
        <p:nvPicPr>
          <p:cNvPr id="182" name="Google Shape;182;p24"/>
          <p:cNvPicPr preferRelativeResize="0"/>
          <p:nvPr/>
        </p:nvPicPr>
        <p:blipFill>
          <a:blip r:embed="rId4">
            <a:alphaModFix/>
          </a:blip>
          <a:stretch>
            <a:fillRect/>
          </a:stretch>
        </p:blipFill>
        <p:spPr>
          <a:xfrm>
            <a:off x="392950" y="1215800"/>
            <a:ext cx="3298728" cy="560050"/>
          </a:xfrm>
          <a:prstGeom prst="rect">
            <a:avLst/>
          </a:prstGeom>
          <a:noFill/>
          <a:ln>
            <a:noFill/>
          </a:ln>
        </p:spPr>
      </p:pic>
      <p:pic>
        <p:nvPicPr>
          <p:cNvPr id="183" name="Google Shape;183;p24"/>
          <p:cNvPicPr preferRelativeResize="0"/>
          <p:nvPr/>
        </p:nvPicPr>
        <p:blipFill rotWithShape="1">
          <a:blip r:embed="rId5">
            <a:alphaModFix/>
          </a:blip>
          <a:srcRect b="0" l="0" r="65640" t="0"/>
          <a:stretch/>
        </p:blipFill>
        <p:spPr>
          <a:xfrm>
            <a:off x="1101500" y="2302725"/>
            <a:ext cx="1628315" cy="560075"/>
          </a:xfrm>
          <a:prstGeom prst="rect">
            <a:avLst/>
          </a:prstGeom>
          <a:noFill/>
          <a:ln>
            <a:noFill/>
          </a:ln>
        </p:spPr>
      </p:pic>
      <p:pic>
        <p:nvPicPr>
          <p:cNvPr id="184" name="Google Shape;184;p24"/>
          <p:cNvPicPr preferRelativeResize="0"/>
          <p:nvPr/>
        </p:nvPicPr>
        <p:blipFill rotWithShape="1">
          <a:blip r:embed="rId5">
            <a:alphaModFix/>
          </a:blip>
          <a:srcRect b="0" l="42912" r="0" t="0"/>
          <a:stretch/>
        </p:blipFill>
        <p:spPr>
          <a:xfrm>
            <a:off x="689637" y="2801288"/>
            <a:ext cx="2705362" cy="560075"/>
          </a:xfrm>
          <a:prstGeom prst="rect">
            <a:avLst/>
          </a:prstGeom>
          <a:noFill/>
          <a:ln>
            <a:noFill/>
          </a:ln>
        </p:spPr>
      </p:pic>
      <p:pic>
        <p:nvPicPr>
          <p:cNvPr id="185" name="Google Shape;185;p24"/>
          <p:cNvPicPr preferRelativeResize="0"/>
          <p:nvPr/>
        </p:nvPicPr>
        <p:blipFill>
          <a:blip r:embed="rId6">
            <a:alphaModFix/>
          </a:blip>
          <a:stretch>
            <a:fillRect/>
          </a:stretch>
        </p:blipFill>
        <p:spPr>
          <a:xfrm>
            <a:off x="224975" y="3361350"/>
            <a:ext cx="3976103" cy="560075"/>
          </a:xfrm>
          <a:prstGeom prst="rect">
            <a:avLst/>
          </a:prstGeom>
          <a:noFill/>
          <a:ln>
            <a:noFill/>
          </a:ln>
        </p:spPr>
      </p:pic>
      <p:pic>
        <p:nvPicPr>
          <p:cNvPr id="186" name="Google Shape;186;p24"/>
          <p:cNvPicPr preferRelativeResize="0"/>
          <p:nvPr/>
        </p:nvPicPr>
        <p:blipFill>
          <a:blip r:embed="rId7">
            <a:alphaModFix/>
          </a:blip>
          <a:stretch>
            <a:fillRect/>
          </a:stretch>
        </p:blipFill>
        <p:spPr>
          <a:xfrm>
            <a:off x="1572238" y="3997775"/>
            <a:ext cx="940153" cy="638450"/>
          </a:xfrm>
          <a:prstGeom prst="rect">
            <a:avLst/>
          </a:prstGeom>
          <a:noFill/>
          <a:ln>
            <a:noFill/>
          </a:ln>
        </p:spPr>
      </p:pic>
      <p:pic>
        <p:nvPicPr>
          <p:cNvPr id="187" name="Google Shape;187;p24"/>
          <p:cNvPicPr preferRelativeResize="0"/>
          <p:nvPr/>
        </p:nvPicPr>
        <p:blipFill>
          <a:blip r:embed="rId8">
            <a:alphaModFix/>
          </a:blip>
          <a:stretch>
            <a:fillRect/>
          </a:stretch>
        </p:blipFill>
        <p:spPr>
          <a:xfrm>
            <a:off x="4206775" y="727488"/>
            <a:ext cx="4218125" cy="2210475"/>
          </a:xfrm>
          <a:prstGeom prst="rect">
            <a:avLst/>
          </a:prstGeom>
          <a:noFill/>
          <a:ln>
            <a:noFill/>
          </a:ln>
        </p:spPr>
      </p:pic>
      <p:pic>
        <p:nvPicPr>
          <p:cNvPr id="188" name="Google Shape;188;p24"/>
          <p:cNvPicPr preferRelativeResize="0"/>
          <p:nvPr/>
        </p:nvPicPr>
        <p:blipFill>
          <a:blip r:embed="rId9">
            <a:alphaModFix/>
          </a:blip>
          <a:stretch>
            <a:fillRect/>
          </a:stretch>
        </p:blipFill>
        <p:spPr>
          <a:xfrm>
            <a:off x="4201072" y="2933025"/>
            <a:ext cx="4223828" cy="2210475"/>
          </a:xfrm>
          <a:prstGeom prst="rect">
            <a:avLst/>
          </a:prstGeom>
          <a:noFill/>
          <a:ln>
            <a:noFill/>
          </a:ln>
        </p:spPr>
      </p:pic>
      <p:pic>
        <p:nvPicPr>
          <p:cNvPr id="189" name="Google Shape;189;p24"/>
          <p:cNvPicPr preferRelativeResize="0"/>
          <p:nvPr/>
        </p:nvPicPr>
        <p:blipFill rotWithShape="1">
          <a:blip r:embed="rId10">
            <a:alphaModFix/>
          </a:blip>
          <a:srcRect b="0" l="0" r="20942" t="0"/>
          <a:stretch/>
        </p:blipFill>
        <p:spPr>
          <a:xfrm>
            <a:off x="861375" y="1708575"/>
            <a:ext cx="1761575" cy="456300"/>
          </a:xfrm>
          <a:prstGeom prst="rect">
            <a:avLst/>
          </a:prstGeom>
          <a:noFill/>
          <a:ln>
            <a:noFill/>
          </a:ln>
        </p:spPr>
      </p:pic>
      <p:pic>
        <p:nvPicPr>
          <p:cNvPr id="190" name="Google Shape;190;p24"/>
          <p:cNvPicPr preferRelativeResize="0"/>
          <p:nvPr/>
        </p:nvPicPr>
        <p:blipFill rotWithShape="1">
          <a:blip r:embed="rId10">
            <a:alphaModFix/>
          </a:blip>
          <a:srcRect b="11342" l="77615" r="-9036" t="11342"/>
          <a:stretch/>
        </p:blipFill>
        <p:spPr>
          <a:xfrm>
            <a:off x="2622950" y="1775858"/>
            <a:ext cx="638450" cy="3217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ctrTitle"/>
          </p:nvPr>
        </p:nvSpPr>
        <p:spPr>
          <a:xfrm>
            <a:off x="285000" y="106125"/>
            <a:ext cx="7174200" cy="969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it" sz="3000">
                <a:latin typeface="Baloo 2"/>
                <a:ea typeface="Baloo 2"/>
                <a:cs typeface="Baloo 2"/>
                <a:sym typeface="Baloo 2"/>
              </a:rPr>
              <a:t>Metropolis </a:t>
            </a:r>
            <a:r>
              <a:rPr b="1" lang="it" sz="3000">
                <a:latin typeface="Baloo 2"/>
                <a:ea typeface="Baloo 2"/>
                <a:cs typeface="Baloo 2"/>
                <a:sym typeface="Baloo 2"/>
              </a:rPr>
              <a:t>Hasting</a:t>
            </a:r>
            <a:endParaRPr b="1" sz="3000">
              <a:latin typeface="Baloo 2"/>
              <a:ea typeface="Baloo 2"/>
              <a:cs typeface="Baloo 2"/>
              <a:sym typeface="Baloo 2"/>
            </a:endParaRPr>
          </a:p>
        </p:txBody>
      </p:sp>
      <p:pic>
        <p:nvPicPr>
          <p:cNvPr id="196" name="Google Shape;196;p25"/>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197" name="Google Shape;197;p25"/>
          <p:cNvCxnSpPr/>
          <p:nvPr/>
        </p:nvCxnSpPr>
        <p:spPr>
          <a:xfrm flipH="1" rot="10800000">
            <a:off x="-11" y="10757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198" name="Google Shape;198;p25"/>
          <p:cNvSpPr txBox="1"/>
          <p:nvPr/>
        </p:nvSpPr>
        <p:spPr>
          <a:xfrm>
            <a:off x="485400" y="1425050"/>
            <a:ext cx="7828800" cy="3166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AutoNum type="arabicPeriod"/>
            </a:pPr>
            <a:r>
              <a:rPr lang="it" sz="1800">
                <a:solidFill>
                  <a:schemeClr val="dk2"/>
                </a:solidFill>
              </a:rPr>
              <a:t>Initial</a:t>
            </a:r>
            <a:r>
              <a:rPr lang="it" sz="1800">
                <a:solidFill>
                  <a:schemeClr val="dk2"/>
                </a:solidFill>
              </a:rPr>
              <a:t> point: Bio at 0.8 and system noise at 0.1</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it" sz="1800">
                <a:solidFill>
                  <a:schemeClr val="dk2"/>
                </a:solidFill>
              </a:rPr>
              <a:t>Proposal distribution: normal</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it" sz="1800">
                <a:solidFill>
                  <a:schemeClr val="dk2"/>
                </a:solidFill>
              </a:rPr>
              <a:t>Sample new point</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it" sz="1800">
                <a:solidFill>
                  <a:schemeClr val="dk2"/>
                </a:solidFill>
              </a:rPr>
              <a:t>Compute acceptance probability</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it" sz="1800">
                <a:solidFill>
                  <a:schemeClr val="dk2"/>
                </a:solidFill>
              </a:rPr>
              <a:t>Iterate to get more samples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it" sz="1800">
                <a:solidFill>
                  <a:schemeClr val="dk2"/>
                </a:solidFill>
              </a:rPr>
              <a:t>Trace plot</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ctrTitle"/>
          </p:nvPr>
        </p:nvSpPr>
        <p:spPr>
          <a:xfrm>
            <a:off x="-985325" y="106125"/>
            <a:ext cx="8520600" cy="96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latin typeface="Baloo 2"/>
                <a:ea typeface="Baloo 2"/>
                <a:cs typeface="Baloo 2"/>
                <a:sym typeface="Baloo 2"/>
              </a:rPr>
              <a:t>Gradient-Based Methods</a:t>
            </a:r>
            <a:endParaRPr>
              <a:latin typeface="Baloo 2"/>
              <a:ea typeface="Baloo 2"/>
              <a:cs typeface="Baloo 2"/>
              <a:sym typeface="Baloo 2"/>
            </a:endParaRPr>
          </a:p>
        </p:txBody>
      </p:sp>
      <p:pic>
        <p:nvPicPr>
          <p:cNvPr id="204" name="Google Shape;204;p26"/>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205" name="Google Shape;205;p26"/>
          <p:cNvCxnSpPr/>
          <p:nvPr/>
        </p:nvCxnSpPr>
        <p:spPr>
          <a:xfrm flipH="1" rot="10800000">
            <a:off x="-11" y="10757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206" name="Google Shape;206;p26"/>
          <p:cNvSpPr txBox="1"/>
          <p:nvPr/>
        </p:nvSpPr>
        <p:spPr>
          <a:xfrm>
            <a:off x="0" y="1392700"/>
            <a:ext cx="5641500" cy="10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2100">
                <a:solidFill>
                  <a:schemeClr val="dk1"/>
                </a:solidFill>
                <a:latin typeface="Fira Sans Extra Condensed"/>
                <a:ea typeface="Fira Sans Extra Condensed"/>
                <a:cs typeface="Fira Sans Extra Condensed"/>
                <a:sym typeface="Fira Sans Extra Condensed"/>
              </a:rPr>
              <a:t>Algorithms for optimizing a function by finding where gradient reaches zero, or falls over a threshold…</a:t>
            </a:r>
            <a:endParaRPr i="1" sz="2100">
              <a:solidFill>
                <a:schemeClr val="dk1"/>
              </a:solidFill>
              <a:latin typeface="Fira Sans Extra Condensed"/>
              <a:ea typeface="Fira Sans Extra Condensed"/>
              <a:cs typeface="Fira Sans Extra Condensed"/>
              <a:sym typeface="Fira Sans Extra Condensed"/>
            </a:endParaRPr>
          </a:p>
        </p:txBody>
      </p:sp>
      <p:sp>
        <p:nvSpPr>
          <p:cNvPr id="207" name="Google Shape;207;p26"/>
          <p:cNvSpPr/>
          <p:nvPr/>
        </p:nvSpPr>
        <p:spPr>
          <a:xfrm>
            <a:off x="175925" y="2937200"/>
            <a:ext cx="2035200" cy="638400"/>
          </a:xfrm>
          <a:prstGeom prst="roundRect">
            <a:avLst>
              <a:gd fmla="val 16667" name="adj"/>
            </a:avLst>
          </a:prstGeom>
          <a:solidFill>
            <a:srgbClr val="FFE5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2000">
                <a:latin typeface="Fira Sans Extra Condensed"/>
                <a:ea typeface="Fira Sans Extra Condensed"/>
                <a:cs typeface="Fira Sans Extra Condensed"/>
                <a:sym typeface="Fira Sans Extra Condensed"/>
              </a:rPr>
              <a:t>Taylor theorem</a:t>
            </a:r>
            <a:endParaRPr sz="2000">
              <a:latin typeface="Fira Sans Extra Condensed"/>
              <a:ea typeface="Fira Sans Extra Condensed"/>
              <a:cs typeface="Fira Sans Extra Condensed"/>
              <a:sym typeface="Fira Sans Extra Condensed"/>
            </a:endParaRPr>
          </a:p>
        </p:txBody>
      </p:sp>
      <p:sp>
        <p:nvSpPr>
          <p:cNvPr id="208" name="Google Shape;208;p26"/>
          <p:cNvSpPr/>
          <p:nvPr/>
        </p:nvSpPr>
        <p:spPr>
          <a:xfrm>
            <a:off x="6389700" y="2937200"/>
            <a:ext cx="2035200" cy="638400"/>
          </a:xfrm>
          <a:prstGeom prst="roundRect">
            <a:avLst>
              <a:gd fmla="val 16667" name="adj"/>
            </a:avLst>
          </a:prstGeom>
          <a:solidFill>
            <a:srgbClr val="D5A6B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2000">
                <a:latin typeface="Fira Sans Extra Condensed"/>
                <a:ea typeface="Fira Sans Extra Condensed"/>
                <a:cs typeface="Fira Sans Extra Condensed"/>
                <a:sym typeface="Fira Sans Extra Condensed"/>
              </a:rPr>
              <a:t>Converge quickly</a:t>
            </a:r>
            <a:endParaRPr sz="2000">
              <a:latin typeface="Fira Sans Extra Condensed"/>
              <a:ea typeface="Fira Sans Extra Condensed"/>
              <a:cs typeface="Fira Sans Extra Condensed"/>
              <a:sym typeface="Fira Sans Extra Condensed"/>
            </a:endParaRPr>
          </a:p>
        </p:txBody>
      </p:sp>
      <p:sp>
        <p:nvSpPr>
          <p:cNvPr id="209" name="Google Shape;209;p26"/>
          <p:cNvSpPr/>
          <p:nvPr/>
        </p:nvSpPr>
        <p:spPr>
          <a:xfrm>
            <a:off x="3366500" y="3870475"/>
            <a:ext cx="2035200" cy="638400"/>
          </a:xfrm>
          <a:prstGeom prst="roundRect">
            <a:avLst>
              <a:gd fmla="val 16667" name="adj"/>
            </a:avLst>
          </a:prstGeom>
          <a:solidFill>
            <a:srgbClr val="DD7E6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2000">
                <a:latin typeface="Fira Sans Extra Condensed"/>
                <a:ea typeface="Fira Sans Extra Condensed"/>
                <a:cs typeface="Fira Sans Extra Condensed"/>
                <a:sym typeface="Fira Sans Extra Condensed"/>
              </a:rPr>
              <a:t>Heavy at each iteration</a:t>
            </a:r>
            <a:endParaRPr sz="2000">
              <a:latin typeface="Fira Sans Extra Condensed"/>
              <a:ea typeface="Fira Sans Extra Condensed"/>
              <a:cs typeface="Fira Sans Extra Condensed"/>
              <a:sym typeface="Fira Sans Extra Condensed"/>
            </a:endParaRPr>
          </a:p>
        </p:txBody>
      </p:sp>
      <p:cxnSp>
        <p:nvCxnSpPr>
          <p:cNvPr id="210" name="Google Shape;210;p26"/>
          <p:cNvCxnSpPr>
            <a:stCxn id="206" idx="2"/>
            <a:endCxn id="207" idx="0"/>
          </p:cNvCxnSpPr>
          <p:nvPr/>
        </p:nvCxnSpPr>
        <p:spPr>
          <a:xfrm rot="5400000">
            <a:off x="1766400" y="1882750"/>
            <a:ext cx="481500" cy="1627200"/>
          </a:xfrm>
          <a:prstGeom prst="bentConnector3">
            <a:avLst>
              <a:gd fmla="val 50010" name="adj1"/>
            </a:avLst>
          </a:prstGeom>
          <a:noFill/>
          <a:ln cap="flat" cmpd="sng" w="28575">
            <a:solidFill>
              <a:schemeClr val="dk1"/>
            </a:solidFill>
            <a:prstDash val="solid"/>
            <a:round/>
            <a:headEnd len="med" w="med" type="none"/>
            <a:tailEnd len="med" w="med" type="stealth"/>
          </a:ln>
        </p:spPr>
      </p:cxnSp>
      <p:cxnSp>
        <p:nvCxnSpPr>
          <p:cNvPr id="211" name="Google Shape;211;p26"/>
          <p:cNvCxnSpPr>
            <a:stCxn id="206" idx="2"/>
            <a:endCxn id="209" idx="0"/>
          </p:cNvCxnSpPr>
          <p:nvPr/>
        </p:nvCxnSpPr>
        <p:spPr>
          <a:xfrm flipH="1" rot="-5400000">
            <a:off x="2895000" y="2381350"/>
            <a:ext cx="1414800" cy="1563300"/>
          </a:xfrm>
          <a:prstGeom prst="bentConnector3">
            <a:avLst>
              <a:gd fmla="val 50003" name="adj1"/>
            </a:avLst>
          </a:prstGeom>
          <a:noFill/>
          <a:ln cap="flat" cmpd="sng" w="28575">
            <a:solidFill>
              <a:schemeClr val="dk1"/>
            </a:solidFill>
            <a:prstDash val="solid"/>
            <a:round/>
            <a:headEnd len="med" w="med" type="none"/>
            <a:tailEnd len="med" w="med" type="stealth"/>
          </a:ln>
        </p:spPr>
      </p:cxnSp>
      <p:cxnSp>
        <p:nvCxnSpPr>
          <p:cNvPr id="212" name="Google Shape;212;p26"/>
          <p:cNvCxnSpPr>
            <a:stCxn id="206" idx="2"/>
            <a:endCxn id="208" idx="0"/>
          </p:cNvCxnSpPr>
          <p:nvPr/>
        </p:nvCxnSpPr>
        <p:spPr>
          <a:xfrm flipH="1" rot="-5400000">
            <a:off x="4873350" y="403000"/>
            <a:ext cx="481500" cy="4586700"/>
          </a:xfrm>
          <a:prstGeom prst="bentConnector3">
            <a:avLst>
              <a:gd fmla="val 50010" name="adj1"/>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ctrTitle"/>
          </p:nvPr>
        </p:nvSpPr>
        <p:spPr>
          <a:xfrm>
            <a:off x="-985325" y="106125"/>
            <a:ext cx="8520600" cy="96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latin typeface="Baloo 2"/>
                <a:ea typeface="Baloo 2"/>
                <a:cs typeface="Baloo 2"/>
                <a:sym typeface="Baloo 2"/>
              </a:rPr>
              <a:t>Gradient-Based Methods</a:t>
            </a:r>
            <a:endParaRPr>
              <a:latin typeface="Baloo 2"/>
              <a:ea typeface="Baloo 2"/>
              <a:cs typeface="Baloo 2"/>
              <a:sym typeface="Baloo 2"/>
            </a:endParaRPr>
          </a:p>
        </p:txBody>
      </p:sp>
      <p:pic>
        <p:nvPicPr>
          <p:cNvPr id="218" name="Google Shape;218;p27"/>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219" name="Google Shape;219;p27"/>
          <p:cNvCxnSpPr/>
          <p:nvPr/>
        </p:nvCxnSpPr>
        <p:spPr>
          <a:xfrm flipH="1" rot="10800000">
            <a:off x="-11" y="10757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220" name="Google Shape;220;p27"/>
          <p:cNvSpPr txBox="1"/>
          <p:nvPr/>
        </p:nvSpPr>
        <p:spPr>
          <a:xfrm>
            <a:off x="0" y="1392700"/>
            <a:ext cx="5641500" cy="10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2100">
                <a:solidFill>
                  <a:schemeClr val="dk1"/>
                </a:solidFill>
                <a:latin typeface="Fira Sans Extra Condensed"/>
                <a:ea typeface="Fira Sans Extra Condensed"/>
                <a:cs typeface="Fira Sans Extra Condensed"/>
                <a:sym typeface="Fira Sans Extra Condensed"/>
              </a:rPr>
              <a:t>Giving a general idea about them</a:t>
            </a:r>
            <a:r>
              <a:rPr i="1" lang="it" sz="2100">
                <a:solidFill>
                  <a:schemeClr val="dk1"/>
                </a:solidFill>
                <a:latin typeface="Fira Sans Extra Condensed"/>
                <a:ea typeface="Fira Sans Extra Condensed"/>
                <a:cs typeface="Fira Sans Extra Condensed"/>
                <a:sym typeface="Fira Sans Extra Condensed"/>
              </a:rPr>
              <a:t>…</a:t>
            </a:r>
            <a:endParaRPr i="1" sz="2100">
              <a:solidFill>
                <a:schemeClr val="dk1"/>
              </a:solidFill>
              <a:latin typeface="Fira Sans Extra Condensed"/>
              <a:ea typeface="Fira Sans Extra Condensed"/>
              <a:cs typeface="Fira Sans Extra Condensed"/>
              <a:sym typeface="Fira Sans Extra Condensed"/>
            </a:endParaRPr>
          </a:p>
        </p:txBody>
      </p:sp>
      <p:pic>
        <p:nvPicPr>
          <p:cNvPr id="221" name="Google Shape;221;p27"/>
          <p:cNvPicPr preferRelativeResize="0"/>
          <p:nvPr/>
        </p:nvPicPr>
        <p:blipFill>
          <a:blip r:embed="rId4">
            <a:alphaModFix/>
          </a:blip>
          <a:stretch>
            <a:fillRect/>
          </a:stretch>
        </p:blipFill>
        <p:spPr>
          <a:xfrm>
            <a:off x="152400" y="2608000"/>
            <a:ext cx="8839200" cy="147655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p:nvPr/>
        </p:nvSpPr>
        <p:spPr>
          <a:xfrm>
            <a:off x="0" y="1421025"/>
            <a:ext cx="3638400" cy="3655200"/>
          </a:xfrm>
          <a:prstGeom prst="roundRect">
            <a:avLst>
              <a:gd fmla="val 16667" name="adj"/>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28"/>
          <p:cNvSpPr txBox="1"/>
          <p:nvPr>
            <p:ph type="ctrTitle"/>
          </p:nvPr>
        </p:nvSpPr>
        <p:spPr>
          <a:xfrm>
            <a:off x="-70925" y="258525"/>
            <a:ext cx="6849300" cy="1162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latin typeface="Baloo 2"/>
                <a:ea typeface="Baloo 2"/>
                <a:cs typeface="Baloo 2"/>
                <a:sym typeface="Baloo 2"/>
              </a:rPr>
              <a:t>Line Search with Quasi-Newton’s Direction</a:t>
            </a:r>
            <a:endParaRPr>
              <a:latin typeface="Baloo 2"/>
              <a:ea typeface="Baloo 2"/>
              <a:cs typeface="Baloo 2"/>
              <a:sym typeface="Baloo 2"/>
            </a:endParaRPr>
          </a:p>
        </p:txBody>
      </p:sp>
      <p:pic>
        <p:nvPicPr>
          <p:cNvPr id="228" name="Google Shape;228;p28"/>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229" name="Google Shape;229;p28"/>
          <p:cNvCxnSpPr/>
          <p:nvPr/>
        </p:nvCxnSpPr>
        <p:spPr>
          <a:xfrm flipH="1" rot="10800000">
            <a:off x="-11" y="1329825"/>
            <a:ext cx="9121500" cy="168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230" name="Google Shape;230;p28"/>
          <p:cNvSpPr txBox="1"/>
          <p:nvPr/>
        </p:nvSpPr>
        <p:spPr>
          <a:xfrm>
            <a:off x="76200" y="1468900"/>
            <a:ext cx="5641500" cy="10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2100">
                <a:solidFill>
                  <a:schemeClr val="dk1"/>
                </a:solidFill>
                <a:latin typeface="Fira Sans Extra Condensed"/>
                <a:ea typeface="Fira Sans Extra Condensed"/>
                <a:cs typeface="Fira Sans Extra Condensed"/>
                <a:sym typeface="Fira Sans Extra Condensed"/>
              </a:rPr>
              <a:t>From the theory</a:t>
            </a:r>
            <a:r>
              <a:rPr i="1" lang="it" sz="2100">
                <a:solidFill>
                  <a:schemeClr val="dk1"/>
                </a:solidFill>
                <a:latin typeface="Fira Sans Extra Condensed"/>
                <a:ea typeface="Fira Sans Extra Condensed"/>
                <a:cs typeface="Fira Sans Extra Condensed"/>
                <a:sym typeface="Fira Sans Extra Condensed"/>
              </a:rPr>
              <a:t>…</a:t>
            </a:r>
            <a:endParaRPr i="1" sz="2100">
              <a:solidFill>
                <a:schemeClr val="dk1"/>
              </a:solidFill>
              <a:latin typeface="Fira Sans Extra Condensed"/>
              <a:ea typeface="Fira Sans Extra Condensed"/>
              <a:cs typeface="Fira Sans Extra Condensed"/>
              <a:sym typeface="Fira Sans Extra Condensed"/>
            </a:endParaRPr>
          </a:p>
        </p:txBody>
      </p:sp>
      <p:pic>
        <p:nvPicPr>
          <p:cNvPr id="231" name="Google Shape;231;p28"/>
          <p:cNvPicPr preferRelativeResize="0"/>
          <p:nvPr/>
        </p:nvPicPr>
        <p:blipFill>
          <a:blip r:embed="rId4">
            <a:alphaModFix/>
          </a:blip>
          <a:stretch>
            <a:fillRect/>
          </a:stretch>
        </p:blipFill>
        <p:spPr>
          <a:xfrm>
            <a:off x="-119083" y="3863800"/>
            <a:ext cx="3617883" cy="638450"/>
          </a:xfrm>
          <a:prstGeom prst="rect">
            <a:avLst/>
          </a:prstGeom>
          <a:noFill/>
          <a:ln>
            <a:noFill/>
          </a:ln>
        </p:spPr>
      </p:pic>
      <p:pic>
        <p:nvPicPr>
          <p:cNvPr id="232" name="Google Shape;232;p28"/>
          <p:cNvPicPr preferRelativeResize="0"/>
          <p:nvPr/>
        </p:nvPicPr>
        <p:blipFill>
          <a:blip r:embed="rId5">
            <a:alphaModFix/>
          </a:blip>
          <a:stretch>
            <a:fillRect/>
          </a:stretch>
        </p:blipFill>
        <p:spPr>
          <a:xfrm>
            <a:off x="-19150" y="2855650"/>
            <a:ext cx="3060725" cy="749192"/>
          </a:xfrm>
          <a:prstGeom prst="rect">
            <a:avLst/>
          </a:prstGeom>
          <a:noFill/>
          <a:ln>
            <a:noFill/>
          </a:ln>
        </p:spPr>
      </p:pic>
      <p:pic>
        <p:nvPicPr>
          <p:cNvPr id="233" name="Google Shape;233;p28"/>
          <p:cNvPicPr preferRelativeResize="0"/>
          <p:nvPr/>
        </p:nvPicPr>
        <p:blipFill>
          <a:blip r:embed="rId6">
            <a:alphaModFix/>
          </a:blip>
          <a:stretch>
            <a:fillRect/>
          </a:stretch>
        </p:blipFill>
        <p:spPr>
          <a:xfrm>
            <a:off x="133250" y="2202750"/>
            <a:ext cx="1644512" cy="446475"/>
          </a:xfrm>
          <a:prstGeom prst="rect">
            <a:avLst/>
          </a:prstGeom>
          <a:noFill/>
          <a:ln>
            <a:noFill/>
          </a:ln>
        </p:spPr>
      </p:pic>
      <p:pic>
        <p:nvPicPr>
          <p:cNvPr id="234" name="Google Shape;234;p28"/>
          <p:cNvPicPr preferRelativeResize="0"/>
          <p:nvPr/>
        </p:nvPicPr>
        <p:blipFill>
          <a:blip r:embed="rId7">
            <a:alphaModFix/>
          </a:blip>
          <a:stretch>
            <a:fillRect/>
          </a:stretch>
        </p:blipFill>
        <p:spPr>
          <a:xfrm>
            <a:off x="4710150" y="1630588"/>
            <a:ext cx="3958825" cy="3199325"/>
          </a:xfrm>
          <a:prstGeom prst="rect">
            <a:avLst/>
          </a:prstGeom>
          <a:noFill/>
          <a:ln>
            <a:noFill/>
          </a:ln>
        </p:spPr>
      </p:pic>
      <p:sp>
        <p:nvSpPr>
          <p:cNvPr id="235" name="Google Shape;235;p28"/>
          <p:cNvSpPr txBox="1"/>
          <p:nvPr/>
        </p:nvSpPr>
        <p:spPr>
          <a:xfrm>
            <a:off x="4479425" y="4788725"/>
            <a:ext cx="4642200" cy="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u="sng">
                <a:solidFill>
                  <a:schemeClr val="hlink"/>
                </a:solidFill>
                <a:hlinkClick r:id="rId8"/>
              </a:rPr>
              <a:t>https://wiki.mcs.anl.gov/leyffer/images/4/47/04-newton.pdf</a:t>
            </a:r>
            <a:endParaRPr sz="1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ctrTitle"/>
          </p:nvPr>
        </p:nvSpPr>
        <p:spPr>
          <a:xfrm>
            <a:off x="-70925" y="258525"/>
            <a:ext cx="6849300" cy="1162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latin typeface="Baloo 2"/>
                <a:ea typeface="Baloo 2"/>
                <a:cs typeface="Baloo 2"/>
                <a:sym typeface="Baloo 2"/>
              </a:rPr>
              <a:t>Line Search with Quasi-Newton’s Direction</a:t>
            </a:r>
            <a:endParaRPr>
              <a:latin typeface="Baloo 2"/>
              <a:ea typeface="Baloo 2"/>
              <a:cs typeface="Baloo 2"/>
              <a:sym typeface="Baloo 2"/>
            </a:endParaRPr>
          </a:p>
        </p:txBody>
      </p:sp>
      <p:pic>
        <p:nvPicPr>
          <p:cNvPr id="241" name="Google Shape;241;p29"/>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242" name="Google Shape;242;p29"/>
          <p:cNvCxnSpPr/>
          <p:nvPr/>
        </p:nvCxnSpPr>
        <p:spPr>
          <a:xfrm flipH="1" rot="10800000">
            <a:off x="-11" y="1329825"/>
            <a:ext cx="9121500" cy="168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243" name="Google Shape;243;p29"/>
          <p:cNvSpPr/>
          <p:nvPr/>
        </p:nvSpPr>
        <p:spPr>
          <a:xfrm>
            <a:off x="261800" y="1468900"/>
            <a:ext cx="8751000" cy="35907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29"/>
          <p:cNvSpPr txBox="1"/>
          <p:nvPr/>
        </p:nvSpPr>
        <p:spPr>
          <a:xfrm>
            <a:off x="457200" y="1468900"/>
            <a:ext cx="5641500" cy="10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2100">
                <a:solidFill>
                  <a:schemeClr val="dk1"/>
                </a:solidFill>
                <a:latin typeface="Fira Sans Extra Condensed"/>
                <a:ea typeface="Fira Sans Extra Condensed"/>
                <a:cs typeface="Fira Sans Extra Condensed"/>
                <a:sym typeface="Fira Sans Extra Condensed"/>
              </a:rPr>
              <a:t>To the practice…</a:t>
            </a:r>
            <a:endParaRPr i="1" sz="2100">
              <a:solidFill>
                <a:schemeClr val="dk1"/>
              </a:solidFill>
              <a:latin typeface="Fira Sans Extra Condensed"/>
              <a:ea typeface="Fira Sans Extra Condensed"/>
              <a:cs typeface="Fira Sans Extra Condensed"/>
              <a:sym typeface="Fira Sans Extra Condensed"/>
            </a:endParaRPr>
          </a:p>
        </p:txBody>
      </p:sp>
      <p:pic>
        <p:nvPicPr>
          <p:cNvPr id="245" name="Google Shape;245;p29"/>
          <p:cNvPicPr preferRelativeResize="0"/>
          <p:nvPr/>
        </p:nvPicPr>
        <p:blipFill>
          <a:blip r:embed="rId4">
            <a:alphaModFix/>
          </a:blip>
          <a:stretch>
            <a:fillRect/>
          </a:stretch>
        </p:blipFill>
        <p:spPr>
          <a:xfrm>
            <a:off x="5171226" y="2357500"/>
            <a:ext cx="3842900" cy="364072"/>
          </a:xfrm>
          <a:prstGeom prst="rect">
            <a:avLst/>
          </a:prstGeom>
          <a:noFill/>
          <a:ln>
            <a:noFill/>
          </a:ln>
        </p:spPr>
      </p:pic>
      <p:pic>
        <p:nvPicPr>
          <p:cNvPr id="246" name="Google Shape;246;p29"/>
          <p:cNvPicPr preferRelativeResize="0"/>
          <p:nvPr/>
        </p:nvPicPr>
        <p:blipFill>
          <a:blip r:embed="rId5">
            <a:alphaModFix/>
          </a:blip>
          <a:stretch>
            <a:fillRect/>
          </a:stretch>
        </p:blipFill>
        <p:spPr>
          <a:xfrm>
            <a:off x="527550" y="4147900"/>
            <a:ext cx="3842900" cy="407900"/>
          </a:xfrm>
          <a:prstGeom prst="rect">
            <a:avLst/>
          </a:prstGeom>
          <a:noFill/>
          <a:ln>
            <a:noFill/>
          </a:ln>
        </p:spPr>
      </p:pic>
      <p:pic>
        <p:nvPicPr>
          <p:cNvPr id="247" name="Google Shape;247;p29"/>
          <p:cNvPicPr preferRelativeResize="0"/>
          <p:nvPr/>
        </p:nvPicPr>
        <p:blipFill>
          <a:blip r:embed="rId6">
            <a:alphaModFix/>
          </a:blip>
          <a:stretch>
            <a:fillRect/>
          </a:stretch>
        </p:blipFill>
        <p:spPr>
          <a:xfrm>
            <a:off x="529971" y="3003134"/>
            <a:ext cx="2761350" cy="781050"/>
          </a:xfrm>
          <a:prstGeom prst="rect">
            <a:avLst/>
          </a:prstGeom>
          <a:noFill/>
          <a:ln>
            <a:noFill/>
          </a:ln>
        </p:spPr>
      </p:pic>
      <p:pic>
        <p:nvPicPr>
          <p:cNvPr id="248" name="Google Shape;248;p29"/>
          <p:cNvPicPr preferRelativeResize="0"/>
          <p:nvPr/>
        </p:nvPicPr>
        <p:blipFill>
          <a:blip r:embed="rId7">
            <a:alphaModFix/>
          </a:blip>
          <a:stretch>
            <a:fillRect/>
          </a:stretch>
        </p:blipFill>
        <p:spPr>
          <a:xfrm>
            <a:off x="1564761" y="2099023"/>
            <a:ext cx="2450090" cy="280450"/>
          </a:xfrm>
          <a:prstGeom prst="rect">
            <a:avLst/>
          </a:prstGeom>
          <a:noFill/>
          <a:ln>
            <a:noFill/>
          </a:ln>
        </p:spPr>
      </p:pic>
      <p:pic>
        <p:nvPicPr>
          <p:cNvPr id="249" name="Google Shape;249;p29"/>
          <p:cNvPicPr preferRelativeResize="0"/>
          <p:nvPr/>
        </p:nvPicPr>
        <p:blipFill>
          <a:blip r:embed="rId8">
            <a:alphaModFix/>
          </a:blip>
          <a:stretch>
            <a:fillRect/>
          </a:stretch>
        </p:blipFill>
        <p:spPr>
          <a:xfrm>
            <a:off x="659900" y="2099026"/>
            <a:ext cx="904845" cy="280449"/>
          </a:xfrm>
          <a:prstGeom prst="rect">
            <a:avLst/>
          </a:prstGeom>
          <a:noFill/>
          <a:ln>
            <a:noFill/>
          </a:ln>
        </p:spPr>
      </p:pic>
      <p:pic>
        <p:nvPicPr>
          <p:cNvPr id="250" name="Google Shape;250;p29"/>
          <p:cNvPicPr preferRelativeResize="0"/>
          <p:nvPr/>
        </p:nvPicPr>
        <p:blipFill>
          <a:blip r:embed="rId9">
            <a:alphaModFix/>
          </a:blip>
          <a:stretch>
            <a:fillRect/>
          </a:stretch>
        </p:blipFill>
        <p:spPr>
          <a:xfrm>
            <a:off x="6169000" y="4060975"/>
            <a:ext cx="2761350" cy="363528"/>
          </a:xfrm>
          <a:prstGeom prst="rect">
            <a:avLst/>
          </a:prstGeom>
          <a:noFill/>
          <a:ln>
            <a:noFill/>
          </a:ln>
        </p:spPr>
      </p:pic>
      <p:pic>
        <p:nvPicPr>
          <p:cNvPr id="251" name="Google Shape;251;p29"/>
          <p:cNvPicPr preferRelativeResize="0"/>
          <p:nvPr/>
        </p:nvPicPr>
        <p:blipFill>
          <a:blip r:embed="rId10">
            <a:alphaModFix/>
          </a:blip>
          <a:stretch>
            <a:fillRect/>
          </a:stretch>
        </p:blipFill>
        <p:spPr>
          <a:xfrm>
            <a:off x="4300100" y="3136500"/>
            <a:ext cx="4712700" cy="407890"/>
          </a:xfrm>
          <a:prstGeom prst="rect">
            <a:avLst/>
          </a:prstGeom>
          <a:noFill/>
          <a:ln>
            <a:noFill/>
          </a:ln>
        </p:spPr>
      </p:pic>
      <p:sp>
        <p:nvSpPr>
          <p:cNvPr id="252" name="Google Shape;252;p29"/>
          <p:cNvSpPr txBox="1"/>
          <p:nvPr/>
        </p:nvSpPr>
        <p:spPr>
          <a:xfrm>
            <a:off x="261800" y="2044675"/>
            <a:ext cx="3981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solidFill>
                  <a:schemeClr val="lt1"/>
                </a:solidFill>
              </a:rPr>
              <a:t>1.</a:t>
            </a:r>
            <a:endParaRPr b="1" i="1" sz="1800">
              <a:solidFill>
                <a:schemeClr val="lt1"/>
              </a:solidFill>
            </a:endParaRPr>
          </a:p>
        </p:txBody>
      </p:sp>
      <p:sp>
        <p:nvSpPr>
          <p:cNvPr id="253" name="Google Shape;253;p29"/>
          <p:cNvSpPr txBox="1"/>
          <p:nvPr/>
        </p:nvSpPr>
        <p:spPr>
          <a:xfrm>
            <a:off x="261800" y="3190725"/>
            <a:ext cx="3981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solidFill>
                  <a:schemeClr val="lt1"/>
                </a:solidFill>
              </a:rPr>
              <a:t>2</a:t>
            </a:r>
            <a:r>
              <a:rPr b="1" i="1" lang="it" sz="1800">
                <a:solidFill>
                  <a:schemeClr val="lt1"/>
                </a:solidFill>
              </a:rPr>
              <a:t>.</a:t>
            </a:r>
            <a:endParaRPr b="1" i="1" sz="1800">
              <a:solidFill>
                <a:schemeClr val="lt1"/>
              </a:solidFill>
            </a:endParaRPr>
          </a:p>
        </p:txBody>
      </p:sp>
      <p:sp>
        <p:nvSpPr>
          <p:cNvPr id="254" name="Google Shape;254;p29"/>
          <p:cNvSpPr txBox="1"/>
          <p:nvPr/>
        </p:nvSpPr>
        <p:spPr>
          <a:xfrm>
            <a:off x="261800" y="4184450"/>
            <a:ext cx="3981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solidFill>
                  <a:schemeClr val="lt1"/>
                </a:solidFill>
              </a:rPr>
              <a:t>3</a:t>
            </a:r>
            <a:r>
              <a:rPr b="1" i="1" lang="it" sz="1800">
                <a:solidFill>
                  <a:schemeClr val="lt1"/>
                </a:solidFill>
              </a:rPr>
              <a:t>.</a:t>
            </a:r>
            <a:endParaRPr b="1" i="1" sz="1800">
              <a:solidFill>
                <a:schemeClr val="lt1"/>
              </a:solidFill>
            </a:endParaRPr>
          </a:p>
        </p:txBody>
      </p:sp>
      <p:sp>
        <p:nvSpPr>
          <p:cNvPr id="255" name="Google Shape;255;p29"/>
          <p:cNvSpPr txBox="1"/>
          <p:nvPr/>
        </p:nvSpPr>
        <p:spPr>
          <a:xfrm>
            <a:off x="4863650" y="2273275"/>
            <a:ext cx="3981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solidFill>
                  <a:schemeClr val="lt1"/>
                </a:solidFill>
              </a:rPr>
              <a:t>4</a:t>
            </a:r>
            <a:r>
              <a:rPr b="1" i="1" lang="it" sz="1800">
                <a:solidFill>
                  <a:schemeClr val="lt1"/>
                </a:solidFill>
              </a:rPr>
              <a:t>.</a:t>
            </a:r>
            <a:endParaRPr b="1" i="1" sz="1800">
              <a:solidFill>
                <a:schemeClr val="lt1"/>
              </a:solidFill>
            </a:endParaRPr>
          </a:p>
        </p:txBody>
      </p:sp>
      <p:sp>
        <p:nvSpPr>
          <p:cNvPr id="256" name="Google Shape;256;p29"/>
          <p:cNvSpPr txBox="1"/>
          <p:nvPr/>
        </p:nvSpPr>
        <p:spPr>
          <a:xfrm>
            <a:off x="4014850" y="3172450"/>
            <a:ext cx="3981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solidFill>
                  <a:schemeClr val="lt1"/>
                </a:solidFill>
              </a:rPr>
              <a:t>5</a:t>
            </a:r>
            <a:r>
              <a:rPr b="1" i="1" lang="it" sz="1800">
                <a:solidFill>
                  <a:schemeClr val="lt1"/>
                </a:solidFill>
              </a:rPr>
              <a:t>.</a:t>
            </a:r>
            <a:endParaRPr b="1" i="1" sz="1800">
              <a:solidFill>
                <a:schemeClr val="lt1"/>
              </a:solidFill>
            </a:endParaRPr>
          </a:p>
        </p:txBody>
      </p:sp>
      <p:sp>
        <p:nvSpPr>
          <p:cNvPr id="257" name="Google Shape;257;p29"/>
          <p:cNvSpPr txBox="1"/>
          <p:nvPr/>
        </p:nvSpPr>
        <p:spPr>
          <a:xfrm>
            <a:off x="5700600" y="3999138"/>
            <a:ext cx="3981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solidFill>
                  <a:schemeClr val="lt1"/>
                </a:solidFill>
              </a:rPr>
              <a:t>6</a:t>
            </a:r>
            <a:r>
              <a:rPr b="1" i="1" lang="it" sz="1800">
                <a:solidFill>
                  <a:schemeClr val="lt1"/>
                </a:solidFill>
              </a:rPr>
              <a:t>.</a:t>
            </a:r>
            <a:endParaRPr b="1" i="1" sz="18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p:nvPr/>
        </p:nvSpPr>
        <p:spPr>
          <a:xfrm>
            <a:off x="0" y="1421025"/>
            <a:ext cx="4694100" cy="3615000"/>
          </a:xfrm>
          <a:prstGeom prst="roundRect">
            <a:avLst>
              <a:gd fmla="val 16667" name="adj"/>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30"/>
          <p:cNvSpPr txBox="1"/>
          <p:nvPr>
            <p:ph type="ctrTitle"/>
          </p:nvPr>
        </p:nvSpPr>
        <p:spPr>
          <a:xfrm>
            <a:off x="-2509325" y="106125"/>
            <a:ext cx="8520600" cy="96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latin typeface="Baloo 2"/>
                <a:ea typeface="Baloo 2"/>
                <a:cs typeface="Baloo 2"/>
                <a:sym typeface="Baloo 2"/>
              </a:rPr>
              <a:t>Trust region</a:t>
            </a:r>
            <a:endParaRPr>
              <a:latin typeface="Baloo 2"/>
              <a:ea typeface="Baloo 2"/>
              <a:cs typeface="Baloo 2"/>
              <a:sym typeface="Baloo 2"/>
            </a:endParaRPr>
          </a:p>
        </p:txBody>
      </p:sp>
      <p:pic>
        <p:nvPicPr>
          <p:cNvPr id="264" name="Google Shape;264;p30"/>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265" name="Google Shape;265;p30"/>
          <p:cNvCxnSpPr/>
          <p:nvPr/>
        </p:nvCxnSpPr>
        <p:spPr>
          <a:xfrm flipH="1" rot="10800000">
            <a:off x="-11" y="10757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pic>
        <p:nvPicPr>
          <p:cNvPr id="266" name="Google Shape;266;p30"/>
          <p:cNvPicPr preferRelativeResize="0"/>
          <p:nvPr/>
        </p:nvPicPr>
        <p:blipFill>
          <a:blip r:embed="rId4">
            <a:alphaModFix/>
          </a:blip>
          <a:stretch>
            <a:fillRect/>
          </a:stretch>
        </p:blipFill>
        <p:spPr>
          <a:xfrm>
            <a:off x="5280774" y="1203150"/>
            <a:ext cx="3268425" cy="2973143"/>
          </a:xfrm>
          <a:prstGeom prst="rect">
            <a:avLst/>
          </a:prstGeom>
          <a:noFill/>
          <a:ln>
            <a:noFill/>
          </a:ln>
        </p:spPr>
      </p:pic>
      <p:sp>
        <p:nvSpPr>
          <p:cNvPr id="267" name="Google Shape;267;p30"/>
          <p:cNvSpPr txBox="1"/>
          <p:nvPr/>
        </p:nvSpPr>
        <p:spPr>
          <a:xfrm>
            <a:off x="76200" y="1468900"/>
            <a:ext cx="5641500" cy="10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2100">
                <a:solidFill>
                  <a:schemeClr val="dk1"/>
                </a:solidFill>
                <a:latin typeface="Fira Sans Extra Condensed"/>
                <a:ea typeface="Fira Sans Extra Condensed"/>
                <a:cs typeface="Fira Sans Extra Condensed"/>
                <a:sym typeface="Fira Sans Extra Condensed"/>
              </a:rPr>
              <a:t>From the theory…</a:t>
            </a:r>
            <a:endParaRPr i="1" sz="2100">
              <a:solidFill>
                <a:schemeClr val="dk1"/>
              </a:solidFill>
              <a:latin typeface="Fira Sans Extra Condensed"/>
              <a:ea typeface="Fira Sans Extra Condensed"/>
              <a:cs typeface="Fira Sans Extra Condensed"/>
              <a:sym typeface="Fira Sans Extra Condensed"/>
            </a:endParaRPr>
          </a:p>
        </p:txBody>
      </p:sp>
      <p:pic>
        <p:nvPicPr>
          <p:cNvPr id="268" name="Google Shape;268;p30"/>
          <p:cNvPicPr preferRelativeResize="0"/>
          <p:nvPr/>
        </p:nvPicPr>
        <p:blipFill>
          <a:blip r:embed="rId5">
            <a:alphaModFix/>
          </a:blip>
          <a:stretch>
            <a:fillRect/>
          </a:stretch>
        </p:blipFill>
        <p:spPr>
          <a:xfrm>
            <a:off x="140400" y="3024225"/>
            <a:ext cx="314900" cy="261300"/>
          </a:xfrm>
          <a:prstGeom prst="rect">
            <a:avLst/>
          </a:prstGeom>
          <a:noFill/>
          <a:ln>
            <a:noFill/>
          </a:ln>
        </p:spPr>
      </p:pic>
      <p:pic>
        <p:nvPicPr>
          <p:cNvPr id="269" name="Google Shape;269;p30"/>
          <p:cNvPicPr preferRelativeResize="0"/>
          <p:nvPr/>
        </p:nvPicPr>
        <p:blipFill>
          <a:blip r:embed="rId6">
            <a:alphaModFix/>
          </a:blip>
          <a:stretch>
            <a:fillRect/>
          </a:stretch>
        </p:blipFill>
        <p:spPr>
          <a:xfrm>
            <a:off x="0" y="2357450"/>
            <a:ext cx="4523126" cy="563850"/>
          </a:xfrm>
          <a:prstGeom prst="rect">
            <a:avLst/>
          </a:prstGeom>
          <a:noFill/>
          <a:ln>
            <a:noFill/>
          </a:ln>
        </p:spPr>
      </p:pic>
      <p:pic>
        <p:nvPicPr>
          <p:cNvPr id="270" name="Google Shape;270;p30"/>
          <p:cNvPicPr preferRelativeResize="0"/>
          <p:nvPr/>
        </p:nvPicPr>
        <p:blipFill>
          <a:blip r:embed="rId7">
            <a:alphaModFix/>
          </a:blip>
          <a:stretch>
            <a:fillRect/>
          </a:stretch>
        </p:blipFill>
        <p:spPr>
          <a:xfrm>
            <a:off x="1100" y="2062175"/>
            <a:ext cx="2786050" cy="371475"/>
          </a:xfrm>
          <a:prstGeom prst="rect">
            <a:avLst/>
          </a:prstGeom>
          <a:noFill/>
          <a:ln>
            <a:noFill/>
          </a:ln>
        </p:spPr>
      </p:pic>
      <p:cxnSp>
        <p:nvCxnSpPr>
          <p:cNvPr id="271" name="Google Shape;271;p30"/>
          <p:cNvCxnSpPr>
            <a:endCxn id="272" idx="1"/>
          </p:cNvCxnSpPr>
          <p:nvPr/>
        </p:nvCxnSpPr>
        <p:spPr>
          <a:xfrm>
            <a:off x="505275" y="3154874"/>
            <a:ext cx="471600" cy="0"/>
          </a:xfrm>
          <a:prstGeom prst="straightConnector1">
            <a:avLst/>
          </a:prstGeom>
          <a:noFill/>
          <a:ln cap="flat" cmpd="sng" w="28575">
            <a:solidFill>
              <a:schemeClr val="lt1"/>
            </a:solidFill>
            <a:prstDash val="solid"/>
            <a:round/>
            <a:headEnd len="med" w="med" type="none"/>
            <a:tailEnd len="med" w="med" type="triangle"/>
          </a:ln>
        </p:spPr>
      </p:cxnSp>
      <p:pic>
        <p:nvPicPr>
          <p:cNvPr id="273" name="Google Shape;273;p30"/>
          <p:cNvPicPr preferRelativeResize="0"/>
          <p:nvPr/>
        </p:nvPicPr>
        <p:blipFill>
          <a:blip r:embed="rId8">
            <a:alphaModFix/>
          </a:blip>
          <a:stretch>
            <a:fillRect/>
          </a:stretch>
        </p:blipFill>
        <p:spPr>
          <a:xfrm>
            <a:off x="2644087" y="3024225"/>
            <a:ext cx="801714" cy="261300"/>
          </a:xfrm>
          <a:prstGeom prst="rect">
            <a:avLst/>
          </a:prstGeom>
          <a:noFill/>
          <a:ln>
            <a:noFill/>
          </a:ln>
        </p:spPr>
      </p:pic>
      <p:pic>
        <p:nvPicPr>
          <p:cNvPr id="274" name="Google Shape;274;p30"/>
          <p:cNvPicPr preferRelativeResize="0"/>
          <p:nvPr/>
        </p:nvPicPr>
        <p:blipFill>
          <a:blip r:embed="rId9">
            <a:alphaModFix/>
          </a:blip>
          <a:stretch>
            <a:fillRect/>
          </a:stretch>
        </p:blipFill>
        <p:spPr>
          <a:xfrm>
            <a:off x="3649075" y="3024214"/>
            <a:ext cx="922925" cy="261311"/>
          </a:xfrm>
          <a:prstGeom prst="rect">
            <a:avLst/>
          </a:prstGeom>
          <a:noFill/>
          <a:ln>
            <a:noFill/>
          </a:ln>
        </p:spPr>
      </p:pic>
      <p:pic>
        <p:nvPicPr>
          <p:cNvPr id="272" name="Google Shape;272;p30"/>
          <p:cNvPicPr preferRelativeResize="0"/>
          <p:nvPr/>
        </p:nvPicPr>
        <p:blipFill>
          <a:blip r:embed="rId10">
            <a:alphaModFix/>
          </a:blip>
          <a:stretch>
            <a:fillRect/>
          </a:stretch>
        </p:blipFill>
        <p:spPr>
          <a:xfrm>
            <a:off x="976875" y="3005874"/>
            <a:ext cx="400954" cy="298000"/>
          </a:xfrm>
          <a:prstGeom prst="rect">
            <a:avLst/>
          </a:prstGeom>
          <a:noFill/>
          <a:ln>
            <a:noFill/>
          </a:ln>
        </p:spPr>
      </p:pic>
      <p:pic>
        <p:nvPicPr>
          <p:cNvPr id="275" name="Google Shape;275;p30"/>
          <p:cNvPicPr preferRelativeResize="0"/>
          <p:nvPr/>
        </p:nvPicPr>
        <p:blipFill>
          <a:blip r:embed="rId11">
            <a:alphaModFix/>
          </a:blip>
          <a:stretch>
            <a:fillRect/>
          </a:stretch>
        </p:blipFill>
        <p:spPr>
          <a:xfrm>
            <a:off x="76200" y="4404025"/>
            <a:ext cx="2058425" cy="475021"/>
          </a:xfrm>
          <a:prstGeom prst="rect">
            <a:avLst/>
          </a:prstGeom>
          <a:noFill/>
          <a:ln>
            <a:noFill/>
          </a:ln>
        </p:spPr>
      </p:pic>
      <p:pic>
        <p:nvPicPr>
          <p:cNvPr id="276" name="Google Shape;276;p30"/>
          <p:cNvPicPr preferRelativeResize="0"/>
          <p:nvPr/>
        </p:nvPicPr>
        <p:blipFill>
          <a:blip r:embed="rId12">
            <a:alphaModFix/>
          </a:blip>
          <a:stretch>
            <a:fillRect/>
          </a:stretch>
        </p:blipFill>
        <p:spPr>
          <a:xfrm>
            <a:off x="64200" y="4040675"/>
            <a:ext cx="3545316" cy="298000"/>
          </a:xfrm>
          <a:prstGeom prst="rect">
            <a:avLst/>
          </a:prstGeom>
          <a:noFill/>
          <a:ln>
            <a:noFill/>
          </a:ln>
        </p:spPr>
      </p:pic>
      <p:pic>
        <p:nvPicPr>
          <p:cNvPr id="277" name="Google Shape;277;p30"/>
          <p:cNvPicPr preferRelativeResize="0"/>
          <p:nvPr/>
        </p:nvPicPr>
        <p:blipFill>
          <a:blip r:embed="rId13">
            <a:alphaModFix/>
          </a:blip>
          <a:stretch>
            <a:fillRect/>
          </a:stretch>
        </p:blipFill>
        <p:spPr>
          <a:xfrm>
            <a:off x="46897" y="3524975"/>
            <a:ext cx="2260913" cy="298000"/>
          </a:xfrm>
          <a:prstGeom prst="rect">
            <a:avLst/>
          </a:prstGeom>
          <a:noFill/>
          <a:ln>
            <a:noFill/>
          </a:ln>
        </p:spPr>
      </p:pic>
      <p:pic>
        <p:nvPicPr>
          <p:cNvPr id="278" name="Google Shape;278;p30"/>
          <p:cNvPicPr preferRelativeResize="0"/>
          <p:nvPr/>
        </p:nvPicPr>
        <p:blipFill>
          <a:blip r:embed="rId14">
            <a:alphaModFix/>
          </a:blip>
          <a:stretch>
            <a:fillRect/>
          </a:stretch>
        </p:blipFill>
        <p:spPr>
          <a:xfrm>
            <a:off x="3546177" y="3167175"/>
            <a:ext cx="99648" cy="194550"/>
          </a:xfrm>
          <a:prstGeom prst="rect">
            <a:avLst/>
          </a:prstGeom>
          <a:noFill/>
          <a:ln>
            <a:noFill/>
          </a:ln>
        </p:spPr>
      </p:pic>
      <p:sp>
        <p:nvSpPr>
          <p:cNvPr id="279" name="Google Shape;279;p30"/>
          <p:cNvSpPr txBox="1"/>
          <p:nvPr/>
        </p:nvSpPr>
        <p:spPr>
          <a:xfrm>
            <a:off x="5095625" y="4303725"/>
            <a:ext cx="3991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u="sng">
                <a:solidFill>
                  <a:schemeClr val="hlink"/>
                </a:solidFill>
                <a:hlinkClick r:id="rId15"/>
              </a:rPr>
              <a:t>https://medium.com/intro-to-artificial-intelligence/line-search-and-trust-region-optimisation-strategies-638a4a7490ca</a:t>
            </a:r>
            <a:endParaRPr sz="10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ctrTitle"/>
          </p:nvPr>
        </p:nvSpPr>
        <p:spPr>
          <a:xfrm>
            <a:off x="-2509325" y="106125"/>
            <a:ext cx="8520600" cy="96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latin typeface="Baloo 2"/>
                <a:ea typeface="Baloo 2"/>
                <a:cs typeface="Baloo 2"/>
                <a:sym typeface="Baloo 2"/>
              </a:rPr>
              <a:t>Trust region</a:t>
            </a:r>
            <a:endParaRPr>
              <a:latin typeface="Baloo 2"/>
              <a:ea typeface="Baloo 2"/>
              <a:cs typeface="Baloo 2"/>
              <a:sym typeface="Baloo 2"/>
            </a:endParaRPr>
          </a:p>
        </p:txBody>
      </p:sp>
      <p:pic>
        <p:nvPicPr>
          <p:cNvPr id="285" name="Google Shape;285;p31"/>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286" name="Google Shape;286;p31"/>
          <p:cNvCxnSpPr/>
          <p:nvPr/>
        </p:nvCxnSpPr>
        <p:spPr>
          <a:xfrm flipH="1" rot="10800000">
            <a:off x="-11" y="10757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287" name="Google Shape;287;p31"/>
          <p:cNvSpPr/>
          <p:nvPr/>
        </p:nvSpPr>
        <p:spPr>
          <a:xfrm>
            <a:off x="261800" y="1468900"/>
            <a:ext cx="8751000" cy="35907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31"/>
          <p:cNvSpPr txBox="1"/>
          <p:nvPr/>
        </p:nvSpPr>
        <p:spPr>
          <a:xfrm>
            <a:off x="457200" y="1468900"/>
            <a:ext cx="5641500" cy="10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2100">
                <a:solidFill>
                  <a:schemeClr val="dk1"/>
                </a:solidFill>
                <a:latin typeface="Fira Sans Extra Condensed"/>
                <a:ea typeface="Fira Sans Extra Condensed"/>
                <a:cs typeface="Fira Sans Extra Condensed"/>
                <a:sym typeface="Fira Sans Extra Condensed"/>
              </a:rPr>
              <a:t>To the practice…</a:t>
            </a:r>
            <a:endParaRPr i="1" sz="2100">
              <a:solidFill>
                <a:schemeClr val="dk1"/>
              </a:solidFill>
              <a:latin typeface="Fira Sans Extra Condensed"/>
              <a:ea typeface="Fira Sans Extra Condensed"/>
              <a:cs typeface="Fira Sans Extra Condensed"/>
              <a:sym typeface="Fira Sans Extra Condensed"/>
            </a:endParaRPr>
          </a:p>
        </p:txBody>
      </p:sp>
      <p:pic>
        <p:nvPicPr>
          <p:cNvPr id="289" name="Google Shape;289;p31"/>
          <p:cNvPicPr preferRelativeResize="0"/>
          <p:nvPr/>
        </p:nvPicPr>
        <p:blipFill>
          <a:blip r:embed="rId4">
            <a:alphaModFix/>
          </a:blip>
          <a:stretch>
            <a:fillRect/>
          </a:stretch>
        </p:blipFill>
        <p:spPr>
          <a:xfrm>
            <a:off x="5142522" y="1919947"/>
            <a:ext cx="3644025" cy="742150"/>
          </a:xfrm>
          <a:prstGeom prst="rect">
            <a:avLst/>
          </a:prstGeom>
          <a:noFill/>
          <a:ln>
            <a:noFill/>
          </a:ln>
        </p:spPr>
      </p:pic>
      <p:pic>
        <p:nvPicPr>
          <p:cNvPr id="290" name="Google Shape;290;p31"/>
          <p:cNvPicPr preferRelativeResize="0"/>
          <p:nvPr/>
        </p:nvPicPr>
        <p:blipFill>
          <a:blip r:embed="rId5">
            <a:alphaModFix/>
          </a:blip>
          <a:stretch>
            <a:fillRect/>
          </a:stretch>
        </p:blipFill>
        <p:spPr>
          <a:xfrm>
            <a:off x="441044" y="3535636"/>
            <a:ext cx="2321381" cy="504300"/>
          </a:xfrm>
          <a:prstGeom prst="rect">
            <a:avLst/>
          </a:prstGeom>
          <a:noFill/>
          <a:ln>
            <a:noFill/>
          </a:ln>
        </p:spPr>
      </p:pic>
      <p:pic>
        <p:nvPicPr>
          <p:cNvPr id="291" name="Google Shape;291;p31"/>
          <p:cNvPicPr preferRelativeResize="0"/>
          <p:nvPr/>
        </p:nvPicPr>
        <p:blipFill>
          <a:blip r:embed="rId6">
            <a:alphaModFix/>
          </a:blip>
          <a:stretch>
            <a:fillRect/>
          </a:stretch>
        </p:blipFill>
        <p:spPr>
          <a:xfrm>
            <a:off x="595463" y="2896175"/>
            <a:ext cx="2311025" cy="389975"/>
          </a:xfrm>
          <a:prstGeom prst="rect">
            <a:avLst/>
          </a:prstGeom>
          <a:noFill/>
          <a:ln>
            <a:noFill/>
          </a:ln>
        </p:spPr>
      </p:pic>
      <p:pic>
        <p:nvPicPr>
          <p:cNvPr id="292" name="Google Shape;292;p31"/>
          <p:cNvPicPr preferRelativeResize="0"/>
          <p:nvPr/>
        </p:nvPicPr>
        <p:blipFill>
          <a:blip r:embed="rId7">
            <a:alphaModFix/>
          </a:blip>
          <a:stretch>
            <a:fillRect/>
          </a:stretch>
        </p:blipFill>
        <p:spPr>
          <a:xfrm>
            <a:off x="6673506" y="4260000"/>
            <a:ext cx="1687569" cy="389975"/>
          </a:xfrm>
          <a:prstGeom prst="rect">
            <a:avLst/>
          </a:prstGeom>
          <a:noFill/>
          <a:ln>
            <a:noFill/>
          </a:ln>
        </p:spPr>
      </p:pic>
      <p:pic>
        <p:nvPicPr>
          <p:cNvPr id="293" name="Google Shape;293;p31"/>
          <p:cNvPicPr preferRelativeResize="0"/>
          <p:nvPr/>
        </p:nvPicPr>
        <p:blipFill>
          <a:blip r:embed="rId8">
            <a:alphaModFix/>
          </a:blip>
          <a:stretch>
            <a:fillRect/>
          </a:stretch>
        </p:blipFill>
        <p:spPr>
          <a:xfrm>
            <a:off x="6711542" y="3757750"/>
            <a:ext cx="1039933" cy="389975"/>
          </a:xfrm>
          <a:prstGeom prst="rect">
            <a:avLst/>
          </a:prstGeom>
          <a:noFill/>
          <a:ln>
            <a:noFill/>
          </a:ln>
        </p:spPr>
      </p:pic>
      <p:pic>
        <p:nvPicPr>
          <p:cNvPr id="294" name="Google Shape;294;p31"/>
          <p:cNvPicPr preferRelativeResize="0"/>
          <p:nvPr/>
        </p:nvPicPr>
        <p:blipFill>
          <a:blip r:embed="rId9">
            <a:alphaModFix/>
          </a:blip>
          <a:stretch>
            <a:fillRect/>
          </a:stretch>
        </p:blipFill>
        <p:spPr>
          <a:xfrm>
            <a:off x="6711562" y="3298050"/>
            <a:ext cx="995109" cy="389975"/>
          </a:xfrm>
          <a:prstGeom prst="rect">
            <a:avLst/>
          </a:prstGeom>
          <a:noFill/>
          <a:ln>
            <a:noFill/>
          </a:ln>
        </p:spPr>
      </p:pic>
      <p:cxnSp>
        <p:nvCxnSpPr>
          <p:cNvPr id="295" name="Google Shape;295;p31"/>
          <p:cNvCxnSpPr>
            <a:endCxn id="294" idx="1"/>
          </p:cNvCxnSpPr>
          <p:nvPr/>
        </p:nvCxnSpPr>
        <p:spPr>
          <a:xfrm>
            <a:off x="5378362" y="2506338"/>
            <a:ext cx="1333200" cy="986700"/>
          </a:xfrm>
          <a:prstGeom prst="bentConnector3">
            <a:avLst>
              <a:gd fmla="val -8" name="adj1"/>
            </a:avLst>
          </a:prstGeom>
          <a:noFill/>
          <a:ln cap="flat" cmpd="sng" w="28575">
            <a:solidFill>
              <a:schemeClr val="lt1"/>
            </a:solidFill>
            <a:prstDash val="solid"/>
            <a:round/>
            <a:headEnd len="med" w="med" type="none"/>
            <a:tailEnd len="med" w="med" type="stealth"/>
          </a:ln>
        </p:spPr>
      </p:cxnSp>
      <p:cxnSp>
        <p:nvCxnSpPr>
          <p:cNvPr id="296" name="Google Shape;296;p31"/>
          <p:cNvCxnSpPr>
            <a:endCxn id="292" idx="1"/>
          </p:cNvCxnSpPr>
          <p:nvPr/>
        </p:nvCxnSpPr>
        <p:spPr>
          <a:xfrm flipH="1" rot="-5400000">
            <a:off x="5065956" y="2847438"/>
            <a:ext cx="1919700" cy="1295400"/>
          </a:xfrm>
          <a:prstGeom prst="bentConnector2">
            <a:avLst/>
          </a:prstGeom>
          <a:noFill/>
          <a:ln cap="flat" cmpd="sng" w="28575">
            <a:solidFill>
              <a:schemeClr val="lt1"/>
            </a:solidFill>
            <a:prstDash val="solid"/>
            <a:round/>
            <a:headEnd len="med" w="med" type="none"/>
            <a:tailEnd len="med" w="med" type="stealth"/>
          </a:ln>
        </p:spPr>
      </p:cxnSp>
      <p:cxnSp>
        <p:nvCxnSpPr>
          <p:cNvPr id="297" name="Google Shape;297;p31"/>
          <p:cNvCxnSpPr>
            <a:endCxn id="293" idx="1"/>
          </p:cNvCxnSpPr>
          <p:nvPr/>
        </p:nvCxnSpPr>
        <p:spPr>
          <a:xfrm flipH="1" rot="-5400000">
            <a:off x="5321792" y="2562988"/>
            <a:ext cx="1446300" cy="1333200"/>
          </a:xfrm>
          <a:prstGeom prst="bentConnector2">
            <a:avLst/>
          </a:prstGeom>
          <a:noFill/>
          <a:ln cap="flat" cmpd="sng" w="28575">
            <a:solidFill>
              <a:schemeClr val="lt1"/>
            </a:solidFill>
            <a:prstDash val="solid"/>
            <a:round/>
            <a:headEnd len="med" w="med" type="none"/>
            <a:tailEnd len="med" w="med" type="stealth"/>
          </a:ln>
        </p:spPr>
      </p:cxnSp>
      <p:sp>
        <p:nvSpPr>
          <p:cNvPr id="298" name="Google Shape;298;p31"/>
          <p:cNvSpPr txBox="1"/>
          <p:nvPr/>
        </p:nvSpPr>
        <p:spPr>
          <a:xfrm>
            <a:off x="261800" y="2044675"/>
            <a:ext cx="3981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solidFill>
                  <a:schemeClr val="lt1"/>
                </a:solidFill>
              </a:rPr>
              <a:t>1.</a:t>
            </a:r>
            <a:endParaRPr b="1" i="1" sz="1800">
              <a:solidFill>
                <a:schemeClr val="lt1"/>
              </a:solidFill>
            </a:endParaRPr>
          </a:p>
        </p:txBody>
      </p:sp>
      <p:sp>
        <p:nvSpPr>
          <p:cNvPr id="299" name="Google Shape;299;p31"/>
          <p:cNvSpPr txBox="1"/>
          <p:nvPr/>
        </p:nvSpPr>
        <p:spPr>
          <a:xfrm>
            <a:off x="244700" y="2860788"/>
            <a:ext cx="3981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solidFill>
                  <a:schemeClr val="lt1"/>
                </a:solidFill>
              </a:rPr>
              <a:t>2</a:t>
            </a:r>
            <a:r>
              <a:rPr b="1" i="1" lang="it" sz="1800">
                <a:solidFill>
                  <a:schemeClr val="lt1"/>
                </a:solidFill>
              </a:rPr>
              <a:t>.</a:t>
            </a:r>
            <a:endParaRPr b="1" i="1" sz="1800">
              <a:solidFill>
                <a:schemeClr val="lt1"/>
              </a:solidFill>
            </a:endParaRPr>
          </a:p>
        </p:txBody>
      </p:sp>
      <p:sp>
        <p:nvSpPr>
          <p:cNvPr id="300" name="Google Shape;300;p31"/>
          <p:cNvSpPr txBox="1"/>
          <p:nvPr/>
        </p:nvSpPr>
        <p:spPr>
          <a:xfrm>
            <a:off x="244700" y="3524563"/>
            <a:ext cx="3981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solidFill>
                  <a:schemeClr val="lt1"/>
                </a:solidFill>
              </a:rPr>
              <a:t>3</a:t>
            </a:r>
            <a:r>
              <a:rPr b="1" i="1" lang="it" sz="1800">
                <a:solidFill>
                  <a:schemeClr val="lt1"/>
                </a:solidFill>
              </a:rPr>
              <a:t>.</a:t>
            </a:r>
            <a:endParaRPr b="1" i="1" sz="1800">
              <a:solidFill>
                <a:schemeClr val="lt1"/>
              </a:solidFill>
            </a:endParaRPr>
          </a:p>
        </p:txBody>
      </p:sp>
      <p:sp>
        <p:nvSpPr>
          <p:cNvPr id="301" name="Google Shape;301;p31"/>
          <p:cNvSpPr txBox="1"/>
          <p:nvPr/>
        </p:nvSpPr>
        <p:spPr>
          <a:xfrm>
            <a:off x="244700" y="4199225"/>
            <a:ext cx="3981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solidFill>
                  <a:schemeClr val="lt1"/>
                </a:solidFill>
              </a:rPr>
              <a:t>4</a:t>
            </a:r>
            <a:r>
              <a:rPr b="1" i="1" lang="it" sz="1800">
                <a:solidFill>
                  <a:schemeClr val="lt1"/>
                </a:solidFill>
              </a:rPr>
              <a:t>.</a:t>
            </a:r>
            <a:endParaRPr b="1" i="1" sz="1800">
              <a:solidFill>
                <a:schemeClr val="lt1"/>
              </a:solidFill>
            </a:endParaRPr>
          </a:p>
        </p:txBody>
      </p:sp>
      <p:sp>
        <p:nvSpPr>
          <p:cNvPr id="302" name="Google Shape;302;p31"/>
          <p:cNvSpPr txBox="1"/>
          <p:nvPr/>
        </p:nvSpPr>
        <p:spPr>
          <a:xfrm>
            <a:off x="4885300" y="2044675"/>
            <a:ext cx="3981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solidFill>
                  <a:schemeClr val="lt1"/>
                </a:solidFill>
              </a:rPr>
              <a:t>5</a:t>
            </a:r>
            <a:r>
              <a:rPr b="1" i="1" lang="it" sz="1800">
                <a:solidFill>
                  <a:schemeClr val="lt1"/>
                </a:solidFill>
              </a:rPr>
              <a:t>.</a:t>
            </a:r>
            <a:endParaRPr b="1" i="1" sz="1800">
              <a:solidFill>
                <a:schemeClr val="lt1"/>
              </a:solidFill>
            </a:endParaRPr>
          </a:p>
        </p:txBody>
      </p:sp>
      <p:pic>
        <p:nvPicPr>
          <p:cNvPr id="303" name="Google Shape;303;p31"/>
          <p:cNvPicPr preferRelativeResize="0"/>
          <p:nvPr/>
        </p:nvPicPr>
        <p:blipFill>
          <a:blip r:embed="rId10">
            <a:alphaModFix/>
          </a:blip>
          <a:stretch>
            <a:fillRect/>
          </a:stretch>
        </p:blipFill>
        <p:spPr>
          <a:xfrm>
            <a:off x="432824" y="4231699"/>
            <a:ext cx="4569098" cy="389975"/>
          </a:xfrm>
          <a:prstGeom prst="rect">
            <a:avLst/>
          </a:prstGeom>
          <a:noFill/>
          <a:ln>
            <a:noFill/>
          </a:ln>
        </p:spPr>
      </p:pic>
      <p:pic>
        <p:nvPicPr>
          <p:cNvPr id="304" name="Google Shape;304;p31"/>
          <p:cNvPicPr preferRelativeResize="0"/>
          <p:nvPr/>
        </p:nvPicPr>
        <p:blipFill>
          <a:blip r:embed="rId11">
            <a:alphaModFix/>
          </a:blip>
          <a:stretch>
            <a:fillRect/>
          </a:stretch>
        </p:blipFill>
        <p:spPr>
          <a:xfrm>
            <a:off x="506775" y="1968475"/>
            <a:ext cx="2311000" cy="5822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2509325" y="106125"/>
            <a:ext cx="8520600" cy="96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latin typeface="Baloo 2"/>
                <a:ea typeface="Baloo 2"/>
                <a:cs typeface="Baloo 2"/>
                <a:sym typeface="Baloo 2"/>
              </a:rPr>
              <a:t>Introduction</a:t>
            </a:r>
            <a:endParaRPr>
              <a:latin typeface="Baloo 2"/>
              <a:ea typeface="Baloo 2"/>
              <a:cs typeface="Baloo 2"/>
              <a:sym typeface="Baloo 2"/>
            </a:endParaRPr>
          </a:p>
        </p:txBody>
      </p:sp>
      <p:pic>
        <p:nvPicPr>
          <p:cNvPr id="64" name="Google Shape;64;p14"/>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65" name="Google Shape;65;p14"/>
          <p:cNvCxnSpPr/>
          <p:nvPr/>
        </p:nvCxnSpPr>
        <p:spPr>
          <a:xfrm flipH="1" rot="10800000">
            <a:off x="-11" y="10757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66" name="Google Shape;66;p14"/>
          <p:cNvSpPr/>
          <p:nvPr/>
        </p:nvSpPr>
        <p:spPr>
          <a:xfrm>
            <a:off x="5098225" y="1226575"/>
            <a:ext cx="5177400" cy="37926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7" name="Google Shape;67;p14"/>
          <p:cNvPicPr preferRelativeResize="0"/>
          <p:nvPr/>
        </p:nvPicPr>
        <p:blipFill>
          <a:blip r:embed="rId4">
            <a:alphaModFix/>
          </a:blip>
          <a:stretch>
            <a:fillRect/>
          </a:stretch>
        </p:blipFill>
        <p:spPr>
          <a:xfrm>
            <a:off x="5557875" y="1601575"/>
            <a:ext cx="2984700" cy="2984700"/>
          </a:xfrm>
          <a:prstGeom prst="rect">
            <a:avLst/>
          </a:prstGeom>
          <a:noFill/>
          <a:ln>
            <a:noFill/>
          </a:ln>
        </p:spPr>
      </p:pic>
      <p:sp>
        <p:nvSpPr>
          <p:cNvPr id="68" name="Google Shape;68;p14"/>
          <p:cNvSpPr txBox="1"/>
          <p:nvPr/>
        </p:nvSpPr>
        <p:spPr>
          <a:xfrm>
            <a:off x="243300" y="1454600"/>
            <a:ext cx="4328700" cy="3412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Fira Sans Extra Condensed"/>
              <a:buChar char="●"/>
            </a:pPr>
            <a:r>
              <a:rPr lang="it" sz="1800">
                <a:solidFill>
                  <a:schemeClr val="dk1"/>
                </a:solidFill>
                <a:latin typeface="Fira Sans Extra Condensed"/>
                <a:ea typeface="Fira Sans Extra Condensed"/>
                <a:cs typeface="Fira Sans Extra Condensed"/>
                <a:sym typeface="Fira Sans Extra Condensed"/>
              </a:rPr>
              <a:t>Dealing with Parkinson’s Disease</a:t>
            </a:r>
            <a:endParaRPr sz="1800">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800">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it" sz="1800">
                <a:solidFill>
                  <a:schemeClr val="dk1"/>
                </a:solidFill>
                <a:latin typeface="Fira Sans Extra Condensed"/>
                <a:ea typeface="Fira Sans Extra Condensed"/>
                <a:cs typeface="Fira Sans Extra Condensed"/>
                <a:sym typeface="Fira Sans Extra Condensed"/>
              </a:rPr>
              <a:t>Affecting dopaminergic neurons in substantia nigra</a:t>
            </a:r>
            <a:endParaRPr sz="1800">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800">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it" sz="1800">
                <a:solidFill>
                  <a:schemeClr val="dk1"/>
                </a:solidFill>
                <a:latin typeface="Fira Sans Extra Condensed"/>
                <a:ea typeface="Fira Sans Extra Condensed"/>
                <a:cs typeface="Fira Sans Extra Condensed"/>
                <a:sym typeface="Fira Sans Extra Condensed"/>
              </a:rPr>
              <a:t>Impairment of normal motor-associated functions of the patient</a:t>
            </a:r>
            <a:endParaRPr sz="1800">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800">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it" sz="1800">
                <a:solidFill>
                  <a:schemeClr val="dk1"/>
                </a:solidFill>
                <a:latin typeface="Fira Sans Extra Condensed"/>
                <a:ea typeface="Fira Sans Extra Condensed"/>
                <a:cs typeface="Fira Sans Extra Condensed"/>
                <a:sym typeface="Fira Sans Extra Condensed"/>
              </a:rPr>
              <a:t>10 million world-wide, usual starting point at 60</a:t>
            </a:r>
            <a:endParaRPr sz="1800">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800">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it" sz="1800">
                <a:solidFill>
                  <a:schemeClr val="dk1"/>
                </a:solidFill>
                <a:latin typeface="Fira Sans Extra Condensed"/>
                <a:ea typeface="Fira Sans Extra Condensed"/>
                <a:cs typeface="Fira Sans Extra Condensed"/>
                <a:sym typeface="Fira Sans Extra Condensed"/>
              </a:rPr>
              <a:t>No definitive treatment</a:t>
            </a:r>
            <a:endParaRPr sz="18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2"/>
          <p:cNvSpPr txBox="1"/>
          <p:nvPr>
            <p:ph type="ctrTitle"/>
          </p:nvPr>
        </p:nvSpPr>
        <p:spPr>
          <a:xfrm>
            <a:off x="151400" y="331125"/>
            <a:ext cx="7147500" cy="56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it" sz="3000">
                <a:latin typeface="Baloo 2"/>
                <a:ea typeface="Baloo 2"/>
                <a:cs typeface="Baloo 2"/>
                <a:sym typeface="Baloo 2"/>
              </a:rPr>
              <a:t>Bioavailability estimation evaluation</a:t>
            </a:r>
            <a:endParaRPr b="1" sz="3000">
              <a:latin typeface="Baloo 2"/>
              <a:ea typeface="Baloo 2"/>
              <a:cs typeface="Baloo 2"/>
              <a:sym typeface="Baloo 2"/>
            </a:endParaRPr>
          </a:p>
        </p:txBody>
      </p:sp>
      <p:pic>
        <p:nvPicPr>
          <p:cNvPr id="310" name="Google Shape;310;p32"/>
          <p:cNvPicPr preferRelativeResize="0"/>
          <p:nvPr/>
        </p:nvPicPr>
        <p:blipFill>
          <a:blip r:embed="rId3">
            <a:alphaModFix/>
          </a:blip>
          <a:stretch>
            <a:fillRect/>
          </a:stretch>
        </p:blipFill>
        <p:spPr>
          <a:xfrm>
            <a:off x="8343800" y="106125"/>
            <a:ext cx="638451" cy="638451"/>
          </a:xfrm>
          <a:prstGeom prst="rect">
            <a:avLst/>
          </a:prstGeom>
          <a:noFill/>
          <a:ln>
            <a:noFill/>
          </a:ln>
        </p:spPr>
      </p:pic>
      <p:cxnSp>
        <p:nvCxnSpPr>
          <p:cNvPr id="311" name="Google Shape;311;p32"/>
          <p:cNvCxnSpPr/>
          <p:nvPr/>
        </p:nvCxnSpPr>
        <p:spPr>
          <a:xfrm flipH="1" rot="10800000">
            <a:off x="83664" y="9005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pic>
        <p:nvPicPr>
          <p:cNvPr id="312" name="Google Shape;312;p32"/>
          <p:cNvPicPr preferRelativeResize="0"/>
          <p:nvPr/>
        </p:nvPicPr>
        <p:blipFill>
          <a:blip r:embed="rId4">
            <a:alphaModFix/>
          </a:blip>
          <a:stretch>
            <a:fillRect/>
          </a:stretch>
        </p:blipFill>
        <p:spPr>
          <a:xfrm>
            <a:off x="83663" y="1586975"/>
            <a:ext cx="5105400" cy="866775"/>
          </a:xfrm>
          <a:prstGeom prst="rect">
            <a:avLst/>
          </a:prstGeom>
          <a:noFill/>
          <a:ln>
            <a:noFill/>
          </a:ln>
        </p:spPr>
      </p:pic>
      <p:pic>
        <p:nvPicPr>
          <p:cNvPr id="313" name="Google Shape;313;p32"/>
          <p:cNvPicPr preferRelativeResize="0"/>
          <p:nvPr/>
        </p:nvPicPr>
        <p:blipFill rotWithShape="1">
          <a:blip r:embed="rId5">
            <a:alphaModFix/>
          </a:blip>
          <a:srcRect b="0" l="0" r="29423" t="0"/>
          <a:stretch/>
        </p:blipFill>
        <p:spPr>
          <a:xfrm>
            <a:off x="5191275" y="1449525"/>
            <a:ext cx="3790975" cy="3081300"/>
          </a:xfrm>
          <a:prstGeom prst="rect">
            <a:avLst/>
          </a:prstGeom>
          <a:noFill/>
          <a:ln>
            <a:noFill/>
          </a:ln>
        </p:spPr>
      </p:pic>
      <p:sp>
        <p:nvSpPr>
          <p:cNvPr id="314" name="Google Shape;314;p32"/>
          <p:cNvSpPr txBox="1"/>
          <p:nvPr/>
        </p:nvSpPr>
        <p:spPr>
          <a:xfrm>
            <a:off x="6604175" y="2002350"/>
            <a:ext cx="2151000" cy="5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2"/>
                </a:solidFill>
              </a:rPr>
              <a:t>AUC intravenous</a:t>
            </a:r>
            <a:endParaRPr sz="1500">
              <a:solidFill>
                <a:schemeClr val="dk2"/>
              </a:solidFill>
            </a:endParaRPr>
          </a:p>
        </p:txBody>
      </p:sp>
      <p:sp>
        <p:nvSpPr>
          <p:cNvPr id="315" name="Google Shape;315;p32"/>
          <p:cNvSpPr txBox="1"/>
          <p:nvPr/>
        </p:nvSpPr>
        <p:spPr>
          <a:xfrm>
            <a:off x="7206775" y="2796025"/>
            <a:ext cx="2151000" cy="5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2"/>
                </a:solidFill>
              </a:rPr>
              <a:t>AUC case</a:t>
            </a:r>
            <a:endParaRPr sz="1500">
              <a:solidFill>
                <a:schemeClr val="dk2"/>
              </a:solidFill>
            </a:endParaRPr>
          </a:p>
        </p:txBody>
      </p:sp>
      <p:sp>
        <p:nvSpPr>
          <p:cNvPr id="316" name="Google Shape;316;p32"/>
          <p:cNvSpPr txBox="1"/>
          <p:nvPr/>
        </p:nvSpPr>
        <p:spPr>
          <a:xfrm>
            <a:off x="231575" y="2571750"/>
            <a:ext cx="4809600" cy="22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Robertson’s study: </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AUC intravenous is 2121±230 ng.h/mL</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Levodopa dose is 50mg</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Patient age: 60-70</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ph type="ctrTitle"/>
          </p:nvPr>
        </p:nvSpPr>
        <p:spPr>
          <a:xfrm>
            <a:off x="311700" y="106125"/>
            <a:ext cx="8062800" cy="88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2500">
              <a:latin typeface="Baloo 2"/>
              <a:ea typeface="Baloo 2"/>
              <a:cs typeface="Baloo 2"/>
              <a:sym typeface="Baloo 2"/>
            </a:endParaRPr>
          </a:p>
          <a:p>
            <a:pPr indent="0" lvl="0" marL="0" rtl="0" algn="l">
              <a:spcBef>
                <a:spcPts val="0"/>
              </a:spcBef>
              <a:spcAft>
                <a:spcPts val="0"/>
              </a:spcAft>
              <a:buNone/>
            </a:pPr>
            <a:r>
              <a:t/>
            </a:r>
            <a:endParaRPr b="1" sz="2500">
              <a:latin typeface="Baloo 2"/>
              <a:ea typeface="Baloo 2"/>
              <a:cs typeface="Baloo 2"/>
              <a:sym typeface="Baloo 2"/>
            </a:endParaRPr>
          </a:p>
          <a:p>
            <a:pPr indent="0" lvl="0" marL="0" rtl="0" algn="ctr">
              <a:spcBef>
                <a:spcPts val="0"/>
              </a:spcBef>
              <a:spcAft>
                <a:spcPts val="0"/>
              </a:spcAft>
              <a:buNone/>
            </a:pPr>
            <a:r>
              <a:rPr b="1" lang="it" sz="2500">
                <a:latin typeface="Baloo 2"/>
                <a:ea typeface="Baloo 2"/>
                <a:cs typeface="Baloo 2"/>
                <a:sym typeface="Baloo 2"/>
              </a:rPr>
              <a:t>Extension:</a:t>
            </a:r>
            <a:endParaRPr b="1" sz="2500">
              <a:latin typeface="Baloo 2"/>
              <a:ea typeface="Baloo 2"/>
              <a:cs typeface="Baloo 2"/>
              <a:sym typeface="Baloo 2"/>
            </a:endParaRPr>
          </a:p>
          <a:p>
            <a:pPr indent="0" lvl="0" marL="0" rtl="0" algn="l">
              <a:spcBef>
                <a:spcPts val="0"/>
              </a:spcBef>
              <a:spcAft>
                <a:spcPts val="0"/>
              </a:spcAft>
              <a:buNone/>
            </a:pPr>
            <a:r>
              <a:rPr b="1" lang="it" sz="2500">
                <a:latin typeface="Baloo 2"/>
                <a:ea typeface="Baloo 2"/>
                <a:cs typeface="Baloo 2"/>
                <a:sym typeface="Baloo 2"/>
              </a:rPr>
              <a:t>Model on different administration/levodopa formula</a:t>
            </a:r>
            <a:endParaRPr b="1" sz="2500">
              <a:latin typeface="Baloo 2"/>
              <a:ea typeface="Baloo 2"/>
              <a:cs typeface="Baloo 2"/>
              <a:sym typeface="Baloo 2"/>
            </a:endParaRPr>
          </a:p>
        </p:txBody>
      </p:sp>
      <p:pic>
        <p:nvPicPr>
          <p:cNvPr id="322" name="Google Shape;322;p33"/>
          <p:cNvPicPr preferRelativeResize="0"/>
          <p:nvPr/>
        </p:nvPicPr>
        <p:blipFill>
          <a:blip r:embed="rId3">
            <a:alphaModFix/>
          </a:blip>
          <a:stretch>
            <a:fillRect/>
          </a:stretch>
        </p:blipFill>
        <p:spPr>
          <a:xfrm>
            <a:off x="8227550" y="106125"/>
            <a:ext cx="638451" cy="638451"/>
          </a:xfrm>
          <a:prstGeom prst="rect">
            <a:avLst/>
          </a:prstGeom>
          <a:noFill/>
          <a:ln>
            <a:noFill/>
          </a:ln>
        </p:spPr>
      </p:pic>
      <p:cxnSp>
        <p:nvCxnSpPr>
          <p:cNvPr id="323" name="Google Shape;323;p33"/>
          <p:cNvCxnSpPr/>
          <p:nvPr/>
        </p:nvCxnSpPr>
        <p:spPr>
          <a:xfrm flipH="1" rot="10800000">
            <a:off x="-11" y="10757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pic>
        <p:nvPicPr>
          <p:cNvPr id="324" name="Google Shape;324;p33"/>
          <p:cNvPicPr preferRelativeResize="0"/>
          <p:nvPr/>
        </p:nvPicPr>
        <p:blipFill>
          <a:blip r:embed="rId4">
            <a:alphaModFix/>
          </a:blip>
          <a:stretch>
            <a:fillRect/>
          </a:stretch>
        </p:blipFill>
        <p:spPr>
          <a:xfrm>
            <a:off x="4270900" y="1970600"/>
            <a:ext cx="4819650" cy="1762125"/>
          </a:xfrm>
          <a:prstGeom prst="rect">
            <a:avLst/>
          </a:prstGeom>
          <a:noFill/>
          <a:ln>
            <a:noFill/>
          </a:ln>
        </p:spPr>
      </p:pic>
      <p:sp>
        <p:nvSpPr>
          <p:cNvPr id="325" name="Google Shape;325;p33"/>
          <p:cNvSpPr txBox="1"/>
          <p:nvPr/>
        </p:nvSpPr>
        <p:spPr>
          <a:xfrm>
            <a:off x="236125" y="1541300"/>
            <a:ext cx="3927900" cy="29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2"/>
                </a:solidFill>
              </a:rPr>
              <a:t>Why? </a:t>
            </a:r>
            <a:endParaRPr b="1"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To know the behavior of different administration types to </a:t>
            </a:r>
            <a:r>
              <a:rPr lang="it" sz="1800">
                <a:solidFill>
                  <a:schemeClr val="dk2"/>
                </a:solidFill>
              </a:rPr>
              <a:t>decide the dose</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To better formulate levodopa</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it" sz="1800">
                <a:solidFill>
                  <a:schemeClr val="dk2"/>
                </a:solidFill>
              </a:rPr>
              <a:t>Administration types:</a:t>
            </a:r>
            <a:endParaRPr b="1"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Inhale</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Oral</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Infusion</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ph type="ctrTitle"/>
          </p:nvPr>
        </p:nvSpPr>
        <p:spPr>
          <a:xfrm>
            <a:off x="258300" y="106125"/>
            <a:ext cx="8214600" cy="49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it" sz="2700">
                <a:latin typeface="Baloo 2"/>
                <a:ea typeface="Baloo 2"/>
                <a:cs typeface="Baloo 2"/>
                <a:sym typeface="Baloo 2"/>
              </a:rPr>
              <a:t>Extension: </a:t>
            </a:r>
            <a:r>
              <a:rPr b="1" lang="it" sz="2700">
                <a:latin typeface="Baloo 2"/>
                <a:ea typeface="Baloo 2"/>
                <a:cs typeface="Baloo 2"/>
                <a:sym typeface="Baloo 2"/>
              </a:rPr>
              <a:t>Leave one out cross validation</a:t>
            </a:r>
            <a:endParaRPr b="1" sz="2700">
              <a:latin typeface="Baloo 2"/>
              <a:ea typeface="Baloo 2"/>
              <a:cs typeface="Baloo 2"/>
              <a:sym typeface="Baloo 2"/>
            </a:endParaRPr>
          </a:p>
        </p:txBody>
      </p:sp>
      <p:pic>
        <p:nvPicPr>
          <p:cNvPr id="331" name="Google Shape;331;p34"/>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332" name="Google Shape;332;p34"/>
          <p:cNvCxnSpPr/>
          <p:nvPr/>
        </p:nvCxnSpPr>
        <p:spPr>
          <a:xfrm flipH="1" rot="10800000">
            <a:off x="47989" y="6017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pic>
        <p:nvPicPr>
          <p:cNvPr id="333" name="Google Shape;333;p34"/>
          <p:cNvPicPr preferRelativeResize="0"/>
          <p:nvPr/>
        </p:nvPicPr>
        <p:blipFill>
          <a:blip r:embed="rId4">
            <a:alphaModFix/>
          </a:blip>
          <a:stretch>
            <a:fillRect/>
          </a:stretch>
        </p:blipFill>
        <p:spPr>
          <a:xfrm>
            <a:off x="152400" y="1498488"/>
            <a:ext cx="8839200" cy="1772484"/>
          </a:xfrm>
          <a:prstGeom prst="rect">
            <a:avLst/>
          </a:prstGeom>
          <a:noFill/>
          <a:ln>
            <a:noFill/>
          </a:ln>
        </p:spPr>
      </p:pic>
      <p:sp>
        <p:nvSpPr>
          <p:cNvPr id="334" name="Google Shape;334;p34"/>
          <p:cNvSpPr txBox="1"/>
          <p:nvPr/>
        </p:nvSpPr>
        <p:spPr>
          <a:xfrm>
            <a:off x="258300" y="837113"/>
            <a:ext cx="3807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2"/>
                </a:solidFill>
              </a:rPr>
              <a:t>Cross validation from the paper</a:t>
            </a:r>
            <a:endParaRPr b="1" sz="1800">
              <a:solidFill>
                <a:schemeClr val="dk2"/>
              </a:solidFill>
            </a:endParaRPr>
          </a:p>
        </p:txBody>
      </p:sp>
      <p:sp>
        <p:nvSpPr>
          <p:cNvPr id="335" name="Google Shape;335;p34"/>
          <p:cNvSpPr txBox="1"/>
          <p:nvPr/>
        </p:nvSpPr>
        <p:spPr>
          <a:xfrm>
            <a:off x="4859500" y="858263"/>
            <a:ext cx="38076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2"/>
                </a:solidFill>
              </a:rPr>
              <a:t>LOOCV</a:t>
            </a:r>
            <a:endParaRPr b="1" sz="1800">
              <a:solidFill>
                <a:schemeClr val="dk2"/>
              </a:solidFill>
            </a:endParaRPr>
          </a:p>
        </p:txBody>
      </p:sp>
      <p:sp>
        <p:nvSpPr>
          <p:cNvPr id="336" name="Google Shape;336;p34"/>
          <p:cNvSpPr txBox="1"/>
          <p:nvPr/>
        </p:nvSpPr>
        <p:spPr>
          <a:xfrm>
            <a:off x="258300" y="3367025"/>
            <a:ext cx="3807600" cy="15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2"/>
                </a:solidFill>
              </a:rPr>
              <a:t>Create new train/test set by:</a:t>
            </a:r>
            <a:endParaRPr b="1" sz="1800">
              <a:solidFill>
                <a:schemeClr val="dk2"/>
              </a:solidFill>
            </a:endParaRPr>
          </a:p>
          <a:p>
            <a:pPr indent="-342900" lvl="0" marL="457200" rtl="0" algn="l">
              <a:spcBef>
                <a:spcPts val="0"/>
              </a:spcBef>
              <a:spcAft>
                <a:spcPts val="0"/>
              </a:spcAft>
              <a:buClr>
                <a:schemeClr val="dk2"/>
              </a:buClr>
              <a:buSzPts val="1800"/>
              <a:buAutoNum type="arabicPeriod"/>
            </a:pPr>
            <a:r>
              <a:rPr lang="it" sz="1800">
                <a:solidFill>
                  <a:schemeClr val="dk2"/>
                </a:solidFill>
              </a:rPr>
              <a:t>Swap and select different occasion for test sets</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it" sz="1800">
                <a:solidFill>
                  <a:schemeClr val="dk2"/>
                </a:solidFill>
              </a:rPr>
              <a:t>Iterate for different patients</a:t>
            </a:r>
            <a:endParaRPr sz="1800">
              <a:solidFill>
                <a:schemeClr val="dk2"/>
              </a:solidFill>
            </a:endParaRPr>
          </a:p>
        </p:txBody>
      </p:sp>
      <p:sp>
        <p:nvSpPr>
          <p:cNvPr id="337" name="Google Shape;337;p34"/>
          <p:cNvSpPr txBox="1"/>
          <p:nvPr/>
        </p:nvSpPr>
        <p:spPr>
          <a:xfrm>
            <a:off x="4859500" y="3367025"/>
            <a:ext cx="3807600" cy="15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2"/>
                </a:solidFill>
              </a:rPr>
              <a:t>Create new train/test set by:</a:t>
            </a:r>
            <a:endParaRPr b="1" sz="1800">
              <a:solidFill>
                <a:schemeClr val="dk2"/>
              </a:solidFill>
            </a:endParaRPr>
          </a:p>
          <a:p>
            <a:pPr indent="-342900" lvl="0" marL="457200" rtl="0" algn="l">
              <a:spcBef>
                <a:spcPts val="0"/>
              </a:spcBef>
              <a:spcAft>
                <a:spcPts val="0"/>
              </a:spcAft>
              <a:buClr>
                <a:schemeClr val="dk2"/>
              </a:buClr>
              <a:buSzPts val="1800"/>
              <a:buAutoNum type="arabicPeriod"/>
            </a:pPr>
            <a:r>
              <a:rPr lang="it" sz="1800">
                <a:solidFill>
                  <a:schemeClr val="dk2"/>
                </a:solidFill>
              </a:rPr>
              <a:t>Iterate over the occasion</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it" sz="1800">
                <a:solidFill>
                  <a:schemeClr val="dk2"/>
                </a:solidFill>
              </a:rPr>
              <a:t>Iterate over different patients</a:t>
            </a:r>
            <a:endParaRPr sz="1800">
              <a:solidFill>
                <a:schemeClr val="dk2"/>
              </a:solidFill>
            </a:endParaRPr>
          </a:p>
        </p:txBody>
      </p:sp>
      <p:sp>
        <p:nvSpPr>
          <p:cNvPr id="338" name="Google Shape;338;p34"/>
          <p:cNvSpPr txBox="1"/>
          <p:nvPr/>
        </p:nvSpPr>
        <p:spPr>
          <a:xfrm>
            <a:off x="3184075" y="1263125"/>
            <a:ext cx="11034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2"/>
                </a:solidFill>
              </a:rPr>
              <a:t>n patients</a:t>
            </a:r>
            <a:endParaRPr sz="1500">
              <a:solidFill>
                <a:schemeClr val="dk2"/>
              </a:solidFill>
            </a:endParaRPr>
          </a:p>
        </p:txBody>
      </p:sp>
      <p:sp>
        <p:nvSpPr>
          <p:cNvPr id="339" name="Google Shape;339;p34"/>
          <p:cNvSpPr txBox="1"/>
          <p:nvPr/>
        </p:nvSpPr>
        <p:spPr>
          <a:xfrm>
            <a:off x="7888200" y="1263125"/>
            <a:ext cx="11034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2"/>
                </a:solidFill>
              </a:rPr>
              <a:t>n patients</a:t>
            </a:r>
            <a:endParaRPr sz="1500">
              <a:solidFill>
                <a:schemeClr val="dk2"/>
              </a:solidFill>
            </a:endParaRPr>
          </a:p>
        </p:txBody>
      </p:sp>
      <p:sp>
        <p:nvSpPr>
          <p:cNvPr id="340" name="Google Shape;340;p34"/>
          <p:cNvSpPr txBox="1"/>
          <p:nvPr/>
        </p:nvSpPr>
        <p:spPr>
          <a:xfrm>
            <a:off x="1025250" y="1928400"/>
            <a:ext cx="13974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2"/>
                </a:solidFill>
              </a:rPr>
              <a:t>k occasions</a:t>
            </a:r>
            <a:endParaRPr sz="1500">
              <a:solidFill>
                <a:schemeClr val="dk2"/>
              </a:solidFill>
            </a:endParaRPr>
          </a:p>
        </p:txBody>
      </p:sp>
      <p:sp>
        <p:nvSpPr>
          <p:cNvPr id="341" name="Google Shape;341;p34"/>
          <p:cNvSpPr txBox="1"/>
          <p:nvPr/>
        </p:nvSpPr>
        <p:spPr>
          <a:xfrm>
            <a:off x="5679900" y="1928400"/>
            <a:ext cx="13974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2"/>
                </a:solidFill>
              </a:rPr>
              <a:t>k occasions</a:t>
            </a:r>
            <a:endParaRPr sz="15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5"/>
          <p:cNvSpPr txBox="1"/>
          <p:nvPr>
            <p:ph type="ctrTitle"/>
          </p:nvPr>
        </p:nvSpPr>
        <p:spPr>
          <a:xfrm>
            <a:off x="378525" y="106125"/>
            <a:ext cx="8094300" cy="969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it" sz="3000">
                <a:latin typeface="Baloo 2"/>
                <a:ea typeface="Baloo 2"/>
                <a:cs typeface="Baloo 2"/>
                <a:sym typeface="Baloo 2"/>
              </a:rPr>
              <a:t>Conclusion</a:t>
            </a:r>
            <a:endParaRPr b="1" sz="3000">
              <a:latin typeface="Baloo 2"/>
              <a:ea typeface="Baloo 2"/>
              <a:cs typeface="Baloo 2"/>
              <a:sym typeface="Baloo 2"/>
            </a:endParaRPr>
          </a:p>
        </p:txBody>
      </p:sp>
      <p:pic>
        <p:nvPicPr>
          <p:cNvPr id="347" name="Google Shape;347;p35"/>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348" name="Google Shape;348;p35"/>
          <p:cNvCxnSpPr/>
          <p:nvPr/>
        </p:nvCxnSpPr>
        <p:spPr>
          <a:xfrm flipH="1" rot="10800000">
            <a:off x="-11" y="10757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349" name="Google Shape;349;p35"/>
          <p:cNvSpPr txBox="1"/>
          <p:nvPr/>
        </p:nvSpPr>
        <p:spPr>
          <a:xfrm>
            <a:off x="645750" y="1612100"/>
            <a:ext cx="7975800" cy="2725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it" sz="1800">
                <a:solidFill>
                  <a:schemeClr val="dk2"/>
                </a:solidFill>
              </a:rPr>
              <a:t>Data is the main issue</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Suggest for i</a:t>
            </a:r>
            <a:r>
              <a:rPr lang="it" sz="1800">
                <a:solidFill>
                  <a:schemeClr val="dk2"/>
                </a:solidFill>
              </a:rPr>
              <a:t>mprovement focus mainly on parameter estimation</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Bioavailability evaluation</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Extension on different scenarios to gain more insight to levodopa absorption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ctrTitle"/>
          </p:nvPr>
        </p:nvSpPr>
        <p:spPr>
          <a:xfrm>
            <a:off x="-1442525" y="106125"/>
            <a:ext cx="8520600" cy="96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latin typeface="Baloo 2"/>
                <a:ea typeface="Baloo 2"/>
                <a:cs typeface="Baloo 2"/>
                <a:sym typeface="Baloo 2"/>
              </a:rPr>
              <a:t>Levodopa treatment</a:t>
            </a:r>
            <a:endParaRPr>
              <a:latin typeface="Baloo 2"/>
              <a:ea typeface="Baloo 2"/>
              <a:cs typeface="Baloo 2"/>
              <a:sym typeface="Baloo 2"/>
            </a:endParaRPr>
          </a:p>
        </p:txBody>
      </p:sp>
      <p:pic>
        <p:nvPicPr>
          <p:cNvPr id="74" name="Google Shape;74;p15"/>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75" name="Google Shape;75;p15"/>
          <p:cNvCxnSpPr/>
          <p:nvPr/>
        </p:nvCxnSpPr>
        <p:spPr>
          <a:xfrm flipH="1" rot="10800000">
            <a:off x="-11" y="10757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76" name="Google Shape;76;p15"/>
          <p:cNvSpPr/>
          <p:nvPr/>
        </p:nvSpPr>
        <p:spPr>
          <a:xfrm>
            <a:off x="-804150" y="1260300"/>
            <a:ext cx="5582400" cy="37764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7" name="Google Shape;77;p15"/>
          <p:cNvPicPr preferRelativeResize="0"/>
          <p:nvPr/>
        </p:nvPicPr>
        <p:blipFill>
          <a:blip r:embed="rId4">
            <a:alphaModFix/>
          </a:blip>
          <a:stretch>
            <a:fillRect/>
          </a:stretch>
        </p:blipFill>
        <p:spPr>
          <a:xfrm>
            <a:off x="76200" y="1717398"/>
            <a:ext cx="4572001" cy="2712202"/>
          </a:xfrm>
          <a:prstGeom prst="rect">
            <a:avLst/>
          </a:prstGeom>
          <a:noFill/>
          <a:ln>
            <a:noFill/>
          </a:ln>
        </p:spPr>
      </p:pic>
      <p:sp>
        <p:nvSpPr>
          <p:cNvPr id="78" name="Google Shape;78;p15"/>
          <p:cNvSpPr txBox="1"/>
          <p:nvPr/>
        </p:nvSpPr>
        <p:spPr>
          <a:xfrm>
            <a:off x="4815300" y="1835600"/>
            <a:ext cx="4328700" cy="3412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Fira Sans Extra Condensed"/>
              <a:buChar char="●"/>
            </a:pPr>
            <a:r>
              <a:rPr lang="it" sz="2100">
                <a:solidFill>
                  <a:schemeClr val="dk1"/>
                </a:solidFill>
                <a:latin typeface="Fira Sans Extra Condensed"/>
                <a:ea typeface="Fira Sans Extra Condensed"/>
                <a:cs typeface="Fira Sans Extra Condensed"/>
                <a:sym typeface="Fira Sans Extra Condensed"/>
              </a:rPr>
              <a:t>Golden standard for Parkinson’s</a:t>
            </a:r>
            <a:endParaRPr sz="2100">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2100">
              <a:solidFill>
                <a:schemeClr val="dk1"/>
              </a:solidFill>
              <a:latin typeface="Fira Sans Extra Condensed"/>
              <a:ea typeface="Fira Sans Extra Condensed"/>
              <a:cs typeface="Fira Sans Extra Condensed"/>
              <a:sym typeface="Fira Sans Extra Condensed"/>
            </a:endParaRPr>
          </a:p>
          <a:p>
            <a:pPr indent="-361950" lvl="0" marL="457200" rtl="0" algn="l">
              <a:spcBef>
                <a:spcPts val="0"/>
              </a:spcBef>
              <a:spcAft>
                <a:spcPts val="0"/>
              </a:spcAft>
              <a:buClr>
                <a:schemeClr val="dk1"/>
              </a:buClr>
              <a:buSzPts val="2100"/>
              <a:buFont typeface="Fira Sans Extra Condensed"/>
              <a:buChar char="●"/>
            </a:pPr>
            <a:r>
              <a:rPr lang="it" sz="2100">
                <a:solidFill>
                  <a:schemeClr val="dk1"/>
                </a:solidFill>
                <a:latin typeface="Fira Sans Extra Condensed"/>
                <a:ea typeface="Fira Sans Extra Condensed"/>
                <a:cs typeface="Fira Sans Extra Condensed"/>
                <a:sym typeface="Fira Sans Extra Condensed"/>
              </a:rPr>
              <a:t>Used in combination with Carbidopa</a:t>
            </a:r>
            <a:endParaRPr sz="2100">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2100">
              <a:solidFill>
                <a:schemeClr val="dk1"/>
              </a:solidFill>
              <a:latin typeface="Fira Sans Extra Condensed"/>
              <a:ea typeface="Fira Sans Extra Condensed"/>
              <a:cs typeface="Fira Sans Extra Condensed"/>
              <a:sym typeface="Fira Sans Extra Condensed"/>
            </a:endParaRPr>
          </a:p>
          <a:p>
            <a:pPr indent="-361950" lvl="0" marL="457200" rtl="0" algn="l">
              <a:spcBef>
                <a:spcPts val="0"/>
              </a:spcBef>
              <a:spcAft>
                <a:spcPts val="0"/>
              </a:spcAft>
              <a:buClr>
                <a:schemeClr val="dk1"/>
              </a:buClr>
              <a:buSzPts val="2100"/>
              <a:buFont typeface="Fira Sans Extra Condensed"/>
              <a:buChar char="●"/>
            </a:pPr>
            <a:r>
              <a:rPr lang="it" sz="2100">
                <a:solidFill>
                  <a:schemeClr val="dk1"/>
                </a:solidFill>
                <a:latin typeface="Fira Sans Extra Condensed"/>
                <a:ea typeface="Fira Sans Extra Condensed"/>
                <a:cs typeface="Fira Sans Extra Condensed"/>
                <a:sym typeface="Fira Sans Extra Condensed"/>
              </a:rPr>
              <a:t>Challenging pharmacokinetics</a:t>
            </a:r>
            <a:endParaRPr sz="2100">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2100">
              <a:solidFill>
                <a:schemeClr val="dk1"/>
              </a:solidFill>
              <a:latin typeface="Fira Sans Extra Condensed"/>
              <a:ea typeface="Fira Sans Extra Condensed"/>
              <a:cs typeface="Fira Sans Extra Condensed"/>
              <a:sym typeface="Fira Sans Extra Condensed"/>
            </a:endParaRPr>
          </a:p>
          <a:p>
            <a:pPr indent="-361950" lvl="0" marL="457200" rtl="0" algn="l">
              <a:spcBef>
                <a:spcPts val="0"/>
              </a:spcBef>
              <a:spcAft>
                <a:spcPts val="0"/>
              </a:spcAft>
              <a:buClr>
                <a:schemeClr val="dk1"/>
              </a:buClr>
              <a:buSzPts val="2100"/>
              <a:buFont typeface="Fira Sans Extra Condensed"/>
              <a:buChar char="●"/>
            </a:pPr>
            <a:r>
              <a:rPr lang="it" sz="2100">
                <a:solidFill>
                  <a:schemeClr val="dk1"/>
                </a:solidFill>
                <a:latin typeface="Fira Sans Extra Condensed"/>
                <a:ea typeface="Fira Sans Extra Condensed"/>
                <a:cs typeface="Fira Sans Extra Condensed"/>
                <a:sym typeface="Fira Sans Extra Condensed"/>
              </a:rPr>
              <a:t>Taken and </a:t>
            </a:r>
            <a:r>
              <a:rPr lang="it" sz="2100">
                <a:solidFill>
                  <a:schemeClr val="dk1"/>
                </a:solidFill>
                <a:latin typeface="Fira Sans Extra Condensed"/>
                <a:ea typeface="Fira Sans Extra Condensed"/>
                <a:cs typeface="Fira Sans Extra Condensed"/>
                <a:sym typeface="Fira Sans Extra Condensed"/>
              </a:rPr>
              <a:t>monitored</a:t>
            </a:r>
            <a:r>
              <a:rPr lang="it" sz="2100">
                <a:solidFill>
                  <a:schemeClr val="dk1"/>
                </a:solidFill>
                <a:latin typeface="Fira Sans Extra Condensed"/>
                <a:ea typeface="Fira Sans Extra Condensed"/>
                <a:cs typeface="Fira Sans Extra Condensed"/>
                <a:sym typeface="Fira Sans Extra Condensed"/>
              </a:rPr>
              <a:t> in many ways</a:t>
            </a:r>
            <a:endParaRPr sz="2100">
              <a:solidFill>
                <a:schemeClr val="dk1"/>
              </a:solidFill>
              <a:latin typeface="Fira Sans Extra Condensed"/>
              <a:ea typeface="Fira Sans Extra Condensed"/>
              <a:cs typeface="Fira Sans Extra Condensed"/>
              <a:sym typeface="Fira Sans Extra Condensed"/>
            </a:endParaRPr>
          </a:p>
        </p:txBody>
      </p:sp>
      <p:sp>
        <p:nvSpPr>
          <p:cNvPr id="79" name="Google Shape;79;p15"/>
          <p:cNvSpPr txBox="1"/>
          <p:nvPr/>
        </p:nvSpPr>
        <p:spPr>
          <a:xfrm>
            <a:off x="4658550" y="4695025"/>
            <a:ext cx="4642200" cy="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1300">
                <a:solidFill>
                  <a:schemeClr val="dk1"/>
                </a:solidFill>
              </a:rPr>
              <a:t>Maccarrone et al. (2024)</a:t>
            </a:r>
            <a:endParaRPr i="1"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2890325" y="106125"/>
            <a:ext cx="8520600" cy="96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latin typeface="Baloo 2"/>
                <a:ea typeface="Baloo 2"/>
                <a:cs typeface="Baloo 2"/>
                <a:sym typeface="Baloo 2"/>
              </a:rPr>
              <a:t>The paper</a:t>
            </a:r>
            <a:endParaRPr>
              <a:latin typeface="Baloo 2"/>
              <a:ea typeface="Baloo 2"/>
              <a:cs typeface="Baloo 2"/>
              <a:sym typeface="Baloo 2"/>
            </a:endParaRPr>
          </a:p>
        </p:txBody>
      </p:sp>
      <p:pic>
        <p:nvPicPr>
          <p:cNvPr id="85" name="Google Shape;85;p16"/>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86" name="Google Shape;86;p16"/>
          <p:cNvCxnSpPr/>
          <p:nvPr/>
        </p:nvCxnSpPr>
        <p:spPr>
          <a:xfrm flipH="1" rot="10800000">
            <a:off x="-11" y="10757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87" name="Google Shape;87;p16"/>
          <p:cNvSpPr txBox="1"/>
          <p:nvPr/>
        </p:nvSpPr>
        <p:spPr>
          <a:xfrm>
            <a:off x="0" y="1462050"/>
            <a:ext cx="5799900" cy="11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2100">
                <a:solidFill>
                  <a:schemeClr val="dk1"/>
                </a:solidFill>
                <a:latin typeface="Fira Sans Extra Condensed"/>
                <a:ea typeface="Fira Sans Extra Condensed"/>
                <a:cs typeface="Fira Sans Extra Condensed"/>
                <a:sym typeface="Fira Sans Extra Condensed"/>
              </a:rPr>
              <a:t>Representation of the pharmacokinetics…</a:t>
            </a:r>
            <a:endParaRPr i="1" sz="2100">
              <a:solidFill>
                <a:schemeClr val="dk1"/>
              </a:solidFill>
              <a:latin typeface="Fira Sans Extra Condensed"/>
              <a:ea typeface="Fira Sans Extra Condensed"/>
              <a:cs typeface="Fira Sans Extra Condensed"/>
              <a:sym typeface="Fira Sans Extra Condensed"/>
            </a:endParaRPr>
          </a:p>
        </p:txBody>
      </p:sp>
      <p:sp>
        <p:nvSpPr>
          <p:cNvPr id="88" name="Google Shape;88;p16"/>
          <p:cNvSpPr/>
          <p:nvPr/>
        </p:nvSpPr>
        <p:spPr>
          <a:xfrm>
            <a:off x="1355250" y="2418975"/>
            <a:ext cx="6433500" cy="2243400"/>
          </a:xfrm>
          <a:prstGeom prst="roundRect">
            <a:avLst>
              <a:gd fmla="val 16667" name="adj"/>
            </a:avLst>
          </a:prstGeom>
          <a:solidFill>
            <a:srgbClr val="ECD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9" name="Google Shape;89;p16"/>
          <p:cNvPicPr preferRelativeResize="0"/>
          <p:nvPr/>
        </p:nvPicPr>
        <p:blipFill>
          <a:blip r:embed="rId4">
            <a:alphaModFix/>
          </a:blip>
          <a:stretch>
            <a:fillRect/>
          </a:stretch>
        </p:blipFill>
        <p:spPr>
          <a:xfrm>
            <a:off x="1989614" y="3261250"/>
            <a:ext cx="5164771" cy="1431550"/>
          </a:xfrm>
          <a:prstGeom prst="rect">
            <a:avLst/>
          </a:prstGeom>
          <a:noFill/>
          <a:ln>
            <a:noFill/>
          </a:ln>
        </p:spPr>
      </p:pic>
      <p:pic>
        <p:nvPicPr>
          <p:cNvPr id="90" name="Google Shape;90;p16"/>
          <p:cNvPicPr preferRelativeResize="0"/>
          <p:nvPr/>
        </p:nvPicPr>
        <p:blipFill>
          <a:blip r:embed="rId5">
            <a:alphaModFix/>
          </a:blip>
          <a:stretch>
            <a:fillRect/>
          </a:stretch>
        </p:blipFill>
        <p:spPr>
          <a:xfrm>
            <a:off x="1485850" y="2571758"/>
            <a:ext cx="6172325" cy="6707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4213925" y="1118025"/>
            <a:ext cx="5217900" cy="1749975"/>
          </a:xfrm>
          <a:prstGeom prst="rect">
            <a:avLst/>
          </a:prstGeom>
          <a:noFill/>
          <a:ln>
            <a:noFill/>
          </a:ln>
        </p:spPr>
      </p:pic>
      <p:sp>
        <p:nvSpPr>
          <p:cNvPr id="96" name="Google Shape;96;p17"/>
          <p:cNvSpPr/>
          <p:nvPr/>
        </p:nvSpPr>
        <p:spPr>
          <a:xfrm>
            <a:off x="136050" y="2723775"/>
            <a:ext cx="6433500" cy="2243400"/>
          </a:xfrm>
          <a:prstGeom prst="roundRect">
            <a:avLst>
              <a:gd fmla="val 16667" name="adj"/>
            </a:avLst>
          </a:prstGeom>
          <a:solidFill>
            <a:srgbClr val="EDC9A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7"/>
          <p:cNvSpPr txBox="1"/>
          <p:nvPr>
            <p:ph type="ctrTitle"/>
          </p:nvPr>
        </p:nvSpPr>
        <p:spPr>
          <a:xfrm>
            <a:off x="-2204525" y="106125"/>
            <a:ext cx="8520600" cy="96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latin typeface="Baloo 2"/>
                <a:ea typeface="Baloo 2"/>
                <a:cs typeface="Baloo 2"/>
                <a:sym typeface="Baloo 2"/>
              </a:rPr>
              <a:t>The ODE model</a:t>
            </a:r>
            <a:endParaRPr>
              <a:latin typeface="Baloo 2"/>
              <a:ea typeface="Baloo 2"/>
              <a:cs typeface="Baloo 2"/>
              <a:sym typeface="Baloo 2"/>
            </a:endParaRPr>
          </a:p>
        </p:txBody>
      </p:sp>
      <p:pic>
        <p:nvPicPr>
          <p:cNvPr id="98" name="Google Shape;98;p17"/>
          <p:cNvPicPr preferRelativeResize="0"/>
          <p:nvPr/>
        </p:nvPicPr>
        <p:blipFill>
          <a:blip r:embed="rId4">
            <a:alphaModFix/>
          </a:blip>
          <a:stretch>
            <a:fillRect/>
          </a:stretch>
        </p:blipFill>
        <p:spPr>
          <a:xfrm>
            <a:off x="8374500" y="106125"/>
            <a:ext cx="638451" cy="638451"/>
          </a:xfrm>
          <a:prstGeom prst="rect">
            <a:avLst/>
          </a:prstGeom>
          <a:noFill/>
          <a:ln>
            <a:noFill/>
          </a:ln>
        </p:spPr>
      </p:pic>
      <p:cxnSp>
        <p:nvCxnSpPr>
          <p:cNvPr id="99" name="Google Shape;99;p17"/>
          <p:cNvCxnSpPr/>
          <p:nvPr/>
        </p:nvCxnSpPr>
        <p:spPr>
          <a:xfrm flipH="1" rot="10800000">
            <a:off x="-11" y="10757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100" name="Google Shape;100;p17"/>
          <p:cNvSpPr/>
          <p:nvPr/>
        </p:nvSpPr>
        <p:spPr>
          <a:xfrm>
            <a:off x="143250" y="1420275"/>
            <a:ext cx="2035200" cy="638400"/>
          </a:xfrm>
          <a:prstGeom prst="roundRect">
            <a:avLst>
              <a:gd fmla="val 16667" name="adj"/>
            </a:avLst>
          </a:prstGeom>
          <a:solidFill>
            <a:srgbClr val="EDC9A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2000">
                <a:latin typeface="Fira Sans Extra Condensed"/>
                <a:ea typeface="Fira Sans Extra Condensed"/>
                <a:cs typeface="Fira Sans Extra Condensed"/>
                <a:sym typeface="Fira Sans Extra Condensed"/>
              </a:rPr>
              <a:t>ODE Model</a:t>
            </a:r>
            <a:endParaRPr sz="2000">
              <a:latin typeface="Fira Sans Extra Condensed"/>
              <a:ea typeface="Fira Sans Extra Condensed"/>
              <a:cs typeface="Fira Sans Extra Condensed"/>
              <a:sym typeface="Fira Sans Extra Condensed"/>
            </a:endParaRPr>
          </a:p>
        </p:txBody>
      </p:sp>
      <p:pic>
        <p:nvPicPr>
          <p:cNvPr id="101" name="Google Shape;101;p17"/>
          <p:cNvPicPr preferRelativeResize="0"/>
          <p:nvPr/>
        </p:nvPicPr>
        <p:blipFill>
          <a:blip r:embed="rId5">
            <a:alphaModFix/>
          </a:blip>
          <a:stretch>
            <a:fillRect/>
          </a:stretch>
        </p:blipFill>
        <p:spPr>
          <a:xfrm>
            <a:off x="-147100" y="2708825"/>
            <a:ext cx="6808361" cy="224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p:nvPr/>
        </p:nvSpPr>
        <p:spPr>
          <a:xfrm>
            <a:off x="1090950" y="2342775"/>
            <a:ext cx="7155000" cy="2217900"/>
          </a:xfrm>
          <a:prstGeom prst="roundRect">
            <a:avLst>
              <a:gd fmla="val 16667" name="adj"/>
            </a:avLst>
          </a:prstGeom>
          <a:solidFill>
            <a:srgbClr val="A6D6E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8"/>
          <p:cNvSpPr txBox="1"/>
          <p:nvPr>
            <p:ph type="ctrTitle"/>
          </p:nvPr>
        </p:nvSpPr>
        <p:spPr>
          <a:xfrm>
            <a:off x="-2204525" y="106125"/>
            <a:ext cx="8520600" cy="96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latin typeface="Baloo 2"/>
                <a:ea typeface="Baloo 2"/>
                <a:cs typeface="Baloo 2"/>
                <a:sym typeface="Baloo 2"/>
              </a:rPr>
              <a:t>The SDE model</a:t>
            </a:r>
            <a:endParaRPr>
              <a:latin typeface="Baloo 2"/>
              <a:ea typeface="Baloo 2"/>
              <a:cs typeface="Baloo 2"/>
              <a:sym typeface="Baloo 2"/>
            </a:endParaRPr>
          </a:p>
        </p:txBody>
      </p:sp>
      <p:pic>
        <p:nvPicPr>
          <p:cNvPr id="108" name="Google Shape;108;p18"/>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109" name="Google Shape;109;p18"/>
          <p:cNvCxnSpPr/>
          <p:nvPr/>
        </p:nvCxnSpPr>
        <p:spPr>
          <a:xfrm flipH="1" rot="10800000">
            <a:off x="-11" y="107572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110" name="Google Shape;110;p18"/>
          <p:cNvSpPr/>
          <p:nvPr/>
        </p:nvSpPr>
        <p:spPr>
          <a:xfrm>
            <a:off x="143250" y="1420275"/>
            <a:ext cx="2035200" cy="638400"/>
          </a:xfrm>
          <a:prstGeom prst="roundRect">
            <a:avLst>
              <a:gd fmla="val 16667" name="adj"/>
            </a:avLst>
          </a:prstGeom>
          <a:solidFill>
            <a:srgbClr val="A6D6E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2000">
                <a:latin typeface="Fira Sans Extra Condensed"/>
                <a:ea typeface="Fira Sans Extra Condensed"/>
                <a:cs typeface="Fira Sans Extra Condensed"/>
                <a:sym typeface="Fira Sans Extra Condensed"/>
              </a:rPr>
              <a:t>S</a:t>
            </a:r>
            <a:r>
              <a:rPr lang="it" sz="2000">
                <a:latin typeface="Fira Sans Extra Condensed"/>
                <a:ea typeface="Fira Sans Extra Condensed"/>
                <a:cs typeface="Fira Sans Extra Condensed"/>
                <a:sym typeface="Fira Sans Extra Condensed"/>
              </a:rPr>
              <a:t>DE Model</a:t>
            </a:r>
            <a:endParaRPr sz="2000">
              <a:latin typeface="Fira Sans Extra Condensed"/>
              <a:ea typeface="Fira Sans Extra Condensed"/>
              <a:cs typeface="Fira Sans Extra Condensed"/>
              <a:sym typeface="Fira Sans Extra Condensed"/>
            </a:endParaRPr>
          </a:p>
        </p:txBody>
      </p:sp>
      <p:pic>
        <p:nvPicPr>
          <p:cNvPr id="111" name="Google Shape;111;p18"/>
          <p:cNvPicPr preferRelativeResize="0"/>
          <p:nvPr/>
        </p:nvPicPr>
        <p:blipFill rotWithShape="1">
          <a:blip r:embed="rId4">
            <a:alphaModFix/>
          </a:blip>
          <a:srcRect b="76197" l="30257" r="32308" t="0"/>
          <a:stretch/>
        </p:blipFill>
        <p:spPr>
          <a:xfrm>
            <a:off x="3132100" y="2327825"/>
            <a:ext cx="2548574" cy="533975"/>
          </a:xfrm>
          <a:prstGeom prst="rect">
            <a:avLst/>
          </a:prstGeom>
          <a:noFill/>
          <a:ln>
            <a:noFill/>
          </a:ln>
        </p:spPr>
      </p:pic>
      <p:pic>
        <p:nvPicPr>
          <p:cNvPr id="112" name="Google Shape;112;p18"/>
          <p:cNvPicPr preferRelativeResize="0"/>
          <p:nvPr/>
        </p:nvPicPr>
        <p:blipFill rotWithShape="1">
          <a:blip r:embed="rId4">
            <a:alphaModFix/>
          </a:blip>
          <a:srcRect b="0" l="21752" r="24365" t="67731"/>
          <a:stretch/>
        </p:blipFill>
        <p:spPr>
          <a:xfrm>
            <a:off x="2578625" y="3814300"/>
            <a:ext cx="3668399" cy="723900"/>
          </a:xfrm>
          <a:prstGeom prst="rect">
            <a:avLst/>
          </a:prstGeom>
          <a:noFill/>
          <a:ln>
            <a:noFill/>
          </a:ln>
        </p:spPr>
      </p:pic>
      <p:pic>
        <p:nvPicPr>
          <p:cNvPr id="113" name="Google Shape;113;p18"/>
          <p:cNvPicPr preferRelativeResize="0"/>
          <p:nvPr/>
        </p:nvPicPr>
        <p:blipFill>
          <a:blip r:embed="rId5">
            <a:alphaModFix/>
          </a:blip>
          <a:stretch>
            <a:fillRect/>
          </a:stretch>
        </p:blipFill>
        <p:spPr>
          <a:xfrm>
            <a:off x="992450" y="2885275"/>
            <a:ext cx="7309925" cy="869925"/>
          </a:xfrm>
          <a:prstGeom prst="rect">
            <a:avLst/>
          </a:prstGeom>
          <a:noFill/>
          <a:ln>
            <a:noFill/>
          </a:ln>
        </p:spPr>
      </p:pic>
      <p:sp>
        <p:nvSpPr>
          <p:cNvPr id="114" name="Google Shape;114;p18"/>
          <p:cNvSpPr/>
          <p:nvPr/>
        </p:nvSpPr>
        <p:spPr>
          <a:xfrm>
            <a:off x="7482700" y="3157850"/>
            <a:ext cx="708000" cy="34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8"/>
          <p:cNvSpPr txBox="1"/>
          <p:nvPr/>
        </p:nvSpPr>
        <p:spPr>
          <a:xfrm>
            <a:off x="5109300" y="1497675"/>
            <a:ext cx="17943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solidFill>
                  <a:schemeClr val="dk1"/>
                </a:solidFill>
              </a:rPr>
              <a:t>system noise</a:t>
            </a:r>
            <a:endParaRPr b="1" i="1" sz="1800">
              <a:solidFill>
                <a:schemeClr val="dk1"/>
              </a:solidFill>
            </a:endParaRPr>
          </a:p>
        </p:txBody>
      </p:sp>
      <p:cxnSp>
        <p:nvCxnSpPr>
          <p:cNvPr id="116" name="Google Shape;116;p18"/>
          <p:cNvCxnSpPr>
            <a:stCxn id="115" idx="3"/>
            <a:endCxn id="114" idx="0"/>
          </p:cNvCxnSpPr>
          <p:nvPr/>
        </p:nvCxnSpPr>
        <p:spPr>
          <a:xfrm>
            <a:off x="6903600" y="1743075"/>
            <a:ext cx="933000" cy="1414800"/>
          </a:xfrm>
          <a:prstGeom prst="bentConnector2">
            <a:avLst/>
          </a:prstGeom>
          <a:noFill/>
          <a:ln cap="flat" cmpd="sng" w="28575">
            <a:solidFill>
              <a:srgbClr val="FF0000"/>
            </a:solidFill>
            <a:prstDash val="solid"/>
            <a:round/>
            <a:headEnd len="med" w="med" type="stealth"/>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1011000" y="166475"/>
            <a:ext cx="9435900" cy="96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latin typeface="Baloo 2"/>
                <a:ea typeface="Baloo 2"/>
                <a:cs typeface="Baloo 2"/>
                <a:sym typeface="Baloo 2"/>
              </a:rPr>
              <a:t>Fixed parameters</a:t>
            </a:r>
            <a:endParaRPr>
              <a:latin typeface="Baloo 2"/>
              <a:ea typeface="Baloo 2"/>
              <a:cs typeface="Baloo 2"/>
              <a:sym typeface="Baloo 2"/>
            </a:endParaRPr>
          </a:p>
        </p:txBody>
      </p:sp>
      <p:pic>
        <p:nvPicPr>
          <p:cNvPr id="122" name="Google Shape;122;p19"/>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123" name="Google Shape;123;p19"/>
          <p:cNvCxnSpPr/>
          <p:nvPr/>
        </p:nvCxnSpPr>
        <p:spPr>
          <a:xfrm flipH="1" rot="10800000">
            <a:off x="-11" y="1313000"/>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pic>
        <p:nvPicPr>
          <p:cNvPr id="124" name="Google Shape;124;p19"/>
          <p:cNvPicPr preferRelativeResize="0"/>
          <p:nvPr/>
        </p:nvPicPr>
        <p:blipFill>
          <a:blip r:embed="rId4">
            <a:alphaModFix/>
          </a:blip>
          <a:stretch>
            <a:fillRect/>
          </a:stretch>
        </p:blipFill>
        <p:spPr>
          <a:xfrm>
            <a:off x="17325" y="2495550"/>
            <a:ext cx="4200525" cy="1533525"/>
          </a:xfrm>
          <a:prstGeom prst="rect">
            <a:avLst/>
          </a:prstGeom>
          <a:noFill/>
          <a:ln>
            <a:noFill/>
          </a:ln>
        </p:spPr>
      </p:pic>
      <p:sp>
        <p:nvSpPr>
          <p:cNvPr id="125" name="Google Shape;125;p19"/>
          <p:cNvSpPr/>
          <p:nvPr/>
        </p:nvSpPr>
        <p:spPr>
          <a:xfrm>
            <a:off x="0" y="1597400"/>
            <a:ext cx="4335000" cy="3160800"/>
          </a:xfrm>
          <a:prstGeom prst="roundRect">
            <a:avLst>
              <a:gd fmla="val 16667" name="adj"/>
            </a:avLst>
          </a:prstGeom>
          <a:no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9"/>
          <p:cNvSpPr/>
          <p:nvPr/>
        </p:nvSpPr>
        <p:spPr>
          <a:xfrm>
            <a:off x="4335000" y="2982113"/>
            <a:ext cx="1285800" cy="560400"/>
          </a:xfrm>
          <a:prstGeom prst="rightArrow">
            <a:avLst>
              <a:gd fmla="val 50000" name="adj1"/>
              <a:gd fmla="val 50000" name="adj2"/>
            </a:avLst>
          </a:prstGeom>
          <a:no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9"/>
          <p:cNvSpPr txBox="1"/>
          <p:nvPr/>
        </p:nvSpPr>
        <p:spPr>
          <a:xfrm>
            <a:off x="5737950" y="2700455"/>
            <a:ext cx="3275100" cy="16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2100">
                <a:solidFill>
                  <a:schemeClr val="dk1"/>
                </a:solidFill>
                <a:latin typeface="Fira Sans Extra Condensed"/>
                <a:ea typeface="Fira Sans Extra Condensed"/>
                <a:cs typeface="Fira Sans Extra Condensed"/>
                <a:sym typeface="Fira Sans Extra Condensed"/>
              </a:rPr>
              <a:t>Values obtained from previous studies and used to fix </a:t>
            </a:r>
            <a:r>
              <a:rPr i="1" lang="it" sz="2100">
                <a:solidFill>
                  <a:schemeClr val="dk1"/>
                </a:solidFill>
                <a:latin typeface="Fira Sans Extra Condensed"/>
                <a:ea typeface="Fira Sans Extra Condensed"/>
                <a:cs typeface="Fira Sans Extra Condensed"/>
                <a:sym typeface="Fira Sans Extra Condensed"/>
              </a:rPr>
              <a:t>the parameters </a:t>
            </a:r>
            <a:endParaRPr i="1" sz="21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ctrTitle"/>
          </p:nvPr>
        </p:nvSpPr>
        <p:spPr>
          <a:xfrm>
            <a:off x="178250" y="106150"/>
            <a:ext cx="7828800" cy="638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it" sz="3000">
                <a:latin typeface="Baloo 2"/>
                <a:ea typeface="Baloo 2"/>
                <a:cs typeface="Baloo 2"/>
                <a:sym typeface="Baloo 2"/>
              </a:rPr>
              <a:t>Individual random effects</a:t>
            </a:r>
            <a:endParaRPr b="1" sz="3000">
              <a:latin typeface="Baloo 2"/>
              <a:ea typeface="Baloo 2"/>
              <a:cs typeface="Baloo 2"/>
              <a:sym typeface="Baloo 2"/>
            </a:endParaRPr>
          </a:p>
        </p:txBody>
      </p:sp>
      <p:pic>
        <p:nvPicPr>
          <p:cNvPr id="133" name="Google Shape;133;p20"/>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134" name="Google Shape;134;p20"/>
          <p:cNvCxnSpPr/>
          <p:nvPr/>
        </p:nvCxnSpPr>
        <p:spPr>
          <a:xfrm flipH="1" rot="10800000">
            <a:off x="-11" y="74457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135" name="Google Shape;135;p20"/>
          <p:cNvSpPr/>
          <p:nvPr/>
        </p:nvSpPr>
        <p:spPr>
          <a:xfrm>
            <a:off x="3492597" y="2701275"/>
            <a:ext cx="755100" cy="560400"/>
          </a:xfrm>
          <a:prstGeom prst="rightArrow">
            <a:avLst>
              <a:gd fmla="val 50000" name="adj1"/>
              <a:gd fmla="val 50000" name="adj2"/>
            </a:avLst>
          </a:prstGeom>
          <a:solidFill>
            <a:srgbClr val="6FA8DC"/>
          </a:solidFill>
          <a:ln cap="flat" cmpd="sng" w="285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0"/>
          <p:cNvSpPr/>
          <p:nvPr/>
        </p:nvSpPr>
        <p:spPr>
          <a:xfrm>
            <a:off x="178250" y="1530300"/>
            <a:ext cx="3206100" cy="3142800"/>
          </a:xfrm>
          <a:prstGeom prst="roundRect">
            <a:avLst>
              <a:gd fmla="val 16667" name="adj"/>
            </a:avLst>
          </a:prstGeom>
          <a:noFill/>
          <a:ln cap="flat" cmpd="sng" w="285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7" name="Google Shape;137;p20"/>
          <p:cNvPicPr preferRelativeResize="0"/>
          <p:nvPr/>
        </p:nvPicPr>
        <p:blipFill>
          <a:blip r:embed="rId4">
            <a:alphaModFix/>
          </a:blip>
          <a:stretch>
            <a:fillRect/>
          </a:stretch>
        </p:blipFill>
        <p:spPr>
          <a:xfrm>
            <a:off x="1148025" y="2457350"/>
            <a:ext cx="1177092" cy="339425"/>
          </a:xfrm>
          <a:prstGeom prst="rect">
            <a:avLst/>
          </a:prstGeom>
          <a:noFill/>
          <a:ln>
            <a:noFill/>
          </a:ln>
        </p:spPr>
      </p:pic>
      <p:pic>
        <p:nvPicPr>
          <p:cNvPr id="138" name="Google Shape;138;p20"/>
          <p:cNvPicPr preferRelativeResize="0"/>
          <p:nvPr/>
        </p:nvPicPr>
        <p:blipFill>
          <a:blip r:embed="rId5">
            <a:alphaModFix/>
          </a:blip>
          <a:stretch>
            <a:fillRect/>
          </a:stretch>
        </p:blipFill>
        <p:spPr>
          <a:xfrm>
            <a:off x="4559475" y="1337838"/>
            <a:ext cx="4173549" cy="2842400"/>
          </a:xfrm>
          <a:prstGeom prst="rect">
            <a:avLst/>
          </a:prstGeom>
          <a:noFill/>
          <a:ln>
            <a:noFill/>
          </a:ln>
        </p:spPr>
      </p:pic>
      <p:pic>
        <p:nvPicPr>
          <p:cNvPr id="139" name="Google Shape;139;p20"/>
          <p:cNvPicPr preferRelativeResize="0"/>
          <p:nvPr/>
        </p:nvPicPr>
        <p:blipFill>
          <a:blip r:embed="rId6">
            <a:alphaModFix/>
          </a:blip>
          <a:stretch>
            <a:fillRect/>
          </a:stretch>
        </p:blipFill>
        <p:spPr>
          <a:xfrm>
            <a:off x="4422750" y="4180250"/>
            <a:ext cx="4447000" cy="472775"/>
          </a:xfrm>
          <a:prstGeom prst="rect">
            <a:avLst/>
          </a:prstGeom>
          <a:noFill/>
          <a:ln>
            <a:noFill/>
          </a:ln>
        </p:spPr>
      </p:pic>
      <p:sp>
        <p:nvSpPr>
          <p:cNvPr id="140" name="Google Shape;140;p20"/>
          <p:cNvSpPr/>
          <p:nvPr/>
        </p:nvSpPr>
        <p:spPr>
          <a:xfrm>
            <a:off x="4355800" y="1264800"/>
            <a:ext cx="4572000" cy="3673800"/>
          </a:xfrm>
          <a:prstGeom prst="roundRect">
            <a:avLst>
              <a:gd fmla="val 16667" name="adj"/>
            </a:avLst>
          </a:prstGeom>
          <a:noFill/>
          <a:ln cap="flat" cmpd="sng" w="285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20"/>
          <p:cNvSpPr txBox="1"/>
          <p:nvPr/>
        </p:nvSpPr>
        <p:spPr>
          <a:xfrm>
            <a:off x="360475" y="1732325"/>
            <a:ext cx="27522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sz="1800">
                <a:solidFill>
                  <a:schemeClr val="dk2"/>
                </a:solidFill>
              </a:rPr>
              <a:t>Theory based allometry</a:t>
            </a:r>
            <a:endParaRPr b="1" sz="1800">
              <a:solidFill>
                <a:schemeClr val="dk2"/>
              </a:solidFill>
            </a:endParaRPr>
          </a:p>
          <a:p>
            <a:pPr indent="0" lvl="0" marL="0" rtl="0" algn="ctr">
              <a:spcBef>
                <a:spcPts val="0"/>
              </a:spcBef>
              <a:spcAft>
                <a:spcPts val="0"/>
              </a:spcAft>
              <a:buNone/>
            </a:pPr>
            <a:r>
              <a:rPr lang="it" sz="1800">
                <a:solidFill>
                  <a:schemeClr val="dk2"/>
                </a:solidFill>
              </a:rPr>
              <a:t>(Body size affect traits)</a:t>
            </a:r>
            <a:endParaRPr sz="1800">
              <a:solidFill>
                <a:schemeClr val="dk2"/>
              </a:solidFill>
            </a:endParaRPr>
          </a:p>
        </p:txBody>
      </p:sp>
      <p:sp>
        <p:nvSpPr>
          <p:cNvPr id="142" name="Google Shape;142;p20"/>
          <p:cNvSpPr txBox="1"/>
          <p:nvPr/>
        </p:nvSpPr>
        <p:spPr>
          <a:xfrm>
            <a:off x="498800" y="2961400"/>
            <a:ext cx="2565000" cy="15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Y: trait</a:t>
            </a:r>
            <a:endParaRPr sz="1800">
              <a:solidFill>
                <a:schemeClr val="dk2"/>
              </a:solidFill>
            </a:endParaRPr>
          </a:p>
          <a:p>
            <a:pPr indent="0" lvl="0" marL="0" rtl="0" algn="l">
              <a:spcBef>
                <a:spcPts val="0"/>
              </a:spcBef>
              <a:spcAft>
                <a:spcPts val="0"/>
              </a:spcAft>
              <a:buNone/>
            </a:pPr>
            <a:r>
              <a:rPr lang="it" sz="1800">
                <a:solidFill>
                  <a:schemeClr val="dk2"/>
                </a:solidFill>
              </a:rPr>
              <a:t>X: size variable in this case is the weight</a:t>
            </a:r>
            <a:endParaRPr sz="1800">
              <a:solidFill>
                <a:schemeClr val="dk2"/>
              </a:solidFill>
            </a:endParaRPr>
          </a:p>
          <a:p>
            <a:pPr indent="0" lvl="0" marL="0" rtl="0" algn="l">
              <a:spcBef>
                <a:spcPts val="0"/>
              </a:spcBef>
              <a:spcAft>
                <a:spcPts val="0"/>
              </a:spcAft>
              <a:buNone/>
            </a:pPr>
            <a:r>
              <a:rPr lang="it" sz="1800">
                <a:solidFill>
                  <a:schemeClr val="dk2"/>
                </a:solidFill>
              </a:rPr>
              <a:t>b: scaling factor</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ctrTitle"/>
          </p:nvPr>
        </p:nvSpPr>
        <p:spPr>
          <a:xfrm>
            <a:off x="178250" y="106150"/>
            <a:ext cx="7828800" cy="63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sz="3000">
                <a:latin typeface="Baloo 2"/>
                <a:ea typeface="Baloo 2"/>
                <a:cs typeface="Baloo 2"/>
                <a:sym typeface="Baloo 2"/>
              </a:rPr>
              <a:t>Parameter estimation</a:t>
            </a:r>
            <a:endParaRPr b="1" sz="3000">
              <a:latin typeface="Baloo 2"/>
              <a:ea typeface="Baloo 2"/>
              <a:cs typeface="Baloo 2"/>
              <a:sym typeface="Baloo 2"/>
            </a:endParaRPr>
          </a:p>
        </p:txBody>
      </p:sp>
      <p:pic>
        <p:nvPicPr>
          <p:cNvPr id="148" name="Google Shape;148;p21"/>
          <p:cNvPicPr preferRelativeResize="0"/>
          <p:nvPr/>
        </p:nvPicPr>
        <p:blipFill>
          <a:blip r:embed="rId3">
            <a:alphaModFix/>
          </a:blip>
          <a:stretch>
            <a:fillRect/>
          </a:stretch>
        </p:blipFill>
        <p:spPr>
          <a:xfrm>
            <a:off x="8374500" y="106125"/>
            <a:ext cx="638451" cy="638451"/>
          </a:xfrm>
          <a:prstGeom prst="rect">
            <a:avLst/>
          </a:prstGeom>
          <a:noFill/>
          <a:ln>
            <a:noFill/>
          </a:ln>
        </p:spPr>
      </p:pic>
      <p:cxnSp>
        <p:nvCxnSpPr>
          <p:cNvPr id="149" name="Google Shape;149;p21"/>
          <p:cNvCxnSpPr/>
          <p:nvPr/>
        </p:nvCxnSpPr>
        <p:spPr>
          <a:xfrm flipH="1" rot="10800000">
            <a:off x="-11" y="744575"/>
            <a:ext cx="8424900" cy="42300"/>
          </a:xfrm>
          <a:prstGeom prst="straightConnector1">
            <a:avLst/>
          </a:prstGeom>
          <a:noFill/>
          <a:ln cap="flat" cmpd="sng" w="76200">
            <a:solidFill>
              <a:srgbClr val="EA9999">
                <a:alpha val="24310"/>
              </a:srgbClr>
            </a:solidFill>
            <a:prstDash val="solid"/>
            <a:round/>
            <a:headEnd len="sm" w="sm" type="none"/>
            <a:tailEnd len="sm" w="sm" type="none"/>
          </a:ln>
          <a:effectLst>
            <a:outerShdw blurRad="40000" rotWithShape="0" dir="5400000" dist="23000">
              <a:srgbClr val="000000">
                <a:alpha val="34510"/>
              </a:srgbClr>
            </a:outerShdw>
          </a:effectLst>
        </p:spPr>
      </p:cxnSp>
      <p:sp>
        <p:nvSpPr>
          <p:cNvPr id="150" name="Google Shape;150;p21"/>
          <p:cNvSpPr txBox="1"/>
          <p:nvPr/>
        </p:nvSpPr>
        <p:spPr>
          <a:xfrm>
            <a:off x="537300" y="1157850"/>
            <a:ext cx="8069400" cy="26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2"/>
                </a:solidFill>
              </a:rPr>
              <a:t>Step 1: </a:t>
            </a:r>
            <a:endParaRPr b="1"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Setting: </a:t>
            </a:r>
            <a:endParaRPr sz="1800">
              <a:solidFill>
                <a:schemeClr val="dk2"/>
              </a:solidFill>
            </a:endParaRPr>
          </a:p>
          <a:p>
            <a:pPr indent="-342900" lvl="0" marL="914400" rtl="0" algn="l">
              <a:spcBef>
                <a:spcPts val="0"/>
              </a:spcBef>
              <a:spcAft>
                <a:spcPts val="0"/>
              </a:spcAft>
              <a:buClr>
                <a:schemeClr val="dk2"/>
              </a:buClr>
              <a:buSzPts val="1800"/>
              <a:buChar char="-"/>
            </a:pPr>
            <a:r>
              <a:rPr lang="it" sz="1800">
                <a:solidFill>
                  <a:schemeClr val="dk2"/>
                </a:solidFill>
              </a:rPr>
              <a:t>Measurement</a:t>
            </a:r>
            <a:r>
              <a:rPr lang="it" sz="1800">
                <a:solidFill>
                  <a:schemeClr val="dk2"/>
                </a:solidFill>
              </a:rPr>
              <a:t> noise to 1</a:t>
            </a:r>
            <a:endParaRPr sz="1800">
              <a:solidFill>
                <a:schemeClr val="dk2"/>
              </a:solidFill>
            </a:endParaRPr>
          </a:p>
          <a:p>
            <a:pPr indent="-342900" lvl="0" marL="914400" rtl="0" algn="l">
              <a:spcBef>
                <a:spcPts val="0"/>
              </a:spcBef>
              <a:spcAft>
                <a:spcPts val="0"/>
              </a:spcAft>
              <a:buClr>
                <a:schemeClr val="dk2"/>
              </a:buClr>
              <a:buSzPts val="1800"/>
              <a:buChar char="-"/>
            </a:pPr>
            <a:r>
              <a:rPr lang="it" sz="1800">
                <a:solidFill>
                  <a:schemeClr val="dk2"/>
                </a:solidFill>
              </a:rPr>
              <a:t>σ to 0 in ODE and from 0.1 to 1 in SDE</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Estimate bioavailability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it" sz="1800">
                <a:solidFill>
                  <a:schemeClr val="dk2"/>
                </a:solidFill>
              </a:rPr>
              <a:t>Step 2:</a:t>
            </a:r>
            <a:endParaRPr b="1"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Variability in bioavailability is low -&gt; fix to 0</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Estimate bioavailability and system noise </a:t>
            </a:r>
            <a:r>
              <a:rPr lang="it" sz="1800">
                <a:solidFill>
                  <a:schemeClr val="dk2"/>
                </a:solidFill>
              </a:rPr>
              <a:t>σ</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