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6"/>
  </p:notesMasterIdLst>
  <p:sldIdLst>
    <p:sldId id="257" r:id="rId5"/>
    <p:sldId id="259" r:id="rId6"/>
    <p:sldId id="339" r:id="rId7"/>
    <p:sldId id="258" r:id="rId8"/>
    <p:sldId id="312" r:id="rId9"/>
    <p:sldId id="340" r:id="rId10"/>
    <p:sldId id="311" r:id="rId11"/>
    <p:sldId id="315" r:id="rId12"/>
    <p:sldId id="341" r:id="rId13"/>
    <p:sldId id="342" r:id="rId14"/>
    <p:sldId id="32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5465A7D-D2FA-4502-8856-2084938D9E29}">
          <p14:sldIdLst>
            <p14:sldId id="257"/>
            <p14:sldId id="259"/>
            <p14:sldId id="339"/>
            <p14:sldId id="258"/>
            <p14:sldId id="312"/>
            <p14:sldId id="340"/>
            <p14:sldId id="311"/>
            <p14:sldId id="315"/>
            <p14:sldId id="341"/>
            <p14:sldId id="342"/>
            <p14:sldId id="324"/>
          </p14:sldIdLst>
        </p14:section>
        <p14:section name="Archive" id="{BF70C8BE-8BA1-469A-AE25-430C5803888A}">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75F7B60-E45E-7332-CEB5-0E5D589CB161}" name="MaSara Myers" initials="MM" userId="S::mmyers@citizencodex.com::becc2dbc-926d-448e-8366-13d4a0b2baa6" providerId="AD"/>
  <p188:author id="{1E3C9662-BC11-A058-D87B-8D5C6B63259E}" name="Florina Sutanto" initials="" userId="S::fsutanto@citizencodex.com::f7ba92c0-c076-4b3a-866c-5c060367c8ff"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CFAFF"/>
    <a:srgbClr val="FFE10D"/>
    <a:srgbClr val="FFC926"/>
    <a:srgbClr val="894C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E23429-A1AE-C7EE-C2B0-BFE3C82C6A76}" v="10" dt="2025-04-15T14:08:03.1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 userId="S::max_policyengine.org#ext#@citizencodex.onmicrosoft.com::eefeb2f4-b4cb-45a3-9c99-fb3ab3426ef4" providerId="AD" clId="Web-{F0E23429-A1AE-C7EE-C2B0-BFE3C82C6A76}"/>
    <pc:docChg chg="modSld">
      <pc:chgData name="max" userId="S::max_policyengine.org#ext#@citizencodex.onmicrosoft.com::eefeb2f4-b4cb-45a3-9c99-fb3ab3426ef4" providerId="AD" clId="Web-{F0E23429-A1AE-C7EE-C2B0-BFE3C82C6A76}" dt="2025-04-15T14:08:00.235" v="3" actId="20577"/>
      <pc:docMkLst>
        <pc:docMk/>
      </pc:docMkLst>
      <pc:sldChg chg="modSp">
        <pc:chgData name="max" userId="S::max_policyengine.org#ext#@citizencodex.onmicrosoft.com::eefeb2f4-b4cb-45a3-9c99-fb3ab3426ef4" providerId="AD" clId="Web-{F0E23429-A1AE-C7EE-C2B0-BFE3C82C6A76}" dt="2025-04-15T14:07:50.312" v="1"/>
        <pc:sldMkLst>
          <pc:docMk/>
          <pc:sldMk cId="122548160" sldId="259"/>
        </pc:sldMkLst>
        <pc:graphicFrameChg chg="mod modGraphic">
          <ac:chgData name="max" userId="S::max_policyengine.org#ext#@citizencodex.onmicrosoft.com::eefeb2f4-b4cb-45a3-9c99-fb3ab3426ef4" providerId="AD" clId="Web-{F0E23429-A1AE-C7EE-C2B0-BFE3C82C6A76}" dt="2025-04-15T14:07:50.312" v="1"/>
          <ac:graphicFrameMkLst>
            <pc:docMk/>
            <pc:sldMk cId="122548160" sldId="259"/>
            <ac:graphicFrameMk id="11" creationId="{1CE912DB-5441-F4E5-3B26-1AAB97202EE7}"/>
          </ac:graphicFrameMkLst>
        </pc:graphicFrameChg>
      </pc:sldChg>
      <pc:sldChg chg="modSp">
        <pc:chgData name="max" userId="S::max_policyengine.org#ext#@citizencodex.onmicrosoft.com::eefeb2f4-b4cb-45a3-9c99-fb3ab3426ef4" providerId="AD" clId="Web-{F0E23429-A1AE-C7EE-C2B0-BFE3C82C6A76}" dt="2025-04-15T14:08:00.235" v="3" actId="20577"/>
        <pc:sldMkLst>
          <pc:docMk/>
          <pc:sldMk cId="3828584207" sldId="339"/>
        </pc:sldMkLst>
        <pc:spChg chg="mod">
          <ac:chgData name="max" userId="S::max_policyengine.org#ext#@citizencodex.onmicrosoft.com::eefeb2f4-b4cb-45a3-9c99-fb3ab3426ef4" providerId="AD" clId="Web-{F0E23429-A1AE-C7EE-C2B0-BFE3C82C6A76}" dt="2025-04-15T14:08:00.235" v="3" actId="20577"/>
          <ac:spMkLst>
            <pc:docMk/>
            <pc:sldMk cId="3828584207" sldId="339"/>
            <ac:spMk id="13" creationId="{91260B4F-223E-AB5B-1151-CCAA0344D59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CEFEA1-CEE6-4CB7-BFB4-F0D968B5EB8F}" type="datetimeFigureOut">
              <a:t>4/15/25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C3573C-8BCF-468F-914F-990E24F62FCE}" type="slidenum">
              <a:t>‹#›</a:t>
            </a:fld>
            <a:endParaRPr lang="en-US"/>
          </a:p>
        </p:txBody>
      </p:sp>
    </p:spTree>
    <p:extLst>
      <p:ext uri="{BB962C8B-B14F-4D97-AF65-F5344CB8AC3E}">
        <p14:creationId xmlns:p14="http://schemas.microsoft.com/office/powerpoint/2010/main" val="1258742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C3573C-8BCF-468F-914F-990E24F62FCE}" type="slidenum">
              <a:rPr lang="en-US" smtClean="0"/>
              <a:t>4</a:t>
            </a:fld>
            <a:endParaRPr lang="en-US"/>
          </a:p>
        </p:txBody>
      </p:sp>
    </p:spTree>
    <p:extLst>
      <p:ext uri="{BB962C8B-B14F-4D97-AF65-F5344CB8AC3E}">
        <p14:creationId xmlns:p14="http://schemas.microsoft.com/office/powerpoint/2010/main" val="37072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C3573C-8BCF-468F-914F-990E24F62FCE}" type="slidenum">
              <a:rPr lang="en-US" smtClean="0"/>
              <a:t>6</a:t>
            </a:fld>
            <a:endParaRPr lang="en-US"/>
          </a:p>
        </p:txBody>
      </p:sp>
    </p:spTree>
    <p:extLst>
      <p:ext uri="{BB962C8B-B14F-4D97-AF65-F5344CB8AC3E}">
        <p14:creationId xmlns:p14="http://schemas.microsoft.com/office/powerpoint/2010/main" val="828890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809891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4/15/25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4/15/25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4/15/25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62525"/>
        </a:solidFill>
        <a:effectLst/>
      </p:bgPr>
    </p:bg>
    <p:spTree>
      <p:nvGrpSpPr>
        <p:cNvPr id="1" name=""/>
        <p:cNvGrpSpPr/>
        <p:nvPr/>
      </p:nvGrpSpPr>
      <p:grpSpPr>
        <a:xfrm>
          <a:off x="0" y="0"/>
          <a:ext cx="0" cy="0"/>
          <a:chOff x="0" y="0"/>
          <a:chExt cx="0" cy="0"/>
        </a:xfrm>
      </p:grpSpPr>
      <p:pic>
        <p:nvPicPr>
          <p:cNvPr id="2" name="Image 0" descr=" "/>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89993" y="3883379"/>
            <a:ext cx="3901945" cy="2974175"/>
          </a:xfrm>
          <a:prstGeom prst="rect">
            <a:avLst/>
          </a:prstGeom>
        </p:spPr>
      </p:pic>
      <p:sp>
        <p:nvSpPr>
          <p:cNvPr id="3" name="Text 0"/>
          <p:cNvSpPr/>
          <p:nvPr/>
        </p:nvSpPr>
        <p:spPr>
          <a:xfrm>
            <a:off x="837149" y="2834427"/>
            <a:ext cx="8160096" cy="2478611"/>
          </a:xfrm>
          <a:prstGeom prst="rect">
            <a:avLst/>
          </a:prstGeom>
          <a:noFill/>
          <a:ln/>
        </p:spPr>
        <p:txBody>
          <a:bodyPr wrap="square" lIns="0" tIns="0" rIns="0" bIns="0" rtlCol="0" anchor="t"/>
          <a:lstStyle/>
          <a:p>
            <a:pPr defTabSz="457098"/>
            <a:r>
              <a:rPr lang="en-US" sz="6800">
                <a:solidFill>
                  <a:schemeClr val="bg1"/>
                </a:solidFill>
                <a:latin typeface="Roboto" panose="02000000000000000000" pitchFamily="2" charset="0"/>
                <a:ea typeface="Roboto" panose="02000000000000000000" pitchFamily="2" charset="0"/>
                <a:cs typeface="Roboto" panose="02000000000000000000" pitchFamily="2" charset="0"/>
              </a:rPr>
              <a:t>Computing Public Policy for Everyone</a:t>
            </a:r>
          </a:p>
        </p:txBody>
      </p:sp>
      <p:pic>
        <p:nvPicPr>
          <p:cNvPr id="6" name="Image 3" descr=" "/>
          <p:cNvPicPr>
            <a:picLocks noChangeAspect="1"/>
          </p:cNvPicPr>
          <p:nvPr/>
        </p:nvPicPr>
        <p:blipFill>
          <a:blip r:embed="rId5" cstate="email">
            <a:alphaModFix amt="35000"/>
            <a:extLst>
              <a:ext uri="{28A0092B-C50C-407E-A947-70E740481C1C}">
                <a14:useLocalDpi xmlns:a14="http://schemas.microsoft.com/office/drawing/2010/main"/>
              </a:ext>
            </a:extLst>
          </a:blip>
          <a:stretch>
            <a:fillRect/>
          </a:stretch>
        </p:blipFill>
        <p:spPr>
          <a:xfrm>
            <a:off x="2" y="447"/>
            <a:ext cx="2031999" cy="1773619"/>
          </a:xfrm>
          <a:prstGeom prst="rect">
            <a:avLst/>
          </a:prstGeom>
        </p:spPr>
      </p:pic>
      <p:pic>
        <p:nvPicPr>
          <p:cNvPr id="11" name="Graphic 10">
            <a:extLst>
              <a:ext uri="{FF2B5EF4-FFF2-40B4-BE49-F238E27FC236}">
                <a16:creationId xmlns:a16="http://schemas.microsoft.com/office/drawing/2014/main" id="{83139900-7F6E-D623-B0EE-CBE857872CE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70801" y="682355"/>
            <a:ext cx="3924300" cy="409803"/>
          </a:xfrm>
          <a:prstGeom prst="rect">
            <a:avLst/>
          </a:prstGeom>
        </p:spPr>
      </p:pic>
      <p:sp>
        <p:nvSpPr>
          <p:cNvPr id="4" name="Text 0">
            <a:extLst>
              <a:ext uri="{FF2B5EF4-FFF2-40B4-BE49-F238E27FC236}">
                <a16:creationId xmlns:a16="http://schemas.microsoft.com/office/drawing/2014/main" id="{A553C92A-0B63-CE5A-D3AA-7824DF3C1D60}"/>
              </a:ext>
            </a:extLst>
          </p:cNvPr>
          <p:cNvSpPr/>
          <p:nvPr/>
        </p:nvSpPr>
        <p:spPr>
          <a:xfrm>
            <a:off x="837149" y="6260511"/>
            <a:ext cx="8160096" cy="317413"/>
          </a:xfrm>
          <a:prstGeom prst="rect">
            <a:avLst/>
          </a:prstGeom>
          <a:noFill/>
          <a:ln/>
        </p:spPr>
        <p:txBody>
          <a:bodyPr wrap="square" lIns="0" tIns="0" rIns="0" bIns="0" rtlCol="0" anchor="t"/>
          <a:lstStyle/>
          <a:p>
            <a:pPr defTabSz="457098"/>
            <a:r>
              <a:rPr lang="en-US" sz="2000">
                <a:solidFill>
                  <a:schemeClr val="bg1"/>
                </a:solidFill>
                <a:latin typeface="Roboto Mono Regular"/>
                <a:ea typeface="Roboto Mono Regular"/>
              </a:rPr>
              <a:t>April 2025</a:t>
            </a:r>
            <a:endParaRPr lang="en-US">
              <a:solidFill>
                <a:schemeClr val="bg1"/>
              </a:solidFill>
            </a:endParaRPr>
          </a:p>
        </p:txBody>
      </p:sp>
      <p:sp>
        <p:nvSpPr>
          <p:cNvPr id="5" name="Text 0">
            <a:extLst>
              <a:ext uri="{FF2B5EF4-FFF2-40B4-BE49-F238E27FC236}">
                <a16:creationId xmlns:a16="http://schemas.microsoft.com/office/drawing/2014/main" id="{2B4C4349-7C11-25EE-F700-643D8A735DF5}"/>
              </a:ext>
            </a:extLst>
          </p:cNvPr>
          <p:cNvSpPr/>
          <p:nvPr/>
        </p:nvSpPr>
        <p:spPr>
          <a:xfrm>
            <a:off x="837149" y="5858232"/>
            <a:ext cx="8160096" cy="317413"/>
          </a:xfrm>
          <a:prstGeom prst="rect">
            <a:avLst/>
          </a:prstGeom>
          <a:noFill/>
          <a:ln/>
        </p:spPr>
        <p:txBody>
          <a:bodyPr wrap="square" lIns="0" tIns="0" rIns="0" bIns="0" rtlCol="0" anchor="t"/>
          <a:lstStyle/>
          <a:p>
            <a:pPr defTabSz="457098"/>
            <a:r>
              <a:rPr lang="en-US" sz="2000">
                <a:solidFill>
                  <a:srgbClr val="F4E684"/>
                </a:solidFill>
                <a:latin typeface="Roboto Mono Regular" pitchFamily="34" charset="0"/>
                <a:ea typeface="Roboto Mono Regular" pitchFamily="34" charset="-122"/>
                <a:cs typeface="Roboto Mono Regular" pitchFamily="34" charset="-120"/>
              </a:rPr>
              <a:t>Re-imagining how to engage policy professionals  </a:t>
            </a:r>
            <a:endParaRPr lang="en-US" sz="2000">
              <a:solidFill>
                <a:srgbClr val="F4E684"/>
              </a:solidFill>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FAD7EB-0036-C3EB-F19C-560A5B6416B1}"/>
              </a:ext>
            </a:extLst>
          </p:cNvPr>
          <p:cNvSpPr>
            <a:spLocks noGrp="1"/>
          </p:cNvSpPr>
          <p:nvPr>
            <p:ph type="sldNum" sz="quarter" idx="12"/>
          </p:nvPr>
        </p:nvSpPr>
        <p:spPr/>
        <p:txBody>
          <a:bodyPr/>
          <a:lstStyle/>
          <a:p>
            <a:fld id="{330EA680-D336-4FF7-8B7A-9848BB0A1C32}" type="slidenum">
              <a:rPr lang="en-US" smtClean="0"/>
              <a:t>10</a:t>
            </a:fld>
            <a:endParaRPr lang="en-US"/>
          </a:p>
        </p:txBody>
      </p:sp>
      <p:sp>
        <p:nvSpPr>
          <p:cNvPr id="4" name="Title 1">
            <a:extLst>
              <a:ext uri="{FF2B5EF4-FFF2-40B4-BE49-F238E27FC236}">
                <a16:creationId xmlns:a16="http://schemas.microsoft.com/office/drawing/2014/main" id="{97CAE8B6-9AA4-7202-B719-374724F85601}"/>
              </a:ext>
            </a:extLst>
          </p:cNvPr>
          <p:cNvSpPr txBox="1">
            <a:spLocks/>
          </p:cNvSpPr>
          <p:nvPr/>
        </p:nvSpPr>
        <p:spPr>
          <a:xfrm>
            <a:off x="662510" y="470005"/>
            <a:ext cx="10515600" cy="554156"/>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i="1">
                <a:latin typeface="Junicode"/>
              </a:rPr>
              <a:t>Exciting future – Feature Roadmap</a:t>
            </a:r>
            <a:endParaRPr lang="en-US"/>
          </a:p>
        </p:txBody>
      </p:sp>
      <p:sp>
        <p:nvSpPr>
          <p:cNvPr id="6" name="TextBox 5">
            <a:extLst>
              <a:ext uri="{FF2B5EF4-FFF2-40B4-BE49-F238E27FC236}">
                <a16:creationId xmlns:a16="http://schemas.microsoft.com/office/drawing/2014/main" id="{6F9E55E4-1032-FBE4-15F5-2C9AD63B9CF4}"/>
              </a:ext>
            </a:extLst>
          </p:cNvPr>
          <p:cNvSpPr txBox="1"/>
          <p:nvPr/>
        </p:nvSpPr>
        <p:spPr>
          <a:xfrm>
            <a:off x="590632" y="1956093"/>
            <a:ext cx="233174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Build confidence quickly with new and niche users​</a:t>
            </a:r>
          </a:p>
        </p:txBody>
      </p:sp>
      <p:sp>
        <p:nvSpPr>
          <p:cNvPr id="7" name="TextBox 6">
            <a:extLst>
              <a:ext uri="{FF2B5EF4-FFF2-40B4-BE49-F238E27FC236}">
                <a16:creationId xmlns:a16="http://schemas.microsoft.com/office/drawing/2014/main" id="{1A053AF3-E34C-6605-DA70-4A275B61A543}"/>
              </a:ext>
            </a:extLst>
          </p:cNvPr>
          <p:cNvSpPr txBox="1"/>
          <p:nvPr/>
        </p:nvSpPr>
        <p:spPr>
          <a:xfrm>
            <a:off x="549443" y="3549436"/>
            <a:ext cx="233174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Smooth the Path to Successful Outcomes</a:t>
            </a:r>
            <a:endParaRPr lang="en-US"/>
          </a:p>
        </p:txBody>
      </p:sp>
      <p:sp>
        <p:nvSpPr>
          <p:cNvPr id="8" name="TextBox 7">
            <a:extLst>
              <a:ext uri="{FF2B5EF4-FFF2-40B4-BE49-F238E27FC236}">
                <a16:creationId xmlns:a16="http://schemas.microsoft.com/office/drawing/2014/main" id="{FB920228-9DC8-E04A-EEE7-D3AA14E7BFA7}"/>
              </a:ext>
            </a:extLst>
          </p:cNvPr>
          <p:cNvSpPr txBox="1"/>
          <p:nvPr/>
        </p:nvSpPr>
        <p:spPr>
          <a:xfrm>
            <a:off x="580333" y="5142779"/>
            <a:ext cx="230085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Support Core Power Users with Enhanced Features</a:t>
            </a:r>
            <a:endParaRPr lang="en-US" b="1"/>
          </a:p>
        </p:txBody>
      </p:sp>
      <p:sp>
        <p:nvSpPr>
          <p:cNvPr id="9" name="TextBox 8">
            <a:extLst>
              <a:ext uri="{FF2B5EF4-FFF2-40B4-BE49-F238E27FC236}">
                <a16:creationId xmlns:a16="http://schemas.microsoft.com/office/drawing/2014/main" id="{CE04ABAF-DC3B-222A-05D4-29F96FAE5526}"/>
              </a:ext>
            </a:extLst>
          </p:cNvPr>
          <p:cNvSpPr txBox="1"/>
          <p:nvPr/>
        </p:nvSpPr>
        <p:spPr>
          <a:xfrm>
            <a:off x="3317790" y="1461300"/>
            <a:ext cx="23317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Today</a:t>
            </a:r>
          </a:p>
        </p:txBody>
      </p:sp>
      <p:sp>
        <p:nvSpPr>
          <p:cNvPr id="10" name="TextBox 9">
            <a:extLst>
              <a:ext uri="{FF2B5EF4-FFF2-40B4-BE49-F238E27FC236}">
                <a16:creationId xmlns:a16="http://schemas.microsoft.com/office/drawing/2014/main" id="{C731B99F-CD26-B1FC-257A-92C36E49A084}"/>
              </a:ext>
            </a:extLst>
          </p:cNvPr>
          <p:cNvSpPr txBox="1"/>
          <p:nvPr/>
        </p:nvSpPr>
        <p:spPr>
          <a:xfrm>
            <a:off x="6413916" y="1461300"/>
            <a:ext cx="23317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Tomorrow</a:t>
            </a:r>
          </a:p>
        </p:txBody>
      </p:sp>
      <p:sp>
        <p:nvSpPr>
          <p:cNvPr id="11" name="TextBox 10">
            <a:extLst>
              <a:ext uri="{FF2B5EF4-FFF2-40B4-BE49-F238E27FC236}">
                <a16:creationId xmlns:a16="http://schemas.microsoft.com/office/drawing/2014/main" id="{5FB291AC-F867-6C1F-767C-01A2A55901CB}"/>
              </a:ext>
            </a:extLst>
          </p:cNvPr>
          <p:cNvSpPr txBox="1"/>
          <p:nvPr/>
        </p:nvSpPr>
        <p:spPr>
          <a:xfrm>
            <a:off x="9702548" y="1461300"/>
            <a:ext cx="23317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Future</a:t>
            </a:r>
          </a:p>
        </p:txBody>
      </p:sp>
    </p:spTree>
    <p:extLst>
      <p:ext uri="{BB962C8B-B14F-4D97-AF65-F5344CB8AC3E}">
        <p14:creationId xmlns:p14="http://schemas.microsoft.com/office/powerpoint/2010/main" val="3177897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D392A0-EA2B-057F-01AB-FD59FBDFD08C}"/>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BE3B62A1-9655-5235-EA9C-AEC47E5EAA29}"/>
              </a:ext>
            </a:extLst>
          </p:cNvPr>
          <p:cNvSpPr txBox="1">
            <a:spLocks/>
          </p:cNvSpPr>
          <p:nvPr/>
        </p:nvSpPr>
        <p:spPr>
          <a:xfrm>
            <a:off x="377237" y="534458"/>
            <a:ext cx="10515600" cy="554156"/>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a:latin typeface="Junicode"/>
              </a:rPr>
              <a:t>Initial Ideas</a:t>
            </a:r>
            <a:endParaRPr lang="en-US" sz="3200"/>
          </a:p>
        </p:txBody>
      </p:sp>
      <p:sp>
        <p:nvSpPr>
          <p:cNvPr id="6" name="Slide Number Placeholder 5">
            <a:extLst>
              <a:ext uri="{FF2B5EF4-FFF2-40B4-BE49-F238E27FC236}">
                <a16:creationId xmlns:a16="http://schemas.microsoft.com/office/drawing/2014/main" id="{CE0A984B-07F3-2965-8022-32ED2EAC2EB1}"/>
              </a:ext>
            </a:extLst>
          </p:cNvPr>
          <p:cNvSpPr>
            <a:spLocks noGrp="1"/>
          </p:cNvSpPr>
          <p:nvPr>
            <p:ph type="sldNum" sz="quarter" idx="12"/>
          </p:nvPr>
        </p:nvSpPr>
        <p:spPr/>
        <p:txBody>
          <a:bodyPr/>
          <a:lstStyle/>
          <a:p>
            <a:fld id="{330EA680-D336-4FF7-8B7A-9848BB0A1C32}" type="slidenum">
              <a:rPr lang="en-US" dirty="0" smtClean="0">
                <a:latin typeface="Roboto Mono"/>
                <a:ea typeface="Roboto Mono"/>
              </a:rPr>
              <a:t>11</a:t>
            </a:fld>
            <a:endParaRPr lang="en-US">
              <a:latin typeface="Roboto Mono"/>
              <a:ea typeface="Roboto Mono"/>
            </a:endParaRPr>
          </a:p>
        </p:txBody>
      </p:sp>
      <p:graphicFrame>
        <p:nvGraphicFramePr>
          <p:cNvPr id="11" name="Table 10">
            <a:extLst>
              <a:ext uri="{FF2B5EF4-FFF2-40B4-BE49-F238E27FC236}">
                <a16:creationId xmlns:a16="http://schemas.microsoft.com/office/drawing/2014/main" id="{3FE0D4BB-7BCB-E11C-EA82-89F20A27DE7E}"/>
              </a:ext>
            </a:extLst>
          </p:cNvPr>
          <p:cNvGraphicFramePr>
            <a:graphicFrameLocks noGrp="1"/>
          </p:cNvGraphicFramePr>
          <p:nvPr>
            <p:extLst>
              <p:ext uri="{D42A27DB-BD31-4B8C-83A1-F6EECF244321}">
                <p14:modId xmlns:p14="http://schemas.microsoft.com/office/powerpoint/2010/main" val="877946161"/>
              </p:ext>
            </p:extLst>
          </p:nvPr>
        </p:nvGraphicFramePr>
        <p:xfrm>
          <a:off x="442148" y="1185333"/>
          <a:ext cx="11257512" cy="5101929"/>
        </p:xfrm>
        <a:graphic>
          <a:graphicData uri="http://schemas.openxmlformats.org/drawingml/2006/table">
            <a:tbl>
              <a:tblPr firstRow="1" bandRow="1">
                <a:tableStyleId>{5C22544A-7EE6-4342-B048-85BDC9FD1C3A}</a:tableStyleId>
              </a:tblPr>
              <a:tblGrid>
                <a:gridCol w="1608216">
                  <a:extLst>
                    <a:ext uri="{9D8B030D-6E8A-4147-A177-3AD203B41FA5}">
                      <a16:colId xmlns:a16="http://schemas.microsoft.com/office/drawing/2014/main" val="2140521181"/>
                    </a:ext>
                  </a:extLst>
                </a:gridCol>
                <a:gridCol w="1608216">
                  <a:extLst>
                    <a:ext uri="{9D8B030D-6E8A-4147-A177-3AD203B41FA5}">
                      <a16:colId xmlns:a16="http://schemas.microsoft.com/office/drawing/2014/main" val="2702551033"/>
                    </a:ext>
                  </a:extLst>
                </a:gridCol>
                <a:gridCol w="1608216">
                  <a:extLst>
                    <a:ext uri="{9D8B030D-6E8A-4147-A177-3AD203B41FA5}">
                      <a16:colId xmlns:a16="http://schemas.microsoft.com/office/drawing/2014/main" val="1461331719"/>
                    </a:ext>
                  </a:extLst>
                </a:gridCol>
                <a:gridCol w="1608216">
                  <a:extLst>
                    <a:ext uri="{9D8B030D-6E8A-4147-A177-3AD203B41FA5}">
                      <a16:colId xmlns:a16="http://schemas.microsoft.com/office/drawing/2014/main" val="4286634162"/>
                    </a:ext>
                  </a:extLst>
                </a:gridCol>
                <a:gridCol w="1608216">
                  <a:extLst>
                    <a:ext uri="{9D8B030D-6E8A-4147-A177-3AD203B41FA5}">
                      <a16:colId xmlns:a16="http://schemas.microsoft.com/office/drawing/2014/main" val="860540856"/>
                    </a:ext>
                  </a:extLst>
                </a:gridCol>
                <a:gridCol w="1608216">
                  <a:extLst>
                    <a:ext uri="{9D8B030D-6E8A-4147-A177-3AD203B41FA5}">
                      <a16:colId xmlns:a16="http://schemas.microsoft.com/office/drawing/2014/main" val="3229055165"/>
                    </a:ext>
                  </a:extLst>
                </a:gridCol>
                <a:gridCol w="1608216">
                  <a:extLst>
                    <a:ext uri="{9D8B030D-6E8A-4147-A177-3AD203B41FA5}">
                      <a16:colId xmlns:a16="http://schemas.microsoft.com/office/drawing/2014/main" val="2804650753"/>
                    </a:ext>
                  </a:extLst>
                </a:gridCol>
              </a:tblGrid>
              <a:tr h="783240">
                <a:tc>
                  <a:txBody>
                    <a:bodyPr/>
                    <a:lstStyle/>
                    <a:p>
                      <a:pPr marL="0" lvl="0" indent="0" algn="ctr">
                        <a:lnSpc>
                          <a:spcPct val="100000"/>
                        </a:lnSpc>
                        <a:buNone/>
                      </a:pPr>
                      <a:r>
                        <a:rPr lang="en-US" sz="1400" b="0" i="0" u="none" strike="noStrike" baseline="0" noProof="0">
                          <a:solidFill>
                            <a:srgbClr val="000000"/>
                          </a:solidFill>
                          <a:latin typeface="Aptos"/>
                        </a:rPr>
                        <a:t>Unified Policy Navigation Architecture</a:t>
                      </a:r>
                      <a:endParaRPr lang="en-US"/>
                    </a:p>
                  </a:txBody>
                  <a:tcPr anchor="ctr">
                    <a:solidFill>
                      <a:srgbClr val="ECFAFF"/>
                    </a:solidFill>
                  </a:tcPr>
                </a:tc>
                <a:tc>
                  <a:txBody>
                    <a:bodyPr/>
                    <a:lstStyle/>
                    <a:p>
                      <a:pPr lvl="0" algn="ctr">
                        <a:buNone/>
                      </a:pPr>
                      <a:r>
                        <a:rPr lang="en-US" sz="1400" b="0" i="0" u="none" strike="noStrike" baseline="0" noProof="0">
                          <a:solidFill>
                            <a:srgbClr val="000000"/>
                          </a:solidFill>
                          <a:latin typeface="Aptos"/>
                        </a:rPr>
                        <a:t>Contextual Feature Discovery</a:t>
                      </a:r>
                      <a:endParaRPr lang="en-US"/>
                    </a:p>
                  </a:txBody>
                  <a:tcPr anchor="ctr">
                    <a:solidFill>
                      <a:srgbClr val="ECFAFF"/>
                    </a:solidFill>
                  </a:tcPr>
                </a:tc>
                <a:tc>
                  <a:txBody>
                    <a:bodyPr/>
                    <a:lstStyle/>
                    <a:p>
                      <a:pPr lvl="0" algn="ctr">
                        <a:buNone/>
                      </a:pPr>
                      <a:r>
                        <a:rPr lang="en-US" sz="1400" b="0" i="0" u="none" strike="noStrike" baseline="0" noProof="0">
                          <a:solidFill>
                            <a:srgbClr val="000000"/>
                          </a:solidFill>
                          <a:latin typeface="Aptos"/>
                        </a:rPr>
                        <a:t>Enhanced Calculation Status System</a:t>
                      </a:r>
                      <a:endParaRPr lang="en-US"/>
                    </a:p>
                  </a:txBody>
                  <a:tcPr anchor="ctr">
                    <a:solidFill>
                      <a:srgbClr val="ECFAFF"/>
                    </a:solidFill>
                  </a:tcPr>
                </a:tc>
                <a:tc>
                  <a:txBody>
                    <a:bodyPr/>
                    <a:lstStyle/>
                    <a:p>
                      <a:pPr lvl="0" algn="ctr">
                        <a:buNone/>
                      </a:pPr>
                      <a:r>
                        <a:rPr lang="en-US" sz="1400" b="0" i="0" u="none" strike="noStrike" baseline="0" noProof="0">
                          <a:solidFill>
                            <a:srgbClr val="000000"/>
                          </a:solidFill>
                          <a:latin typeface="Aptos"/>
                        </a:rPr>
                        <a:t>Contemporary Interface Evolution</a:t>
                      </a:r>
                      <a:endParaRPr lang="en-US"/>
                    </a:p>
                  </a:txBody>
                  <a:tcPr anchor="ctr">
                    <a:solidFill>
                      <a:srgbClr val="ECFAFF"/>
                    </a:solidFill>
                  </a:tcPr>
                </a:tc>
                <a:tc>
                  <a:txBody>
                    <a:bodyPr/>
                    <a:lstStyle/>
                    <a:p>
                      <a:pPr lvl="0" algn="ctr">
                        <a:buNone/>
                      </a:pPr>
                      <a:r>
                        <a:rPr lang="en-US" sz="1400" b="0" i="0" u="none" strike="noStrike" baseline="0" noProof="0">
                          <a:solidFill>
                            <a:srgbClr val="000000"/>
                          </a:solidFill>
                          <a:latin typeface="Aptos"/>
                        </a:rPr>
                        <a:t>Accelerated Time-to-Value Experience</a:t>
                      </a:r>
                      <a:endParaRPr lang="en-US"/>
                    </a:p>
                  </a:txBody>
                  <a:tcPr anchor="ctr">
                    <a:solidFill>
                      <a:srgbClr val="ECFAFF"/>
                    </a:solidFill>
                  </a:tcPr>
                </a:tc>
                <a:tc>
                  <a:txBody>
                    <a:bodyPr/>
                    <a:lstStyle/>
                    <a:p>
                      <a:pPr lvl="0" algn="ctr">
                        <a:buNone/>
                      </a:pPr>
                      <a:r>
                        <a:rPr lang="en-US" sz="1400" b="0" i="0" u="none" strike="noStrike" baseline="0" noProof="0">
                          <a:solidFill>
                            <a:srgbClr val="000000"/>
                          </a:solidFill>
                          <a:latin typeface="Aptos"/>
                        </a:rPr>
                        <a:t>Cross-Product Navigation Framework</a:t>
                      </a:r>
                      <a:endParaRPr lang="en-US"/>
                    </a:p>
                  </a:txBody>
                  <a:tcPr anchor="ctr">
                    <a:solidFill>
                      <a:srgbClr val="ECFAFF"/>
                    </a:solidFill>
                  </a:tcPr>
                </a:tc>
                <a:tc>
                  <a:txBody>
                    <a:bodyPr/>
                    <a:lstStyle/>
                    <a:p>
                      <a:pPr lvl="0" algn="ctr">
                        <a:buNone/>
                      </a:pPr>
                      <a:r>
                        <a:rPr lang="en-US" sz="1400" b="0" i="0" u="none" strike="noStrike" baseline="0" noProof="0">
                          <a:solidFill>
                            <a:srgbClr val="000000"/>
                          </a:solidFill>
                          <a:latin typeface="Aptos"/>
                        </a:rPr>
                        <a:t>Contemporary Interface Evolution</a:t>
                      </a:r>
                      <a:endParaRPr lang="en-US"/>
                    </a:p>
                  </a:txBody>
                  <a:tcPr anchor="ctr">
                    <a:solidFill>
                      <a:srgbClr val="ECFAFF"/>
                    </a:solidFill>
                  </a:tcPr>
                </a:tc>
                <a:extLst>
                  <a:ext uri="{0D108BD9-81ED-4DB2-BD59-A6C34878D82A}">
                    <a16:rowId xmlns:a16="http://schemas.microsoft.com/office/drawing/2014/main" val="4154611043"/>
                  </a:ext>
                </a:extLst>
              </a:tr>
              <a:tr h="1338030">
                <a:tc>
                  <a:txBody>
                    <a:bodyPr/>
                    <a:lstStyle/>
                    <a:p>
                      <a:pPr lvl="0" algn="l">
                        <a:buNone/>
                      </a:pPr>
                      <a:r>
                        <a:rPr lang="en-US" sz="1300" b="0" i="0" u="none" strike="noStrike" noProof="0"/>
                        <a:t>Improve organization and separation of input controls and information displays</a:t>
                      </a:r>
                      <a:endParaRPr lang="en-US" sz="1300"/>
                    </a:p>
                  </a:txBody>
                  <a:tcPr anchor="ctr">
                    <a:lnR w="12700">
                      <a:solidFill>
                        <a:schemeClr val="bg2"/>
                      </a:solidFill>
                    </a:lnR>
                    <a:lnB w="12700">
                      <a:solidFill>
                        <a:schemeClr val="bg2"/>
                      </a:solidFill>
                    </a:lnB>
                    <a:solidFill>
                      <a:schemeClr val="bg1"/>
                    </a:solidFill>
                  </a:tcPr>
                </a:tc>
                <a:tc>
                  <a:txBody>
                    <a:bodyPr/>
                    <a:lstStyle/>
                    <a:p>
                      <a:pPr lvl="0" algn="l">
                        <a:buNone/>
                      </a:pPr>
                      <a:r>
                        <a:rPr lang="en-US" sz="1300" b="0" i="0" u="none" strike="noStrike" noProof="0"/>
                        <a:t>Add clear visual distinctions between existing policies and user simulations</a:t>
                      </a:r>
                      <a:endParaRPr lang="en-US"/>
                    </a:p>
                  </a:txBody>
                  <a:tcPr anchor="ctr">
                    <a:lnL w="12700">
                      <a:solidFill>
                        <a:schemeClr val="bg2"/>
                      </a:solidFill>
                    </a:lnL>
                    <a:lnR w="12700">
                      <a:solidFill>
                        <a:schemeClr val="bg2"/>
                      </a:solidFill>
                    </a:lnR>
                    <a:lnB w="12700">
                      <a:solidFill>
                        <a:schemeClr val="bg2"/>
                      </a:solidFill>
                    </a:lnB>
                    <a:solidFill>
                      <a:schemeClr val="bg1"/>
                    </a:solidFill>
                  </a:tcPr>
                </a:tc>
                <a:tc>
                  <a:txBody>
                    <a:bodyPr/>
                    <a:lstStyle/>
                    <a:p>
                      <a:pPr lvl="0" algn="l">
                        <a:buNone/>
                      </a:pPr>
                      <a:r>
                        <a:rPr lang="en-US" sz="1300" b="0" i="0" u="none" strike="noStrike" noProof="0"/>
                        <a:t>Implement comprehensive notification system for completed actions and updates</a:t>
                      </a:r>
                      <a:endParaRPr lang="en-US"/>
                    </a:p>
                  </a:txBody>
                  <a:tcPr anchor="ctr">
                    <a:lnL w="12700">
                      <a:solidFill>
                        <a:schemeClr val="bg2"/>
                      </a:solidFill>
                    </a:lnL>
                    <a:lnR w="12700">
                      <a:solidFill>
                        <a:schemeClr val="bg2"/>
                      </a:solidFill>
                    </a:lnR>
                    <a:lnB w="12700">
                      <a:solidFill>
                        <a:schemeClr val="bg2"/>
                      </a:solidFill>
                    </a:lnB>
                    <a:solidFill>
                      <a:schemeClr val="bg1"/>
                    </a:solidFill>
                  </a:tcPr>
                </a:tc>
                <a:tc>
                  <a:txBody>
                    <a:bodyPr/>
                    <a:lstStyle/>
                    <a:p>
                      <a:pPr lvl="0" algn="l">
                        <a:buNone/>
                      </a:pPr>
                      <a:r>
                        <a:rPr lang="en-US" sz="1300" b="0" i="0" u="none" strike="noStrike" noProof="0"/>
                        <a:t>Implement Slack integration for user feedback</a:t>
                      </a:r>
                      <a:endParaRPr lang="en-US"/>
                    </a:p>
                  </a:txBody>
                  <a:tcPr anchor="ctr">
                    <a:lnL w="12700" cap="flat" cmpd="sng" algn="ctr">
                      <a:solidFill>
                        <a:schemeClr val="bg2"/>
                      </a:solidFill>
                      <a:prstDash val="solid"/>
                      <a:round/>
                      <a:headEnd type="none" w="med" len="med"/>
                      <a:tailEnd type="none" w="med" len="med"/>
                    </a:lnL>
                    <a:lnB w="12700" cap="flat" cmpd="sng" algn="ctr">
                      <a:solidFill>
                        <a:schemeClr val="bg2"/>
                      </a:solidFill>
                      <a:prstDash val="solid"/>
                      <a:round/>
                      <a:headEnd type="none" w="med" len="med"/>
                      <a:tailEnd type="none" w="med" len="med"/>
                    </a:lnB>
                    <a:solidFill>
                      <a:schemeClr val="bg1"/>
                    </a:solidFill>
                  </a:tcPr>
                </a:tc>
                <a:tc>
                  <a:txBody>
                    <a:bodyPr/>
                    <a:lstStyle/>
                    <a:p>
                      <a:pPr lvl="0" algn="l">
                        <a:buNone/>
                      </a:pPr>
                      <a:r>
                        <a:rPr lang="en-US" sz="1300" b="0" i="0" u="none" strike="noStrike" noProof="0"/>
                        <a:t>Create streamlined user onboarding to collect essential information</a:t>
                      </a:r>
                      <a:endParaRPr lang="en-US"/>
                    </a:p>
                  </a:txBody>
                  <a:tcPr anchor="ctr">
                    <a:lnR w="12700">
                      <a:solidFill>
                        <a:schemeClr val="bg2"/>
                      </a:solidFill>
                    </a:lnR>
                    <a:lnB w="12700" cap="flat" cmpd="sng" algn="ctr">
                      <a:solidFill>
                        <a:schemeClr val="bg2"/>
                      </a:solidFill>
                      <a:prstDash val="solid"/>
                      <a:round/>
                      <a:headEnd type="none" w="med" len="med"/>
                      <a:tailEnd type="none" w="med" len="med"/>
                    </a:lnB>
                    <a:solidFill>
                      <a:schemeClr val="bg1"/>
                    </a:solidFill>
                  </a:tcPr>
                </a:tc>
                <a:tc>
                  <a:txBody>
                    <a:bodyPr/>
                    <a:lstStyle/>
                    <a:p>
                      <a:pPr lvl="0" algn="l">
                        <a:buNone/>
                      </a:pPr>
                      <a:r>
                        <a:rPr lang="en-US" sz="1300" b="0" i="0" u="none" strike="noStrike" noProof="0"/>
                        <a:t>Optimize household setup and configuration process</a:t>
                      </a:r>
                      <a:endParaRPr lang="en-US"/>
                    </a:p>
                  </a:txBody>
                  <a:tcPr anchor="ctr">
                    <a:lnL w="12700">
                      <a:solidFill>
                        <a:schemeClr val="bg2"/>
                      </a:solidFill>
                    </a:lnL>
                    <a:lnR w="12700">
                      <a:solidFill>
                        <a:schemeClr val="bg2"/>
                      </a:solidFill>
                    </a:lnR>
                    <a:lnB w="12700">
                      <a:solidFill>
                        <a:schemeClr val="bg2"/>
                      </a:solidFill>
                    </a:lnB>
                    <a:solidFill>
                      <a:schemeClr val="bg1"/>
                    </a:solidFill>
                  </a:tcPr>
                </a:tc>
                <a:tc>
                  <a:txBody>
                    <a:bodyPr/>
                    <a:lstStyle/>
                    <a:p>
                      <a:pPr lvl="0" algn="l">
                        <a:buNone/>
                      </a:pPr>
                      <a:r>
                        <a:rPr lang="en-US" sz="1300" b="0" i="0" u="none" strike="noStrike" noProof="0"/>
                        <a:t>Implement Slack integration for user feedback</a:t>
                      </a:r>
                      <a:endParaRPr lang="en-US"/>
                    </a:p>
                  </a:txBody>
                  <a:tcPr anchor="ctr">
                    <a:lnL w="12700" cap="flat" cmpd="sng" algn="ctr">
                      <a:solidFill>
                        <a:schemeClr val="bg2"/>
                      </a:solidFill>
                      <a:prstDash val="solid"/>
                      <a:round/>
                      <a:headEnd type="none" w="med" len="med"/>
                      <a:tailEnd type="none" w="med" len="med"/>
                    </a:lnL>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742182493"/>
                  </a:ext>
                </a:extLst>
              </a:tr>
              <a:tr h="924658">
                <a:tc>
                  <a:txBody>
                    <a:bodyPr/>
                    <a:lstStyle/>
                    <a:p>
                      <a:pPr lvl="0" algn="l">
                        <a:buNone/>
                      </a:pPr>
                      <a:r>
                        <a:rPr lang="en-US" sz="1300" b="0" i="0" u="none" strike="noStrike" noProof="0">
                          <a:latin typeface="Aptos"/>
                        </a:rPr>
                        <a:t>Optimize policy organization structure</a:t>
                      </a:r>
                      <a:endParaRPr lang="en-US"/>
                    </a:p>
                  </a:txBody>
                  <a:tcPr anchor="ctr">
                    <a:lnR w="12700">
                      <a:solidFill>
                        <a:schemeClr val="bg2"/>
                      </a:solidFill>
                    </a:lnR>
                    <a:lnT w="12700">
                      <a:solidFill>
                        <a:schemeClr val="bg2"/>
                      </a:solidFill>
                    </a:lnT>
                    <a:lnB w="12700">
                      <a:solidFill>
                        <a:schemeClr val="bg2"/>
                      </a:solidFill>
                    </a:lnB>
                    <a:solidFill>
                      <a:schemeClr val="bg1"/>
                    </a:solidFill>
                  </a:tcPr>
                </a:tc>
                <a:tc>
                  <a:txBody>
                    <a:bodyPr/>
                    <a:lstStyle/>
                    <a:p>
                      <a:pPr lvl="0" algn="l">
                        <a:buNone/>
                      </a:pPr>
                      <a:r>
                        <a:rPr lang="en-US" sz="1300" b="0" i="0" u="none" strike="noStrike" noProof="0"/>
                        <a:t>Enhance data visualization and navigation system</a:t>
                      </a:r>
                      <a:endParaRPr lang="en-US"/>
                    </a:p>
                  </a:txBody>
                  <a:tcPr anchor="ctr">
                    <a:lnL w="12700">
                      <a:solidFill>
                        <a:schemeClr val="bg2"/>
                      </a:solidFill>
                    </a:lnL>
                    <a:lnR w="12700">
                      <a:solidFill>
                        <a:schemeClr val="bg2"/>
                      </a:solidFill>
                    </a:lnR>
                    <a:lnT w="12700">
                      <a:solidFill>
                        <a:schemeClr val="bg2"/>
                      </a:solidFill>
                    </a:lnT>
                    <a:lnB w="12700">
                      <a:solidFill>
                        <a:schemeClr val="bg2"/>
                      </a:solidFill>
                    </a:lnB>
                    <a:solidFill>
                      <a:schemeClr val="bg1"/>
                    </a:solidFill>
                  </a:tcPr>
                </a:tc>
                <a:tc>
                  <a:txBody>
                    <a:bodyPr/>
                    <a:lstStyle/>
                    <a:p>
                      <a:pPr lvl="0" algn="l">
                        <a:buNone/>
                      </a:pPr>
                      <a:r>
                        <a:rPr lang="en-US" sz="1300" b="0" i="0" u="none" strike="noStrike" noProof="0"/>
                        <a:t>Display output availability and status indicators</a:t>
                      </a:r>
                      <a:endParaRPr lang="en-US"/>
                    </a:p>
                  </a:txBody>
                  <a:tcPr anchor="ctr">
                    <a:lnL w="12700">
                      <a:solidFill>
                        <a:schemeClr val="bg2"/>
                      </a:solidFill>
                    </a:lnL>
                    <a:lnR w="12700">
                      <a:solidFill>
                        <a:schemeClr val="bg2"/>
                      </a:solidFill>
                    </a:lnR>
                    <a:lnT w="12700">
                      <a:solidFill>
                        <a:schemeClr val="bg2"/>
                      </a:solidFill>
                    </a:lnT>
                    <a:lnB w="12700">
                      <a:solidFill>
                        <a:schemeClr val="bg2"/>
                      </a:solidFill>
                    </a:lnB>
                    <a:solidFill>
                      <a:schemeClr val="bg1"/>
                    </a:solidFill>
                  </a:tcPr>
                </a:tc>
                <a:tc>
                  <a:txBody>
                    <a:bodyPr/>
                    <a:lstStyle/>
                    <a:p>
                      <a:pPr lvl="0" algn="l">
                        <a:buNone/>
                      </a:pPr>
                      <a:r>
                        <a:rPr lang="en-US" sz="1300" b="0" i="0" u="none" strike="noStrike" noProof="0"/>
                        <a:t>Update visual hierarchy for modern standards</a:t>
                      </a:r>
                      <a:endParaRPr lang="en-US"/>
                    </a:p>
                  </a:txBody>
                  <a:tcPr anchor="ctr">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lvl="0" algn="l">
                        <a:lnSpc>
                          <a:spcPct val="100000"/>
                        </a:lnSpc>
                        <a:spcBef>
                          <a:spcPts val="0"/>
                        </a:spcBef>
                        <a:spcAft>
                          <a:spcPts val="0"/>
                        </a:spcAft>
                        <a:buNone/>
                      </a:pPr>
                      <a:r>
                        <a:rPr lang="en-US" sz="1300" b="0" i="0" u="none" strike="noStrike" noProof="0">
                          <a:solidFill>
                            <a:srgbClr val="000000"/>
                          </a:solidFill>
                        </a:rPr>
                        <a:t>Simplify complex terminology throughout the platform</a:t>
                      </a:r>
                      <a:endParaRPr lang="en-US"/>
                    </a:p>
                  </a:txBody>
                  <a:tcPr anchor="ctr">
                    <a:lnR w="12700">
                      <a:solidFill>
                        <a:schemeClr val="bg2"/>
                      </a:solid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lvl="0" algn="l">
                        <a:buNone/>
                      </a:pPr>
                      <a:r>
                        <a:rPr lang="en-US" sz="1300" b="0" i="0" u="none" strike="noStrike" noProof="0"/>
                        <a:t>Provide real-time impact analysis during reform creation</a:t>
                      </a:r>
                      <a:endParaRPr lang="en-US"/>
                    </a:p>
                  </a:txBody>
                  <a:tcPr anchor="ctr">
                    <a:lnL w="12700">
                      <a:solidFill>
                        <a:schemeClr val="bg2"/>
                      </a:solidFill>
                    </a:lnL>
                    <a:lnR w="12700">
                      <a:solidFill>
                        <a:schemeClr val="bg2"/>
                      </a:solidFill>
                    </a:lnR>
                    <a:lnT w="12700">
                      <a:solidFill>
                        <a:schemeClr val="bg2"/>
                      </a:solidFill>
                    </a:lnT>
                    <a:lnB w="12700">
                      <a:solidFill>
                        <a:schemeClr val="bg2"/>
                      </a:solidFill>
                    </a:lnB>
                    <a:solidFill>
                      <a:schemeClr val="bg1"/>
                    </a:solidFill>
                  </a:tcPr>
                </a:tc>
                <a:tc>
                  <a:txBody>
                    <a:bodyPr/>
                    <a:lstStyle/>
                    <a:p>
                      <a:pPr lvl="0" algn="l">
                        <a:buNone/>
                      </a:pPr>
                      <a:r>
                        <a:rPr lang="en-US" sz="1300" b="0" i="0" u="none" strike="noStrike" noProof="0"/>
                        <a:t>Update visual hierarchy for modern standards</a:t>
                      </a:r>
                      <a:endParaRPr lang="en-US"/>
                    </a:p>
                  </a:txBody>
                  <a:tcPr anchor="ctr">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17131951"/>
                  </a:ext>
                </a:extLst>
              </a:tr>
              <a:tr h="924658">
                <a:tc>
                  <a:txBody>
                    <a:bodyPr/>
                    <a:lstStyle/>
                    <a:p>
                      <a:pPr lvl="0" algn="l">
                        <a:buNone/>
                      </a:pPr>
                      <a:r>
                        <a:rPr lang="en-US" sz="1300" b="0" i="0" u="none" strike="noStrike" noProof="0">
                          <a:latin typeface="Aptos"/>
                        </a:rPr>
                        <a:t>Enhance reform selection and comparison experience</a:t>
                      </a:r>
                      <a:endParaRPr lang="en-US"/>
                    </a:p>
                  </a:txBody>
                  <a:tcPr anchor="ctr">
                    <a:lnR w="12700">
                      <a:solidFill>
                        <a:schemeClr val="bg2"/>
                      </a:solidFill>
                    </a:lnR>
                    <a:lnT w="12700">
                      <a:solidFill>
                        <a:schemeClr val="bg2"/>
                      </a:solidFill>
                    </a:lnT>
                    <a:lnB w="12700">
                      <a:solidFill>
                        <a:schemeClr val="bg2"/>
                      </a:solidFill>
                    </a:lnB>
                    <a:solidFill>
                      <a:schemeClr val="bg1"/>
                    </a:solidFill>
                  </a:tcPr>
                </a:tc>
                <a:tc>
                  <a:txBody>
                    <a:bodyPr/>
                    <a:lstStyle/>
                    <a:p>
                      <a:pPr lvl="0" algn="l">
                        <a:buNone/>
                      </a:pPr>
                      <a:r>
                        <a:rPr lang="en-US" sz="1300" b="0" i="0" u="none" strike="noStrike" noProof="0"/>
                        <a:t>Ensure consistent and clear call-to-action messaging</a:t>
                      </a:r>
                      <a:endParaRPr lang="en-US"/>
                    </a:p>
                  </a:txBody>
                  <a:tcPr anchor="ctr">
                    <a:lnL w="12700">
                      <a:solidFill>
                        <a:schemeClr val="bg2"/>
                      </a:solidFill>
                    </a:lnL>
                    <a:lnR w="12700">
                      <a:solidFill>
                        <a:schemeClr val="bg2"/>
                      </a:solidFill>
                    </a:lnR>
                    <a:lnT w="12700">
                      <a:solidFill>
                        <a:schemeClr val="bg2"/>
                      </a:solidFill>
                    </a:lnT>
                    <a:lnB w="12700">
                      <a:solidFill>
                        <a:schemeClr val="bg2"/>
                      </a:solidFill>
                    </a:lnB>
                    <a:solidFill>
                      <a:schemeClr val="bg1"/>
                    </a:solidFill>
                  </a:tcPr>
                </a:tc>
                <a:tc>
                  <a:txBody>
                    <a:bodyPr/>
                    <a:lstStyle/>
                    <a:p>
                      <a:pPr lvl="0" algn="l">
                        <a:buNone/>
                      </a:pPr>
                      <a:r>
                        <a:rPr lang="en-US" sz="1300" b="0" i="0" u="none" strike="noStrike" noProof="0"/>
                        <a:t>Show simulation progress with estimated completion times</a:t>
                      </a:r>
                      <a:endParaRPr lang="en-US"/>
                    </a:p>
                  </a:txBody>
                  <a:tcPr anchor="ctr">
                    <a:lnL w="12700">
                      <a:solidFill>
                        <a:schemeClr val="bg2"/>
                      </a:solidFill>
                    </a:lnL>
                    <a:lnR w="12700">
                      <a:solidFill>
                        <a:schemeClr val="bg2"/>
                      </a:solidFill>
                    </a:lnR>
                    <a:lnT w="12700">
                      <a:solidFill>
                        <a:schemeClr val="bg2"/>
                      </a:solidFill>
                    </a:lnT>
                    <a:lnB w="12700">
                      <a:solidFill>
                        <a:schemeClr val="bg2"/>
                      </a:solidFill>
                    </a:lnB>
                    <a:solidFill>
                      <a:schemeClr val="bg1"/>
                    </a:solidFill>
                  </a:tcPr>
                </a:tc>
                <a:tc>
                  <a:txBody>
                    <a:bodyPr/>
                    <a:lstStyle/>
                    <a:p>
                      <a:pPr lvl="0" algn="l">
                        <a:buNone/>
                      </a:pPr>
                      <a:r>
                        <a:rPr lang="en-US" sz="1300" b="0" i="0" u="none" strike="noStrike" noProof="0"/>
                        <a:t>Enhance data visualization layouts</a:t>
                      </a:r>
                      <a:endParaRPr lang="en-US"/>
                    </a:p>
                  </a:txBody>
                  <a:tcPr anchor="ctr">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lvl="0" algn="l">
                        <a:buNone/>
                      </a:pPr>
                      <a:r>
                        <a:rPr lang="en-US" sz="1300" b="0" i="0" u="none" strike="noStrike" noProof="0"/>
                        <a:t>Enhance approachability of complex topics</a:t>
                      </a:r>
                      <a:endParaRPr lang="en-US"/>
                    </a:p>
                  </a:txBody>
                  <a:tcPr anchor="ctr">
                    <a:lnR w="12700">
                      <a:solidFill>
                        <a:schemeClr val="bg2"/>
                      </a:solid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lvl="0" algn="l">
                        <a:buNone/>
                      </a:pPr>
                      <a:r>
                        <a:rPr lang="en-US" sz="1300" b="0" i="0" u="none" strike="noStrike" noProof="0"/>
                        <a:t>Connect household process to reform selection seamlessly</a:t>
                      </a:r>
                      <a:endParaRPr lang="en-US"/>
                    </a:p>
                  </a:txBody>
                  <a:tcPr anchor="ctr">
                    <a:lnL w="12700">
                      <a:solidFill>
                        <a:schemeClr val="bg2"/>
                      </a:solidFill>
                    </a:lnL>
                    <a:lnR w="12700">
                      <a:solidFill>
                        <a:schemeClr val="bg2"/>
                      </a:solidFill>
                    </a:lnR>
                    <a:lnT w="12700">
                      <a:solidFill>
                        <a:schemeClr val="bg2"/>
                      </a:solidFill>
                    </a:lnT>
                    <a:lnB w="12700">
                      <a:solidFill>
                        <a:schemeClr val="bg2"/>
                      </a:solidFill>
                    </a:lnB>
                    <a:solidFill>
                      <a:schemeClr val="bg1"/>
                    </a:solidFill>
                  </a:tcPr>
                </a:tc>
                <a:tc>
                  <a:txBody>
                    <a:bodyPr/>
                    <a:lstStyle/>
                    <a:p>
                      <a:pPr lvl="0" algn="l">
                        <a:buNone/>
                      </a:pPr>
                      <a:r>
                        <a:rPr lang="en-US" sz="1300" b="0" i="0" u="none" strike="noStrike" noProof="0"/>
                        <a:t>Enhance data visualization layouts</a:t>
                      </a:r>
                      <a:endParaRPr lang="en-US"/>
                    </a:p>
                  </a:txBody>
                  <a:tcPr anchor="ctr">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519974362"/>
                  </a:ext>
                </a:extLst>
              </a:tr>
              <a:tr h="1131343">
                <a:tc>
                  <a:txBody>
                    <a:bodyPr/>
                    <a:lstStyle/>
                    <a:p>
                      <a:pPr lvl="0" algn="l">
                        <a:buNone/>
                      </a:pPr>
                      <a:r>
                        <a:rPr lang="en-US" sz="1300" b="0" i="0" u="none" strike="noStrike" noProof="0">
                          <a:latin typeface="Aptos"/>
                        </a:rPr>
                        <a:t>Streamline reform creation and editing workflows</a:t>
                      </a:r>
                      <a:endParaRPr lang="en-US"/>
                    </a:p>
                  </a:txBody>
                  <a:tcPr anchor="ctr">
                    <a:lnR w="12700">
                      <a:solidFill>
                        <a:schemeClr val="bg2"/>
                      </a:solidFill>
                    </a:lnR>
                    <a:lnT w="12700">
                      <a:solidFill>
                        <a:schemeClr val="bg2"/>
                      </a:solidFill>
                    </a:lnT>
                    <a:lnB w="12700">
                      <a:solidFill>
                        <a:schemeClr val="bg2"/>
                      </a:solidFill>
                    </a:lnB>
                    <a:solidFill>
                      <a:schemeClr val="bg1"/>
                    </a:solidFill>
                  </a:tcPr>
                </a:tc>
                <a:tc>
                  <a:txBody>
                    <a:bodyPr/>
                    <a:lstStyle/>
                    <a:p>
                      <a:pPr lvl="0" algn="l">
                        <a:buNone/>
                      </a:pPr>
                      <a:endParaRPr lang="en-US" sz="1300" b="0" i="0" u="none" strike="noStrike" noProof="0">
                        <a:latin typeface="Aptos"/>
                      </a:endParaRPr>
                    </a:p>
                  </a:txBody>
                  <a:tcPr anchor="ctr">
                    <a:lnL w="12700">
                      <a:solidFill>
                        <a:schemeClr val="bg2"/>
                      </a:solidFill>
                    </a:lnL>
                    <a:lnR w="12700">
                      <a:solidFill>
                        <a:schemeClr val="bg2"/>
                      </a:solidFill>
                    </a:lnR>
                    <a:lnT w="12700">
                      <a:solidFill>
                        <a:schemeClr val="bg2"/>
                      </a:solidFill>
                    </a:lnT>
                    <a:lnB w="12700">
                      <a:solidFill>
                        <a:schemeClr val="bg2"/>
                      </a:solidFill>
                    </a:lnB>
                    <a:solidFill>
                      <a:schemeClr val="bg1"/>
                    </a:solidFill>
                  </a:tcPr>
                </a:tc>
                <a:tc>
                  <a:txBody>
                    <a:bodyPr/>
                    <a:lstStyle/>
                    <a:p>
                      <a:pPr lvl="0" algn="l">
                        <a:buNone/>
                      </a:pPr>
                      <a:r>
                        <a:rPr lang="en-US" sz="1300" b="0" i="0" u="none" strike="noStrike" noProof="0"/>
                        <a:t>Create automated policy change notification system</a:t>
                      </a:r>
                      <a:endParaRPr lang="en-US"/>
                    </a:p>
                  </a:txBody>
                  <a:tcPr anchor="ctr">
                    <a:lnL w="12700">
                      <a:solidFill>
                        <a:schemeClr val="bg2"/>
                      </a:solidFill>
                    </a:lnL>
                    <a:lnR w="12700">
                      <a:solidFill>
                        <a:schemeClr val="bg2"/>
                      </a:solidFill>
                    </a:lnR>
                    <a:lnT w="12700">
                      <a:solidFill>
                        <a:schemeClr val="bg2"/>
                      </a:solidFill>
                    </a:lnT>
                    <a:lnB w="12700">
                      <a:solidFill>
                        <a:schemeClr val="bg2"/>
                      </a:solidFill>
                    </a:lnB>
                    <a:solidFill>
                      <a:schemeClr val="bg1"/>
                    </a:solidFill>
                  </a:tcPr>
                </a:tc>
                <a:tc>
                  <a:txBody>
                    <a:bodyPr/>
                    <a:lstStyle/>
                    <a:p>
                      <a:pPr lvl="0" algn="l">
                        <a:buNone/>
                      </a:pPr>
                      <a:r>
                        <a:rPr lang="en-US" sz="1300" b="0" i="0" u="none" strike="noStrike" noProof="0"/>
                        <a:t>Modernize input controls and form patterns</a:t>
                      </a:r>
                      <a:endParaRPr lang="en-US"/>
                    </a:p>
                  </a:txBody>
                  <a:tcPr anchor="ctr">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lvl="0" algn="l">
                        <a:buNone/>
                      </a:pPr>
                      <a:r>
                        <a:rPr lang="en-US" sz="1300" b="0" i="0" u="none" strike="noStrike" noProof="0">
                          <a:latin typeface="Aptos"/>
                        </a:rPr>
                        <a:t>Implement standard household profiles for quick comparisons</a:t>
                      </a:r>
                      <a:endParaRPr lang="en-US"/>
                    </a:p>
                  </a:txBody>
                  <a:tcPr anchor="ctr">
                    <a:lnR w="12700">
                      <a:solidFill>
                        <a:schemeClr val="bg2"/>
                      </a:solidFill>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lvl="0" algn="l">
                        <a:buNone/>
                      </a:pPr>
                      <a:endParaRPr lang="en-US" sz="1300" b="0" i="0" u="none" strike="noStrike" noProof="0">
                        <a:latin typeface="Aptos"/>
                      </a:endParaRPr>
                    </a:p>
                  </a:txBody>
                  <a:tcPr anchor="ctr">
                    <a:lnL w="12700">
                      <a:solidFill>
                        <a:schemeClr val="bg2"/>
                      </a:solidFill>
                    </a:lnL>
                    <a:lnR w="12700">
                      <a:solidFill>
                        <a:schemeClr val="bg2"/>
                      </a:solidFill>
                    </a:lnR>
                    <a:lnT w="12700">
                      <a:solidFill>
                        <a:schemeClr val="bg2"/>
                      </a:solidFill>
                    </a:lnT>
                    <a:lnB w="12700">
                      <a:solidFill>
                        <a:schemeClr val="bg2"/>
                      </a:solidFill>
                    </a:lnB>
                    <a:solidFill>
                      <a:schemeClr val="bg1"/>
                    </a:solidFill>
                  </a:tcPr>
                </a:tc>
                <a:tc>
                  <a:txBody>
                    <a:bodyPr/>
                    <a:lstStyle/>
                    <a:p>
                      <a:pPr lvl="0" algn="l">
                        <a:buNone/>
                      </a:pPr>
                      <a:r>
                        <a:rPr lang="en-US" sz="1300" b="0" i="0" u="none" strike="noStrike" noProof="0"/>
                        <a:t>Modernize input controls and form patterns</a:t>
                      </a:r>
                      <a:endParaRPr lang="en-US"/>
                    </a:p>
                  </a:txBody>
                  <a:tcPr anchor="ctr">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4012589847"/>
                  </a:ext>
                </a:extLst>
              </a:tr>
            </a:tbl>
          </a:graphicData>
        </a:graphic>
      </p:graphicFrame>
      <p:sp>
        <p:nvSpPr>
          <p:cNvPr id="4" name="TextBox 3">
            <a:extLst>
              <a:ext uri="{FF2B5EF4-FFF2-40B4-BE49-F238E27FC236}">
                <a16:creationId xmlns:a16="http://schemas.microsoft.com/office/drawing/2014/main" id="{304948D8-AE17-1DA7-B054-4B70C848B4FB}"/>
              </a:ext>
            </a:extLst>
          </p:cNvPr>
          <p:cNvSpPr txBox="1"/>
          <p:nvPr/>
        </p:nvSpPr>
        <p:spPr>
          <a:xfrm>
            <a:off x="440877" y="220693"/>
            <a:ext cx="310075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Roboto Mono"/>
                <a:ea typeface="Roboto Mono"/>
              </a:rPr>
              <a:t>Areas of Opportunity</a:t>
            </a:r>
            <a:endParaRPr lang="en-US"/>
          </a:p>
        </p:txBody>
      </p:sp>
      <p:sp>
        <p:nvSpPr>
          <p:cNvPr id="2" name="Rectangle 1">
            <a:extLst>
              <a:ext uri="{FF2B5EF4-FFF2-40B4-BE49-F238E27FC236}">
                <a16:creationId xmlns:a16="http://schemas.microsoft.com/office/drawing/2014/main" id="{31AC727D-9597-78E5-64D6-02E0CC72AD9C}"/>
              </a:ext>
            </a:extLst>
          </p:cNvPr>
          <p:cNvSpPr/>
          <p:nvPr/>
        </p:nvSpPr>
        <p:spPr>
          <a:xfrm>
            <a:off x="4848974" y="-255264"/>
            <a:ext cx="2514352" cy="213360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Will delete this page and incorporate into prior page</a:t>
            </a:r>
          </a:p>
        </p:txBody>
      </p:sp>
    </p:spTree>
    <p:extLst>
      <p:ext uri="{BB962C8B-B14F-4D97-AF65-F5344CB8AC3E}">
        <p14:creationId xmlns:p14="http://schemas.microsoft.com/office/powerpoint/2010/main" val="2066232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CFA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9111C-6A13-2374-A776-5E77FE00BC09}"/>
              </a:ext>
            </a:extLst>
          </p:cNvPr>
          <p:cNvSpPr>
            <a:spLocks noGrp="1"/>
          </p:cNvSpPr>
          <p:nvPr>
            <p:ph type="title"/>
          </p:nvPr>
        </p:nvSpPr>
        <p:spPr/>
        <p:txBody>
          <a:bodyPr>
            <a:normAutofit/>
          </a:bodyPr>
          <a:lstStyle/>
          <a:p>
            <a:r>
              <a:rPr lang="en-US" sz="3000" b="1">
                <a:latin typeface="Roboto Mono"/>
                <a:ea typeface="Roboto Mono"/>
              </a:rPr>
              <a:t>AGENDA</a:t>
            </a:r>
            <a:endParaRPr lang="en-US"/>
          </a:p>
        </p:txBody>
      </p:sp>
      <p:graphicFrame>
        <p:nvGraphicFramePr>
          <p:cNvPr id="11" name="Content Placeholder 10">
            <a:extLst>
              <a:ext uri="{FF2B5EF4-FFF2-40B4-BE49-F238E27FC236}">
                <a16:creationId xmlns:a16="http://schemas.microsoft.com/office/drawing/2014/main" id="{1CE912DB-5441-F4E5-3B26-1AAB97202EE7}"/>
              </a:ext>
            </a:extLst>
          </p:cNvPr>
          <p:cNvGraphicFramePr>
            <a:graphicFrameLocks noGrp="1"/>
          </p:cNvGraphicFramePr>
          <p:nvPr>
            <p:ph idx="1"/>
            <p:extLst>
              <p:ext uri="{D42A27DB-BD31-4B8C-83A1-F6EECF244321}">
                <p14:modId xmlns:p14="http://schemas.microsoft.com/office/powerpoint/2010/main" val="1396538802"/>
              </p:ext>
            </p:extLst>
          </p:nvPr>
        </p:nvGraphicFramePr>
        <p:xfrm>
          <a:off x="838200" y="1747323"/>
          <a:ext cx="10515598" cy="2895600"/>
        </p:xfrm>
        <a:graphic>
          <a:graphicData uri="http://schemas.openxmlformats.org/drawingml/2006/table">
            <a:tbl>
              <a:tblPr bandRow="1">
                <a:tableStyleId>{2D5ABB26-0587-4C30-8999-92F81FD0307C}</a:tableStyleId>
              </a:tblPr>
              <a:tblGrid>
                <a:gridCol w="864972">
                  <a:extLst>
                    <a:ext uri="{9D8B030D-6E8A-4147-A177-3AD203B41FA5}">
                      <a16:colId xmlns:a16="http://schemas.microsoft.com/office/drawing/2014/main" val="2182949975"/>
                    </a:ext>
                  </a:extLst>
                </a:gridCol>
                <a:gridCol w="9650626">
                  <a:extLst>
                    <a:ext uri="{9D8B030D-6E8A-4147-A177-3AD203B41FA5}">
                      <a16:colId xmlns:a16="http://schemas.microsoft.com/office/drawing/2014/main" val="2467667697"/>
                    </a:ext>
                  </a:extLst>
                </a:gridCol>
              </a:tblGrid>
              <a:tr h="370840">
                <a:tc>
                  <a:txBody>
                    <a:bodyPr/>
                    <a:lstStyle/>
                    <a:p>
                      <a:pPr lvl="0" algn="ctr">
                        <a:buNone/>
                      </a:pPr>
                      <a:r>
                        <a:rPr lang="en-US" sz="2000" b="1">
                          <a:latin typeface="Roboto Mono"/>
                        </a:rPr>
                        <a:t>1</a:t>
                      </a: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a:effectLst/>
                        </a:rPr>
                        <a:t>PolicyEngine Vision</a:t>
                      </a: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723238"/>
                  </a:ext>
                </a:extLst>
              </a:tr>
              <a:tr h="370840">
                <a:tc>
                  <a:txBody>
                    <a:bodyPr/>
                    <a:lstStyle/>
                    <a:p>
                      <a:pPr algn="ctr"/>
                      <a:r>
                        <a:rPr lang="en-US" sz="2000" b="1">
                          <a:latin typeface="Roboto Mono"/>
                        </a:rPr>
                        <a:t>2</a:t>
                      </a: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2000">
                          <a:effectLst/>
                        </a:rPr>
                        <a:t>UX Research Overview</a:t>
                      </a: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6591527"/>
                  </a:ext>
                </a:extLst>
              </a:tr>
              <a:tr h="370839">
                <a:tc>
                  <a:txBody>
                    <a:bodyPr/>
                    <a:lstStyle/>
                    <a:p>
                      <a:pPr lvl="0" algn="ctr">
                        <a:buNone/>
                      </a:pPr>
                      <a:r>
                        <a:rPr lang="en-US" sz="2000" b="1">
                          <a:latin typeface="Roboto Mono"/>
                        </a:rPr>
                        <a:t>3</a:t>
                      </a:r>
                    </a:p>
                  </a:txBody>
                  <a:tcPr marL="137160" marR="137160" marT="137160" marB="137160">
                    <a:lnL w="0">
                      <a:noFill/>
                    </a:lnL>
                    <a:lnR w="0">
                      <a:noFill/>
                    </a:lnR>
                    <a:lnT w="0">
                      <a:noFill/>
                    </a:lnT>
                    <a:lnB w="0">
                      <a:noFill/>
                    </a:lnB>
                    <a:lnTlToBr w="0">
                      <a:noFill/>
                    </a:lnTlToBr>
                    <a:lnBlToTr w="0">
                      <a:noFill/>
                    </a:lnBlToTr>
                  </a:tcPr>
                </a:tc>
                <a:tc>
                  <a:txBody>
                    <a:bodyPr/>
                    <a:lstStyle/>
                    <a:p>
                      <a:pPr lvl="0">
                        <a:buNone/>
                      </a:pPr>
                      <a:r>
                        <a:rPr lang="en-US" sz="2000">
                          <a:effectLst/>
                        </a:rPr>
                        <a:t>Key Findings</a:t>
                      </a:r>
                    </a:p>
                  </a:txBody>
                  <a:tcPr marL="137160" marR="137160" marT="137160" marB="137160">
                    <a:lnL w="0">
                      <a:noFill/>
                    </a:lnL>
                    <a:lnR w="0">
                      <a:noFill/>
                    </a:lnR>
                    <a:lnT w="0">
                      <a:noFill/>
                    </a:lnT>
                    <a:lnB w="0">
                      <a:noFill/>
                    </a:lnB>
                    <a:lnTlToBr w="0">
                      <a:noFill/>
                    </a:lnTlToBr>
                    <a:lnBlToTr w="0">
                      <a:noFill/>
                    </a:lnBlToTr>
                  </a:tcPr>
                </a:tc>
                <a:extLst>
                  <a:ext uri="{0D108BD9-81ED-4DB2-BD59-A6C34878D82A}">
                    <a16:rowId xmlns:a16="http://schemas.microsoft.com/office/drawing/2014/main" val="1973012189"/>
                  </a:ext>
                </a:extLst>
              </a:tr>
              <a:tr h="370840">
                <a:tc>
                  <a:txBody>
                    <a:bodyPr/>
                    <a:lstStyle/>
                    <a:p>
                      <a:pPr algn="ctr"/>
                      <a:r>
                        <a:rPr lang="en-US" sz="2000" b="1">
                          <a:latin typeface="Roboto Mono"/>
                        </a:rPr>
                        <a:t>4</a:t>
                      </a: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a:effectLst/>
                        </a:rPr>
                        <a:t>New Design</a:t>
                      </a: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27337829"/>
                  </a:ext>
                </a:extLst>
              </a:tr>
              <a:tr h="370840">
                <a:tc>
                  <a:txBody>
                    <a:bodyPr/>
                    <a:lstStyle/>
                    <a:p>
                      <a:pPr lvl="0" algn="ctr">
                        <a:buNone/>
                      </a:pPr>
                      <a:r>
                        <a:rPr lang="en-US" sz="2000" b="1">
                          <a:latin typeface="Roboto Mono"/>
                        </a:rPr>
                        <a:t>5</a:t>
                      </a:r>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2000">
                          <a:effectLst/>
                        </a:rPr>
                        <a:t>Future Roadmap</a:t>
                      </a:r>
                      <a:endParaRPr lang="en-US"/>
                    </a:p>
                  </a:txBody>
                  <a:tcPr marL="137160" marR="137160" marT="137160" marB="1371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60864925"/>
                  </a:ext>
                </a:extLst>
              </a:tr>
            </a:tbl>
          </a:graphicData>
        </a:graphic>
      </p:graphicFrame>
      <p:sp>
        <p:nvSpPr>
          <p:cNvPr id="4" name="Slide Number Placeholder 3">
            <a:extLst>
              <a:ext uri="{FF2B5EF4-FFF2-40B4-BE49-F238E27FC236}">
                <a16:creationId xmlns:a16="http://schemas.microsoft.com/office/drawing/2014/main" id="{0054DF39-54D8-641D-9BD5-58ECE382CD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11F816-C659-3F49-9E8D-0A9C59805269}" type="slidenum">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Tree>
    <p:extLst>
      <p:ext uri="{BB962C8B-B14F-4D97-AF65-F5344CB8AC3E}">
        <p14:creationId xmlns:p14="http://schemas.microsoft.com/office/powerpoint/2010/main" val="122548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2CF9320C-2FCE-4F85-FCF5-9E136A366476}"/>
              </a:ext>
            </a:extLst>
          </p:cNvPr>
          <p:cNvSpPr/>
          <p:nvPr/>
        </p:nvSpPr>
        <p:spPr>
          <a:xfrm>
            <a:off x="6248398" y="1947332"/>
            <a:ext cx="4588934" cy="1481667"/>
          </a:xfrm>
          <a:prstGeom prst="rect">
            <a:avLst/>
          </a:prstGeom>
          <a:solidFill>
            <a:schemeClr val="bg2"/>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A30EDEA6-778C-EE2B-7E89-70210A2A06C1}"/>
              </a:ext>
            </a:extLst>
          </p:cNvPr>
          <p:cNvSpPr>
            <a:spLocks noGrp="1"/>
          </p:cNvSpPr>
          <p:nvPr>
            <p:ph type="sldNum" sz="quarter" idx="12"/>
          </p:nvPr>
        </p:nvSpPr>
        <p:spPr/>
        <p:txBody>
          <a:bodyPr/>
          <a:lstStyle/>
          <a:p>
            <a:fld id="{330EA680-D336-4FF7-8B7A-9848BB0A1C32}" type="slidenum">
              <a:rPr lang="en-US" smtClean="0"/>
              <a:t>3</a:t>
            </a:fld>
            <a:endParaRPr lang="en-US"/>
          </a:p>
        </p:txBody>
      </p:sp>
      <p:sp>
        <p:nvSpPr>
          <p:cNvPr id="3" name="Title 1">
            <a:extLst>
              <a:ext uri="{FF2B5EF4-FFF2-40B4-BE49-F238E27FC236}">
                <a16:creationId xmlns:a16="http://schemas.microsoft.com/office/drawing/2014/main" id="{C2FFD677-FB2E-25C3-0B5F-931F3FD29EF1}"/>
              </a:ext>
            </a:extLst>
          </p:cNvPr>
          <p:cNvSpPr txBox="1">
            <a:spLocks/>
          </p:cNvSpPr>
          <p:nvPr/>
        </p:nvSpPr>
        <p:spPr>
          <a:xfrm>
            <a:off x="443089" y="383940"/>
            <a:ext cx="10515600" cy="554156"/>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i="1">
                <a:latin typeface="Junicode"/>
              </a:rPr>
              <a:t>PolicyEngine Vision and Mission</a:t>
            </a:r>
            <a:endParaRPr lang="en-US"/>
          </a:p>
        </p:txBody>
      </p:sp>
      <p:sp>
        <p:nvSpPr>
          <p:cNvPr id="5" name="TextBox 4">
            <a:extLst>
              <a:ext uri="{FF2B5EF4-FFF2-40B4-BE49-F238E27FC236}">
                <a16:creationId xmlns:a16="http://schemas.microsoft.com/office/drawing/2014/main" id="{B7C18188-CF7D-C072-952D-F4A6A095823A}"/>
              </a:ext>
            </a:extLst>
          </p:cNvPr>
          <p:cNvSpPr txBox="1"/>
          <p:nvPr/>
        </p:nvSpPr>
        <p:spPr>
          <a:xfrm>
            <a:off x="6236484" y="1974117"/>
            <a:ext cx="19253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Roboto Mono"/>
                <a:ea typeface="+mn-lt"/>
                <a:cs typeface="+mn-lt"/>
              </a:rPr>
              <a:t>Web App</a:t>
            </a:r>
            <a:endParaRPr lang="en-US" sz="1400" b="1"/>
          </a:p>
        </p:txBody>
      </p:sp>
      <p:sp>
        <p:nvSpPr>
          <p:cNvPr id="7" name="Rectangle 6">
            <a:extLst>
              <a:ext uri="{FF2B5EF4-FFF2-40B4-BE49-F238E27FC236}">
                <a16:creationId xmlns:a16="http://schemas.microsoft.com/office/drawing/2014/main" id="{E2A3FD78-FBC5-BCE2-7927-1D9E972E7EF8}"/>
              </a:ext>
            </a:extLst>
          </p:cNvPr>
          <p:cNvSpPr/>
          <p:nvPr/>
        </p:nvSpPr>
        <p:spPr>
          <a:xfrm>
            <a:off x="762001" y="2529416"/>
            <a:ext cx="4233332" cy="2637064"/>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C284F9D-1CE4-3C6E-D3A2-1F7BDB0E5628}"/>
              </a:ext>
            </a:extLst>
          </p:cNvPr>
          <p:cNvSpPr txBox="1"/>
          <p:nvPr/>
        </p:nvSpPr>
        <p:spPr>
          <a:xfrm>
            <a:off x="857251" y="2691857"/>
            <a:ext cx="26522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Roboto Mono"/>
                <a:ea typeface="+mn-lt"/>
                <a:cs typeface="+mn-lt"/>
              </a:rPr>
              <a:t>Vision</a:t>
            </a:r>
            <a:endParaRPr lang="en-US" b="1"/>
          </a:p>
        </p:txBody>
      </p:sp>
      <p:sp>
        <p:nvSpPr>
          <p:cNvPr id="9" name="TextBox 8">
            <a:extLst>
              <a:ext uri="{FF2B5EF4-FFF2-40B4-BE49-F238E27FC236}">
                <a16:creationId xmlns:a16="http://schemas.microsoft.com/office/drawing/2014/main" id="{C18394DC-0128-E775-10A1-69EBC7D3365E}"/>
              </a:ext>
            </a:extLst>
          </p:cNvPr>
          <p:cNvSpPr txBox="1"/>
          <p:nvPr/>
        </p:nvSpPr>
        <p:spPr>
          <a:xfrm>
            <a:off x="1167496" y="3006956"/>
            <a:ext cx="360770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Roboto Mono"/>
                <a:ea typeface="+mn-lt"/>
                <a:cs typeface="+mn-lt"/>
              </a:rPr>
              <a:t>TBD</a:t>
            </a:r>
            <a:endParaRPr lang="en-US" sz="1400"/>
          </a:p>
        </p:txBody>
      </p:sp>
      <p:sp>
        <p:nvSpPr>
          <p:cNvPr id="10" name="TextBox 9">
            <a:extLst>
              <a:ext uri="{FF2B5EF4-FFF2-40B4-BE49-F238E27FC236}">
                <a16:creationId xmlns:a16="http://schemas.microsoft.com/office/drawing/2014/main" id="{5E4963F5-3AE9-5582-E086-CC503FF9B5A3}"/>
              </a:ext>
            </a:extLst>
          </p:cNvPr>
          <p:cNvSpPr txBox="1"/>
          <p:nvPr/>
        </p:nvSpPr>
        <p:spPr>
          <a:xfrm>
            <a:off x="857251" y="3851186"/>
            <a:ext cx="265227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Roboto Mono"/>
                <a:ea typeface="+mn-lt"/>
                <a:cs typeface="+mn-lt"/>
              </a:rPr>
              <a:t>Mission</a:t>
            </a:r>
            <a:endParaRPr lang="en-US" b="1"/>
          </a:p>
        </p:txBody>
      </p:sp>
      <p:sp>
        <p:nvSpPr>
          <p:cNvPr id="11" name="TextBox 10">
            <a:extLst>
              <a:ext uri="{FF2B5EF4-FFF2-40B4-BE49-F238E27FC236}">
                <a16:creationId xmlns:a16="http://schemas.microsoft.com/office/drawing/2014/main" id="{4F13EB2E-9DE3-A2F3-C3AA-2ABCE5341BC6}"/>
              </a:ext>
            </a:extLst>
          </p:cNvPr>
          <p:cNvSpPr txBox="1"/>
          <p:nvPr/>
        </p:nvSpPr>
        <p:spPr>
          <a:xfrm>
            <a:off x="1167496" y="4166286"/>
            <a:ext cx="360770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Roboto Mono"/>
                <a:ea typeface="+mn-lt"/>
                <a:cs typeface="+mn-lt"/>
              </a:rPr>
              <a:t>TBD</a:t>
            </a:r>
            <a:endParaRPr lang="en-US" sz="1400"/>
          </a:p>
        </p:txBody>
      </p:sp>
      <p:sp>
        <p:nvSpPr>
          <p:cNvPr id="12" name="TextBox 11">
            <a:extLst>
              <a:ext uri="{FF2B5EF4-FFF2-40B4-BE49-F238E27FC236}">
                <a16:creationId xmlns:a16="http://schemas.microsoft.com/office/drawing/2014/main" id="{134A6AF7-8285-5A0C-4F26-709BE22FF1CD}"/>
              </a:ext>
            </a:extLst>
          </p:cNvPr>
          <p:cNvSpPr txBox="1"/>
          <p:nvPr/>
        </p:nvSpPr>
        <p:spPr>
          <a:xfrm>
            <a:off x="6236484" y="3657168"/>
            <a:ext cx="19253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Roboto Mono"/>
                <a:ea typeface="+mn-lt"/>
                <a:cs typeface="+mn-lt"/>
              </a:rPr>
              <a:t>API</a:t>
            </a:r>
            <a:endParaRPr lang="en-US" sz="1400" b="1"/>
          </a:p>
        </p:txBody>
      </p:sp>
      <p:sp>
        <p:nvSpPr>
          <p:cNvPr id="13" name="TextBox 12">
            <a:extLst>
              <a:ext uri="{FF2B5EF4-FFF2-40B4-BE49-F238E27FC236}">
                <a16:creationId xmlns:a16="http://schemas.microsoft.com/office/drawing/2014/main" id="{91260B4F-223E-AB5B-1151-CCAA0344D59E}"/>
              </a:ext>
            </a:extLst>
          </p:cNvPr>
          <p:cNvSpPr txBox="1"/>
          <p:nvPr/>
        </p:nvSpPr>
        <p:spPr>
          <a:xfrm>
            <a:off x="6236484" y="4998143"/>
            <a:ext cx="19253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Roboto Mono"/>
                <a:ea typeface="+mn-lt"/>
                <a:cs typeface="+mn-lt"/>
              </a:rPr>
              <a:t>Open Source Community</a:t>
            </a:r>
            <a:endParaRPr lang="en-US" sz="1400" b="1"/>
          </a:p>
        </p:txBody>
      </p:sp>
      <p:cxnSp>
        <p:nvCxnSpPr>
          <p:cNvPr id="19" name="Elbow Connector 18">
            <a:extLst>
              <a:ext uri="{FF2B5EF4-FFF2-40B4-BE49-F238E27FC236}">
                <a16:creationId xmlns:a16="http://schemas.microsoft.com/office/drawing/2014/main" id="{8840E7D6-C912-873F-D5F2-AB17104B20ED}"/>
              </a:ext>
            </a:extLst>
          </p:cNvPr>
          <p:cNvCxnSpPr>
            <a:cxnSpLocks/>
            <a:stCxn id="7" idx="3"/>
            <a:endCxn id="5" idx="1"/>
          </p:cNvCxnSpPr>
          <p:nvPr/>
        </p:nvCxnSpPr>
        <p:spPr>
          <a:xfrm flipV="1">
            <a:off x="4995333" y="2158783"/>
            <a:ext cx="1241151" cy="1689165"/>
          </a:xfrm>
          <a:prstGeom prst="bentConnector3">
            <a:avLst/>
          </a:prstGeom>
          <a:ln>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0" name="Elbow Connector 19">
            <a:extLst>
              <a:ext uri="{FF2B5EF4-FFF2-40B4-BE49-F238E27FC236}">
                <a16:creationId xmlns:a16="http://schemas.microsoft.com/office/drawing/2014/main" id="{3103D9D0-618D-40FB-EC35-5071BEDA945A}"/>
              </a:ext>
            </a:extLst>
          </p:cNvPr>
          <p:cNvCxnSpPr>
            <a:cxnSpLocks/>
            <a:stCxn id="7" idx="3"/>
            <a:endCxn id="12" idx="1"/>
          </p:cNvCxnSpPr>
          <p:nvPr/>
        </p:nvCxnSpPr>
        <p:spPr>
          <a:xfrm flipV="1">
            <a:off x="4995333" y="3841834"/>
            <a:ext cx="1241151" cy="6114"/>
          </a:xfrm>
          <a:prstGeom prst="bentConnector3">
            <a:avLst/>
          </a:prstGeom>
          <a:ln>
            <a:solidFill>
              <a:schemeClr val="tx2"/>
            </a:solidFill>
          </a:ln>
        </p:spPr>
        <p:style>
          <a:lnRef idx="2">
            <a:schemeClr val="accent1"/>
          </a:lnRef>
          <a:fillRef idx="0">
            <a:schemeClr val="accent1"/>
          </a:fillRef>
          <a:effectRef idx="1">
            <a:schemeClr val="accent1"/>
          </a:effectRef>
          <a:fontRef idx="minor">
            <a:schemeClr val="tx1"/>
          </a:fontRef>
        </p:style>
      </p:cxnSp>
      <p:cxnSp>
        <p:nvCxnSpPr>
          <p:cNvPr id="23" name="Elbow Connector 22">
            <a:extLst>
              <a:ext uri="{FF2B5EF4-FFF2-40B4-BE49-F238E27FC236}">
                <a16:creationId xmlns:a16="http://schemas.microsoft.com/office/drawing/2014/main" id="{0B4D7632-D6B7-3716-6F1C-5FF2DEEDE83C}"/>
              </a:ext>
            </a:extLst>
          </p:cNvPr>
          <p:cNvCxnSpPr>
            <a:cxnSpLocks/>
            <a:stCxn id="7" idx="3"/>
            <a:endCxn id="13" idx="1"/>
          </p:cNvCxnSpPr>
          <p:nvPr/>
        </p:nvCxnSpPr>
        <p:spPr>
          <a:xfrm>
            <a:off x="4995333" y="3847948"/>
            <a:ext cx="1241151" cy="1473361"/>
          </a:xfrm>
          <a:prstGeom prst="bentConnector3">
            <a:avLst/>
          </a:prstGeom>
          <a:ln>
            <a:solidFill>
              <a:schemeClr val="tx2"/>
            </a:solidFill>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E5C9E828-B9C7-A8AF-7B53-97993E4E0350}"/>
              </a:ext>
            </a:extLst>
          </p:cNvPr>
          <p:cNvSpPr txBox="1"/>
          <p:nvPr/>
        </p:nvSpPr>
        <p:spPr>
          <a:xfrm>
            <a:off x="6405818" y="2319596"/>
            <a:ext cx="159034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Roboto Mono"/>
                <a:ea typeface="+mn-lt"/>
                <a:cs typeface="+mn-lt"/>
              </a:rPr>
              <a:t>TBD</a:t>
            </a:r>
            <a:endParaRPr lang="en-US" sz="1400"/>
          </a:p>
        </p:txBody>
      </p:sp>
      <p:sp>
        <p:nvSpPr>
          <p:cNvPr id="35" name="TextBox 34">
            <a:extLst>
              <a:ext uri="{FF2B5EF4-FFF2-40B4-BE49-F238E27FC236}">
                <a16:creationId xmlns:a16="http://schemas.microsoft.com/office/drawing/2014/main" id="{7D720EE2-441C-2FAF-ADFB-F10123D5712A}"/>
              </a:ext>
            </a:extLst>
          </p:cNvPr>
          <p:cNvSpPr txBox="1"/>
          <p:nvPr/>
        </p:nvSpPr>
        <p:spPr>
          <a:xfrm>
            <a:off x="6405818" y="4011345"/>
            <a:ext cx="159034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Roboto Mono"/>
                <a:ea typeface="+mn-lt"/>
                <a:cs typeface="+mn-lt"/>
              </a:rPr>
              <a:t>TBD</a:t>
            </a:r>
            <a:endParaRPr lang="en-US" sz="1400"/>
          </a:p>
        </p:txBody>
      </p:sp>
      <p:sp>
        <p:nvSpPr>
          <p:cNvPr id="36" name="TextBox 35">
            <a:extLst>
              <a:ext uri="{FF2B5EF4-FFF2-40B4-BE49-F238E27FC236}">
                <a16:creationId xmlns:a16="http://schemas.microsoft.com/office/drawing/2014/main" id="{9F06202B-0F82-E614-16BB-3E90171632C1}"/>
              </a:ext>
            </a:extLst>
          </p:cNvPr>
          <p:cNvSpPr txBox="1"/>
          <p:nvPr/>
        </p:nvSpPr>
        <p:spPr>
          <a:xfrm>
            <a:off x="6405818" y="5644474"/>
            <a:ext cx="159034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Roboto Mono"/>
                <a:ea typeface="+mn-lt"/>
                <a:cs typeface="+mn-lt"/>
              </a:rPr>
              <a:t>TBD</a:t>
            </a:r>
            <a:endParaRPr lang="en-US" sz="1400"/>
          </a:p>
        </p:txBody>
      </p:sp>
      <p:sp>
        <p:nvSpPr>
          <p:cNvPr id="40" name="Rectangle 39">
            <a:extLst>
              <a:ext uri="{FF2B5EF4-FFF2-40B4-BE49-F238E27FC236}">
                <a16:creationId xmlns:a16="http://schemas.microsoft.com/office/drawing/2014/main" id="{EDEBD686-7B35-E60A-6B8B-C24892C93842}"/>
              </a:ext>
            </a:extLst>
          </p:cNvPr>
          <p:cNvSpPr/>
          <p:nvPr/>
        </p:nvSpPr>
        <p:spPr>
          <a:xfrm>
            <a:off x="9956800" y="556146"/>
            <a:ext cx="389468" cy="365125"/>
          </a:xfrm>
          <a:prstGeom prst="rect">
            <a:avLst/>
          </a:prstGeom>
          <a:solidFill>
            <a:schemeClr val="bg2"/>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C3EDACFE-C237-DD27-8BD2-48986227B980}"/>
              </a:ext>
            </a:extLst>
          </p:cNvPr>
          <p:cNvSpPr txBox="1"/>
          <p:nvPr/>
        </p:nvSpPr>
        <p:spPr>
          <a:xfrm>
            <a:off x="10346268" y="468648"/>
            <a:ext cx="14393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Roboto Mono"/>
                <a:ea typeface="+mn-lt"/>
                <a:cs typeface="+mn-lt"/>
              </a:rPr>
              <a:t>Focus of UX research</a:t>
            </a:r>
            <a:endParaRPr lang="en-US" sz="1400"/>
          </a:p>
        </p:txBody>
      </p:sp>
      <p:sp>
        <p:nvSpPr>
          <p:cNvPr id="42" name="Rectangle 41">
            <a:extLst>
              <a:ext uri="{FF2B5EF4-FFF2-40B4-BE49-F238E27FC236}">
                <a16:creationId xmlns:a16="http://schemas.microsoft.com/office/drawing/2014/main" id="{63F4DC4B-E3F6-69E3-79E7-A8966D3CC6CD}"/>
              </a:ext>
            </a:extLst>
          </p:cNvPr>
          <p:cNvSpPr/>
          <p:nvPr/>
        </p:nvSpPr>
        <p:spPr>
          <a:xfrm>
            <a:off x="11919284" y="318514"/>
            <a:ext cx="1572126" cy="213360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i="1">
                <a:solidFill>
                  <a:schemeClr val="tx1"/>
                </a:solidFill>
              </a:rPr>
              <a:t>Need vision and mission from Max and Anthony</a:t>
            </a:r>
          </a:p>
        </p:txBody>
      </p:sp>
    </p:spTree>
    <p:extLst>
      <p:ext uri="{BB962C8B-B14F-4D97-AF65-F5344CB8AC3E}">
        <p14:creationId xmlns:p14="http://schemas.microsoft.com/office/powerpoint/2010/main" val="3828584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67610AB-F5E0-D83A-1808-B8C0719BBD16}"/>
              </a:ext>
            </a:extLst>
          </p:cNvPr>
          <p:cNvSpPr txBox="1">
            <a:spLocks/>
          </p:cNvSpPr>
          <p:nvPr/>
        </p:nvSpPr>
        <p:spPr>
          <a:xfrm>
            <a:off x="443089" y="383940"/>
            <a:ext cx="10515600" cy="554156"/>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200" i="1">
                <a:latin typeface="Junicode"/>
              </a:rPr>
              <a:t>UX Research Overview</a:t>
            </a:r>
            <a:endParaRPr lang="en-US"/>
          </a:p>
        </p:txBody>
      </p:sp>
      <p:sp>
        <p:nvSpPr>
          <p:cNvPr id="2" name="TextBox 1">
            <a:extLst>
              <a:ext uri="{FF2B5EF4-FFF2-40B4-BE49-F238E27FC236}">
                <a16:creationId xmlns:a16="http://schemas.microsoft.com/office/drawing/2014/main" id="{D5594D1C-0A6B-2E37-1FCA-94569B085FE1}"/>
              </a:ext>
            </a:extLst>
          </p:cNvPr>
          <p:cNvSpPr txBox="1"/>
          <p:nvPr/>
        </p:nvSpPr>
        <p:spPr>
          <a:xfrm>
            <a:off x="516644" y="1137332"/>
            <a:ext cx="5414980"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Roboto Mono"/>
                <a:ea typeface="Roboto Mono"/>
              </a:rPr>
              <a:t>Objectives</a:t>
            </a:r>
          </a:p>
          <a:p>
            <a:endParaRPr lang="en-US"/>
          </a:p>
          <a:p>
            <a:r>
              <a:rPr lang="en-US" sz="1400"/>
              <a:t>Understand how users have been engaging with the PE app, identify pain points in the usage, collect feedback on user experience, and design a new experience. </a:t>
            </a:r>
          </a:p>
        </p:txBody>
      </p:sp>
      <p:sp>
        <p:nvSpPr>
          <p:cNvPr id="5" name="TextBox 4">
            <a:extLst>
              <a:ext uri="{FF2B5EF4-FFF2-40B4-BE49-F238E27FC236}">
                <a16:creationId xmlns:a16="http://schemas.microsoft.com/office/drawing/2014/main" id="{CEF9252E-BE91-9D09-E937-FDEC2C0794DF}"/>
              </a:ext>
            </a:extLst>
          </p:cNvPr>
          <p:cNvSpPr txBox="1"/>
          <p:nvPr/>
        </p:nvSpPr>
        <p:spPr>
          <a:xfrm>
            <a:off x="439427" y="4532205"/>
            <a:ext cx="2780638"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Roboto Mono"/>
                <a:ea typeface="+mn-lt"/>
                <a:cs typeface="+mn-lt"/>
              </a:rPr>
              <a:t>Methods</a:t>
            </a:r>
            <a:endParaRPr lang="en-US"/>
          </a:p>
          <a:p>
            <a:endParaRPr lang="en-US" sz="1400"/>
          </a:p>
          <a:p>
            <a:pPr marL="285750" indent="-285750">
              <a:buFont typeface="Arial"/>
              <a:buChar char="•"/>
            </a:pPr>
            <a:r>
              <a:rPr lang="en-US" sz="1400"/>
              <a:t>Stakeholder interviews</a:t>
            </a:r>
          </a:p>
          <a:p>
            <a:pPr marL="285750" indent="-285750">
              <a:buFont typeface="Arial"/>
              <a:buChar char="•"/>
            </a:pPr>
            <a:r>
              <a:rPr lang="en-US" sz="1400"/>
              <a:t>User interviews</a:t>
            </a:r>
          </a:p>
          <a:p>
            <a:pPr marL="285750" indent="-285750">
              <a:buFont typeface="Arial"/>
              <a:buChar char="•"/>
            </a:pPr>
            <a:r>
              <a:rPr lang="en-US" sz="1400"/>
              <a:t>Usability testing / Observations</a:t>
            </a:r>
          </a:p>
          <a:p>
            <a:pPr marL="285750" indent="-285750">
              <a:buFont typeface="Arial"/>
              <a:buChar char="•"/>
            </a:pPr>
            <a:r>
              <a:rPr lang="en-US" sz="1400"/>
              <a:t>UX audit</a:t>
            </a:r>
          </a:p>
          <a:p>
            <a:pPr marL="285750" indent="-285750">
              <a:buFont typeface="Arial"/>
              <a:buChar char="•"/>
            </a:pPr>
            <a:r>
              <a:rPr lang="en-US" sz="1400"/>
              <a:t>Affinity Mapping</a:t>
            </a:r>
          </a:p>
          <a:p>
            <a:pPr marL="285750" indent="-285750">
              <a:buFont typeface="Arial"/>
              <a:buChar char="•"/>
            </a:pPr>
            <a:r>
              <a:rPr lang="en-US" sz="1400"/>
              <a:t>User Archetype Analysis</a:t>
            </a:r>
          </a:p>
          <a:p>
            <a:endParaRPr lang="en-US"/>
          </a:p>
        </p:txBody>
      </p:sp>
      <p:sp>
        <p:nvSpPr>
          <p:cNvPr id="6" name="Slide Number Placeholder 5">
            <a:extLst>
              <a:ext uri="{FF2B5EF4-FFF2-40B4-BE49-F238E27FC236}">
                <a16:creationId xmlns:a16="http://schemas.microsoft.com/office/drawing/2014/main" id="{F6E26132-24B4-82FB-8D88-F34CAE190078}"/>
              </a:ext>
            </a:extLst>
          </p:cNvPr>
          <p:cNvSpPr>
            <a:spLocks noGrp="1"/>
          </p:cNvSpPr>
          <p:nvPr>
            <p:ph type="sldNum" sz="quarter" idx="12"/>
          </p:nvPr>
        </p:nvSpPr>
        <p:spPr/>
        <p:txBody>
          <a:bodyPr/>
          <a:lstStyle/>
          <a:p>
            <a:fld id="{330EA680-D336-4FF7-8B7A-9848BB0A1C32}" type="slidenum">
              <a:rPr lang="en-US" smtClean="0">
                <a:latin typeface="Roboto Mono"/>
                <a:ea typeface="Roboto Mono"/>
              </a:rPr>
              <a:pPr/>
              <a:t>4</a:t>
            </a:fld>
            <a:endParaRPr lang="en-US"/>
          </a:p>
        </p:txBody>
      </p:sp>
      <p:sp>
        <p:nvSpPr>
          <p:cNvPr id="8" name="TextBox 7">
            <a:extLst>
              <a:ext uri="{FF2B5EF4-FFF2-40B4-BE49-F238E27FC236}">
                <a16:creationId xmlns:a16="http://schemas.microsoft.com/office/drawing/2014/main" id="{51CBEDE7-EFD7-8C5A-84E7-A74A642CDD43}"/>
              </a:ext>
            </a:extLst>
          </p:cNvPr>
          <p:cNvSpPr txBox="1"/>
          <p:nvPr/>
        </p:nvSpPr>
        <p:spPr>
          <a:xfrm>
            <a:off x="516644" y="2549137"/>
            <a:ext cx="2095927" cy="18774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Roboto Mono"/>
                <a:ea typeface="+mn-lt"/>
                <a:cs typeface="+mn-lt"/>
              </a:rPr>
              <a:t>Participants</a:t>
            </a:r>
            <a:endParaRPr lang="en-US"/>
          </a:p>
          <a:p>
            <a:endParaRPr lang="en-US" sz="1400"/>
          </a:p>
          <a:p>
            <a:pPr marL="285750" indent="-285750">
              <a:buFont typeface="Arial"/>
              <a:buChar char="•"/>
            </a:pPr>
            <a:r>
              <a:rPr lang="en-US" sz="1400"/>
              <a:t>Policy analysts</a:t>
            </a:r>
          </a:p>
          <a:p>
            <a:pPr marL="285750" indent="-285750">
              <a:buFont typeface="Arial"/>
              <a:buChar char="•"/>
            </a:pPr>
            <a:r>
              <a:rPr lang="en-US" sz="1400"/>
              <a:t>Economists</a:t>
            </a:r>
          </a:p>
          <a:p>
            <a:pPr marL="285750" indent="-285750">
              <a:buFont typeface="Arial"/>
              <a:buChar char="•"/>
            </a:pPr>
            <a:r>
              <a:rPr lang="en-US" sz="1400"/>
              <a:t>Researchers</a:t>
            </a:r>
          </a:p>
          <a:p>
            <a:pPr marL="285750" indent="-285750">
              <a:buFont typeface="Arial"/>
              <a:buChar char="•"/>
            </a:pPr>
            <a:r>
              <a:rPr lang="en-US" sz="1400"/>
              <a:t>Journalists</a:t>
            </a:r>
          </a:p>
          <a:p>
            <a:pPr marL="285750" indent="-285750">
              <a:buFont typeface="Arial"/>
              <a:buChar char="•"/>
            </a:pPr>
            <a:r>
              <a:rPr lang="en-US" sz="1400"/>
              <a:t>PolicyEngine team</a:t>
            </a:r>
          </a:p>
          <a:p>
            <a:pPr marL="285750" indent="-285750">
              <a:buFont typeface="Arial"/>
              <a:buChar char="•"/>
            </a:pPr>
            <a:r>
              <a:rPr lang="en-US" sz="1400"/>
              <a:t>Novice users</a:t>
            </a:r>
          </a:p>
        </p:txBody>
      </p:sp>
      <p:sp>
        <p:nvSpPr>
          <p:cNvPr id="10" name="Rectangle: Rounded Corners 9">
            <a:extLst>
              <a:ext uri="{FF2B5EF4-FFF2-40B4-BE49-F238E27FC236}">
                <a16:creationId xmlns:a16="http://schemas.microsoft.com/office/drawing/2014/main" id="{8E5CCE26-30F9-1579-86AD-B21EA63684F0}"/>
              </a:ext>
            </a:extLst>
          </p:cNvPr>
          <p:cNvSpPr/>
          <p:nvPr/>
        </p:nvSpPr>
        <p:spPr>
          <a:xfrm>
            <a:off x="6919782" y="2965621"/>
            <a:ext cx="4592594" cy="3326026"/>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 screen&#10;&#10;AI-generated content may be incorrect.">
            <a:extLst>
              <a:ext uri="{FF2B5EF4-FFF2-40B4-BE49-F238E27FC236}">
                <a16:creationId xmlns:a16="http://schemas.microsoft.com/office/drawing/2014/main" id="{A35ADE6B-8763-58A5-3691-CE0C2E9DB8D1}"/>
              </a:ext>
            </a:extLst>
          </p:cNvPr>
          <p:cNvPicPr>
            <a:picLocks noChangeAspect="1"/>
          </p:cNvPicPr>
          <p:nvPr/>
        </p:nvPicPr>
        <p:blipFill>
          <a:blip r:embed="rId3"/>
          <a:srcRect l="-996" t="6375" r="807" b="12153"/>
          <a:stretch/>
        </p:blipFill>
        <p:spPr>
          <a:xfrm>
            <a:off x="6919783" y="2950877"/>
            <a:ext cx="4599747" cy="35829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13" name="Group 12">
            <a:extLst>
              <a:ext uri="{FF2B5EF4-FFF2-40B4-BE49-F238E27FC236}">
                <a16:creationId xmlns:a16="http://schemas.microsoft.com/office/drawing/2014/main" id="{4423F3BE-A3C3-55F8-2F3D-D7EEDAF36EAF}"/>
              </a:ext>
            </a:extLst>
          </p:cNvPr>
          <p:cNvGrpSpPr/>
          <p:nvPr/>
        </p:nvGrpSpPr>
        <p:grpSpPr>
          <a:xfrm>
            <a:off x="9977428" y="682392"/>
            <a:ext cx="1394704" cy="1913518"/>
            <a:chOff x="9765225" y="450898"/>
            <a:chExt cx="1780526" cy="2434378"/>
          </a:xfrm>
        </p:grpSpPr>
        <p:pic>
          <p:nvPicPr>
            <p:cNvPr id="11" name="Picture 10">
              <a:extLst>
                <a:ext uri="{FF2B5EF4-FFF2-40B4-BE49-F238E27FC236}">
                  <a16:creationId xmlns:a16="http://schemas.microsoft.com/office/drawing/2014/main" id="{6F6B5548-5D3D-9B36-F940-8387DEEE76E2}"/>
                </a:ext>
              </a:extLst>
            </p:cNvPr>
            <p:cNvPicPr>
              <a:picLocks noChangeAspect="1"/>
            </p:cNvPicPr>
            <p:nvPr/>
          </p:nvPicPr>
          <p:blipFill>
            <a:blip r:embed="rId4"/>
            <a:srcRect l="111" t="10929" r="49315" b="15847"/>
            <a:stretch/>
          </p:blipFill>
          <p:spPr>
            <a:xfrm>
              <a:off x="9765225" y="450898"/>
              <a:ext cx="1780526" cy="12890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a:extLst>
                <a:ext uri="{FF2B5EF4-FFF2-40B4-BE49-F238E27FC236}">
                  <a16:creationId xmlns:a16="http://schemas.microsoft.com/office/drawing/2014/main" id="{08DD0704-6A31-A704-9848-05416298BD1B}"/>
                </a:ext>
              </a:extLst>
            </p:cNvPr>
            <p:cNvPicPr>
              <a:picLocks noChangeAspect="1"/>
            </p:cNvPicPr>
            <p:nvPr/>
          </p:nvPicPr>
          <p:blipFill>
            <a:blip r:embed="rId4"/>
            <a:srcRect l="50863" t="25227" r="-548" b="7807"/>
            <a:stretch/>
          </p:blipFill>
          <p:spPr>
            <a:xfrm>
              <a:off x="9781128" y="1706420"/>
              <a:ext cx="1749242" cy="11788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pic>
        <p:nvPicPr>
          <p:cNvPr id="14" name="Picture 13">
            <a:extLst>
              <a:ext uri="{FF2B5EF4-FFF2-40B4-BE49-F238E27FC236}">
                <a16:creationId xmlns:a16="http://schemas.microsoft.com/office/drawing/2014/main" id="{FCF35AE7-EF24-3B30-AD19-1CCB4DAA3BF5}"/>
              </a:ext>
            </a:extLst>
          </p:cNvPr>
          <p:cNvPicPr>
            <a:picLocks noChangeAspect="1"/>
          </p:cNvPicPr>
          <p:nvPr/>
        </p:nvPicPr>
        <p:blipFill>
          <a:blip r:embed="rId5"/>
          <a:stretch>
            <a:fillRect/>
          </a:stretch>
        </p:blipFill>
        <p:spPr>
          <a:xfrm>
            <a:off x="6916842" y="680013"/>
            <a:ext cx="2843503" cy="19773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5" name="TextBox 14">
            <a:extLst>
              <a:ext uri="{FF2B5EF4-FFF2-40B4-BE49-F238E27FC236}">
                <a16:creationId xmlns:a16="http://schemas.microsoft.com/office/drawing/2014/main" id="{E6AD0203-074C-EEE5-5CCA-950E68735C64}"/>
              </a:ext>
            </a:extLst>
          </p:cNvPr>
          <p:cNvSpPr txBox="1"/>
          <p:nvPr/>
        </p:nvSpPr>
        <p:spPr>
          <a:xfrm>
            <a:off x="2850099" y="2549137"/>
            <a:ext cx="278063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400"/>
          </a:p>
          <a:p>
            <a:endParaRPr lang="en-US" sz="1400"/>
          </a:p>
          <a:p>
            <a:pPr marL="285750" indent="-285750">
              <a:buFont typeface="Arial"/>
              <a:buChar char="•"/>
            </a:pPr>
            <a:r>
              <a:rPr lang="en-US" sz="1400" err="1"/>
              <a:t>Niskanan</a:t>
            </a:r>
            <a:r>
              <a:rPr lang="en-US" sz="1400"/>
              <a:t> Center</a:t>
            </a:r>
          </a:p>
          <a:p>
            <a:pPr marL="285750" indent="-285750">
              <a:buFont typeface="Arial"/>
              <a:buChar char="•"/>
            </a:pPr>
            <a:r>
              <a:rPr lang="en-US" sz="1400"/>
              <a:t>Gary Ventures</a:t>
            </a:r>
          </a:p>
          <a:p>
            <a:pPr marL="285750" indent="-285750">
              <a:buFont typeface="Arial"/>
              <a:buChar char="•"/>
            </a:pPr>
            <a:r>
              <a:rPr lang="en-US" sz="1400"/>
              <a:t>Northwestern University</a:t>
            </a:r>
          </a:p>
          <a:p>
            <a:pPr marL="285750" indent="-285750">
              <a:buFont typeface="Arial"/>
              <a:buChar char="•"/>
            </a:pPr>
            <a:r>
              <a:rPr lang="en-US" sz="1400"/>
              <a:t>EPCC</a:t>
            </a:r>
          </a:p>
          <a:p>
            <a:pPr marL="285750" indent="-285750">
              <a:buFont typeface="Arial"/>
              <a:buChar char="•"/>
            </a:pPr>
            <a:r>
              <a:rPr lang="en-US" sz="1400"/>
              <a:t>Brookings Institute</a:t>
            </a:r>
          </a:p>
          <a:p>
            <a:pPr marL="285750" indent="-285750">
              <a:buFont typeface="Arial"/>
              <a:buChar char="•"/>
            </a:pPr>
            <a:r>
              <a:rPr lang="en-US" sz="1400"/>
              <a:t>Vox Media</a:t>
            </a:r>
          </a:p>
          <a:p>
            <a:pPr marL="285750" indent="-285750">
              <a:buFont typeface="Arial"/>
              <a:buChar char="•"/>
            </a:pPr>
            <a:endParaRPr lang="en-US" sz="1400"/>
          </a:p>
        </p:txBody>
      </p:sp>
    </p:spTree>
    <p:extLst>
      <p:ext uri="{BB962C8B-B14F-4D97-AF65-F5344CB8AC3E}">
        <p14:creationId xmlns:p14="http://schemas.microsoft.com/office/powerpoint/2010/main" val="2188330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9A689454-0BE7-57BB-5895-DEA442923582}"/>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5657965F-6A61-C26C-4709-A9BA20BC007A}"/>
              </a:ext>
            </a:extLst>
          </p:cNvPr>
          <p:cNvSpPr txBox="1">
            <a:spLocks/>
          </p:cNvSpPr>
          <p:nvPr/>
        </p:nvSpPr>
        <p:spPr>
          <a:xfrm>
            <a:off x="662510" y="470005"/>
            <a:ext cx="10515600" cy="554156"/>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i="1">
                <a:latin typeface="Junicode"/>
              </a:rPr>
              <a:t>Key Findings – Current experience</a:t>
            </a:r>
            <a:endParaRPr lang="en-US"/>
          </a:p>
        </p:txBody>
      </p:sp>
      <p:sp>
        <p:nvSpPr>
          <p:cNvPr id="6" name="Slide Number Placeholder 5">
            <a:extLst>
              <a:ext uri="{FF2B5EF4-FFF2-40B4-BE49-F238E27FC236}">
                <a16:creationId xmlns:a16="http://schemas.microsoft.com/office/drawing/2014/main" id="{36981756-F84F-24CE-E9F5-E1F3FDD67759}"/>
              </a:ext>
            </a:extLst>
          </p:cNvPr>
          <p:cNvSpPr>
            <a:spLocks noGrp="1"/>
          </p:cNvSpPr>
          <p:nvPr>
            <p:ph type="sldNum" sz="quarter" idx="12"/>
          </p:nvPr>
        </p:nvSpPr>
        <p:spPr/>
        <p:txBody>
          <a:bodyPr/>
          <a:lstStyle/>
          <a:p>
            <a:fld id="{330EA680-D336-4FF7-8B7A-9848BB0A1C32}" type="slidenum">
              <a:rPr lang="en-US" dirty="0" smtClean="0">
                <a:latin typeface="Roboto Mono"/>
                <a:ea typeface="Roboto Mono"/>
              </a:rPr>
              <a:t>5</a:t>
            </a:fld>
            <a:endParaRPr lang="en-US">
              <a:latin typeface="Roboto Mono"/>
              <a:ea typeface="Roboto Mono"/>
            </a:endParaRPr>
          </a:p>
        </p:txBody>
      </p:sp>
      <p:sp>
        <p:nvSpPr>
          <p:cNvPr id="5" name="TextBox 4">
            <a:extLst>
              <a:ext uri="{FF2B5EF4-FFF2-40B4-BE49-F238E27FC236}">
                <a16:creationId xmlns:a16="http://schemas.microsoft.com/office/drawing/2014/main" id="{3E3AB952-14D1-A04F-845A-70275ABECA1E}"/>
              </a:ext>
            </a:extLst>
          </p:cNvPr>
          <p:cNvSpPr txBox="1"/>
          <p:nvPr/>
        </p:nvSpPr>
        <p:spPr>
          <a:xfrm>
            <a:off x="8504402" y="4810829"/>
            <a:ext cx="3162229"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Roboto Mono"/>
              </a:rPr>
              <a:t>UI + User Flow</a:t>
            </a:r>
            <a:r>
              <a:rPr lang="en-US" sz="1200">
                <a:latin typeface="Roboto Mono"/>
                <a:ea typeface="Roboto Mono"/>
              </a:rPr>
              <a:t>​</a:t>
            </a:r>
            <a:endParaRPr lang="en-US" sz="1200"/>
          </a:p>
        </p:txBody>
      </p:sp>
      <p:graphicFrame>
        <p:nvGraphicFramePr>
          <p:cNvPr id="7" name="Table 6">
            <a:extLst>
              <a:ext uri="{FF2B5EF4-FFF2-40B4-BE49-F238E27FC236}">
                <a16:creationId xmlns:a16="http://schemas.microsoft.com/office/drawing/2014/main" id="{FB6331F7-C348-A8E1-8AAB-8FB800585213}"/>
              </a:ext>
            </a:extLst>
          </p:cNvPr>
          <p:cNvGraphicFramePr>
            <a:graphicFrameLocks noGrp="1"/>
          </p:cNvGraphicFramePr>
          <p:nvPr>
            <p:extLst>
              <p:ext uri="{D42A27DB-BD31-4B8C-83A1-F6EECF244321}">
                <p14:modId xmlns:p14="http://schemas.microsoft.com/office/powerpoint/2010/main" val="251928759"/>
              </p:ext>
            </p:extLst>
          </p:nvPr>
        </p:nvGraphicFramePr>
        <p:xfrm>
          <a:off x="8510422" y="5096634"/>
          <a:ext cx="3162229" cy="411185"/>
        </p:xfrm>
        <a:graphic>
          <a:graphicData uri="http://schemas.openxmlformats.org/drawingml/2006/table">
            <a:tbl>
              <a:tblPr bandRow="1">
                <a:tableStyleId>{5C22544A-7EE6-4342-B048-85BDC9FD1C3A}</a:tableStyleId>
              </a:tblPr>
              <a:tblGrid>
                <a:gridCol w="3162229">
                  <a:extLst>
                    <a:ext uri="{9D8B030D-6E8A-4147-A177-3AD203B41FA5}">
                      <a16:colId xmlns:a16="http://schemas.microsoft.com/office/drawing/2014/main" val="1975670600"/>
                    </a:ext>
                  </a:extLst>
                </a:gridCol>
              </a:tblGrid>
              <a:tr h="411185">
                <a:tc>
                  <a:txBody>
                    <a:bodyPr/>
                    <a:lstStyle/>
                    <a:p>
                      <a:pPr marL="0" marR="0" lvl="0" indent="0" algn="l">
                        <a:lnSpc>
                          <a:spcPct val="100000"/>
                        </a:lnSpc>
                        <a:spcBef>
                          <a:spcPts val="0"/>
                        </a:spcBef>
                        <a:spcAft>
                          <a:spcPts val="0"/>
                        </a:spcAft>
                        <a:buNone/>
                      </a:pPr>
                      <a:r>
                        <a:rPr lang="en-US" sz="1000" b="1" i="0" u="none" strike="noStrike" noProof="0">
                          <a:solidFill>
                            <a:srgbClr val="000000"/>
                          </a:solidFill>
                          <a:latin typeface="Aptos"/>
                        </a:rPr>
                        <a:t>Insight</a:t>
                      </a:r>
                      <a:r>
                        <a:rPr lang="en-US" sz="1000" b="0" i="0" u="none" strike="noStrike" noProof="0">
                          <a:solidFill>
                            <a:srgbClr val="000000"/>
                          </a:solidFill>
                          <a:latin typeface="Aptos"/>
                        </a:rPr>
                        <a:t>: Users struggled to navigate the app in a clear, concise manner.</a:t>
                      </a:r>
                      <a:endParaRPr lang="en-US" sz="1000"/>
                    </a:p>
                  </a:txBody>
                  <a:tcPr>
                    <a:noFill/>
                  </a:tcPr>
                </a:tc>
                <a:extLst>
                  <a:ext uri="{0D108BD9-81ED-4DB2-BD59-A6C34878D82A}">
                    <a16:rowId xmlns:a16="http://schemas.microsoft.com/office/drawing/2014/main" val="820768070"/>
                  </a:ext>
                </a:extLst>
              </a:tr>
            </a:tbl>
          </a:graphicData>
        </a:graphic>
      </p:graphicFrame>
      <p:graphicFrame>
        <p:nvGraphicFramePr>
          <p:cNvPr id="16" name="Table 15">
            <a:extLst>
              <a:ext uri="{FF2B5EF4-FFF2-40B4-BE49-F238E27FC236}">
                <a16:creationId xmlns:a16="http://schemas.microsoft.com/office/drawing/2014/main" id="{032B3A09-D3F7-8E34-D22D-093E0502038F}"/>
              </a:ext>
            </a:extLst>
          </p:cNvPr>
          <p:cNvGraphicFramePr>
            <a:graphicFrameLocks noGrp="1"/>
          </p:cNvGraphicFramePr>
          <p:nvPr>
            <p:extLst>
              <p:ext uri="{D42A27DB-BD31-4B8C-83A1-F6EECF244321}">
                <p14:modId xmlns:p14="http://schemas.microsoft.com/office/powerpoint/2010/main" val="755578002"/>
              </p:ext>
            </p:extLst>
          </p:nvPr>
        </p:nvGraphicFramePr>
        <p:xfrm>
          <a:off x="8444470" y="2214156"/>
          <a:ext cx="3208110" cy="396240"/>
        </p:xfrm>
        <a:graphic>
          <a:graphicData uri="http://schemas.openxmlformats.org/drawingml/2006/table">
            <a:tbl>
              <a:tblPr bandRow="1">
                <a:tableStyleId>{5C22544A-7EE6-4342-B048-85BDC9FD1C3A}</a:tableStyleId>
              </a:tblPr>
              <a:tblGrid>
                <a:gridCol w="3208110">
                  <a:extLst>
                    <a:ext uri="{9D8B030D-6E8A-4147-A177-3AD203B41FA5}">
                      <a16:colId xmlns:a16="http://schemas.microsoft.com/office/drawing/2014/main" val="1975670600"/>
                    </a:ext>
                  </a:extLst>
                </a:gridCol>
              </a:tblGrid>
              <a:tr h="365767">
                <a:tc>
                  <a:txBody>
                    <a:bodyPr/>
                    <a:lstStyle/>
                    <a:p>
                      <a:pPr marL="0" marR="0" lvl="0" indent="0" algn="l">
                        <a:lnSpc>
                          <a:spcPct val="100000"/>
                        </a:lnSpc>
                        <a:spcBef>
                          <a:spcPts val="0"/>
                        </a:spcBef>
                        <a:spcAft>
                          <a:spcPts val="0"/>
                        </a:spcAft>
                        <a:buNone/>
                      </a:pPr>
                      <a:r>
                        <a:rPr lang="en-US" sz="1000" b="1" i="0" u="none" strike="noStrike" noProof="0">
                          <a:solidFill>
                            <a:srgbClr val="000000"/>
                          </a:solidFill>
                          <a:latin typeface="Aptos"/>
                        </a:rPr>
                        <a:t>Insight</a:t>
                      </a:r>
                      <a:r>
                        <a:rPr lang="en-US" sz="1000" b="0" i="0" u="none" strike="noStrike" noProof="0">
                          <a:solidFill>
                            <a:srgbClr val="000000"/>
                          </a:solidFill>
                          <a:latin typeface="Aptos"/>
                        </a:rPr>
                        <a:t>: Users found the search functionality and parameter structure confusing.</a:t>
                      </a:r>
                      <a:endParaRPr lang="en-US" sz="1000"/>
                    </a:p>
                  </a:txBody>
                  <a:tcPr>
                    <a:noFill/>
                  </a:tcPr>
                </a:tc>
                <a:extLst>
                  <a:ext uri="{0D108BD9-81ED-4DB2-BD59-A6C34878D82A}">
                    <a16:rowId xmlns:a16="http://schemas.microsoft.com/office/drawing/2014/main" val="820768070"/>
                  </a:ext>
                </a:extLst>
              </a:tr>
            </a:tbl>
          </a:graphicData>
        </a:graphic>
      </p:graphicFrame>
      <p:sp>
        <p:nvSpPr>
          <p:cNvPr id="17" name="TextBox 16">
            <a:extLst>
              <a:ext uri="{FF2B5EF4-FFF2-40B4-BE49-F238E27FC236}">
                <a16:creationId xmlns:a16="http://schemas.microsoft.com/office/drawing/2014/main" id="{A4122FA9-074F-BAD0-A0E0-882AD3389F5B}"/>
              </a:ext>
            </a:extLst>
          </p:cNvPr>
          <p:cNvSpPr txBox="1"/>
          <p:nvPr/>
        </p:nvSpPr>
        <p:spPr>
          <a:xfrm>
            <a:off x="8448108" y="1944681"/>
            <a:ext cx="3203800"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Roboto Mono"/>
              </a:rPr>
              <a:t>Policy Organization</a:t>
            </a:r>
            <a:endParaRPr lang="en-US" sz="1200"/>
          </a:p>
        </p:txBody>
      </p:sp>
      <p:sp>
        <p:nvSpPr>
          <p:cNvPr id="2" name="TextBox 1">
            <a:extLst>
              <a:ext uri="{FF2B5EF4-FFF2-40B4-BE49-F238E27FC236}">
                <a16:creationId xmlns:a16="http://schemas.microsoft.com/office/drawing/2014/main" id="{309CC970-9A17-D305-FBFF-1377F210A5F3}"/>
              </a:ext>
            </a:extLst>
          </p:cNvPr>
          <p:cNvSpPr txBox="1"/>
          <p:nvPr/>
        </p:nvSpPr>
        <p:spPr>
          <a:xfrm>
            <a:off x="8442440" y="2670112"/>
            <a:ext cx="3242743"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Roboto Mono"/>
              </a:rPr>
              <a:t>Policy Confusion</a:t>
            </a:r>
            <a:endParaRPr lang="en-US" sz="1200">
              <a:latin typeface="Roboto Mono"/>
              <a:ea typeface="Roboto Mono"/>
            </a:endParaRPr>
          </a:p>
        </p:txBody>
      </p:sp>
      <p:graphicFrame>
        <p:nvGraphicFramePr>
          <p:cNvPr id="9" name="Table 8">
            <a:extLst>
              <a:ext uri="{FF2B5EF4-FFF2-40B4-BE49-F238E27FC236}">
                <a16:creationId xmlns:a16="http://schemas.microsoft.com/office/drawing/2014/main" id="{164B3CC4-1B47-D456-3EA5-1784722DBF7D}"/>
              </a:ext>
            </a:extLst>
          </p:cNvPr>
          <p:cNvGraphicFramePr>
            <a:graphicFrameLocks noGrp="1"/>
          </p:cNvGraphicFramePr>
          <p:nvPr>
            <p:extLst>
              <p:ext uri="{D42A27DB-BD31-4B8C-83A1-F6EECF244321}">
                <p14:modId xmlns:p14="http://schemas.microsoft.com/office/powerpoint/2010/main" val="2493674476"/>
              </p:ext>
            </p:extLst>
          </p:nvPr>
        </p:nvGraphicFramePr>
        <p:xfrm>
          <a:off x="8450489" y="2918824"/>
          <a:ext cx="3208109" cy="853440"/>
        </p:xfrm>
        <a:graphic>
          <a:graphicData uri="http://schemas.openxmlformats.org/drawingml/2006/table">
            <a:tbl>
              <a:tblPr bandRow="1">
                <a:tableStyleId>{5C22544A-7EE6-4342-B048-85BDC9FD1C3A}</a:tableStyleId>
              </a:tblPr>
              <a:tblGrid>
                <a:gridCol w="3208109">
                  <a:extLst>
                    <a:ext uri="{9D8B030D-6E8A-4147-A177-3AD203B41FA5}">
                      <a16:colId xmlns:a16="http://schemas.microsoft.com/office/drawing/2014/main" val="1975670600"/>
                    </a:ext>
                  </a:extLst>
                </a:gridCol>
              </a:tblGrid>
              <a:tr h="738783">
                <a:tc>
                  <a:txBody>
                    <a:bodyPr/>
                    <a:lstStyle/>
                    <a:p>
                      <a:pPr marL="0" marR="0" lvl="0" indent="0" algn="l">
                        <a:lnSpc>
                          <a:spcPct val="100000"/>
                        </a:lnSpc>
                        <a:spcBef>
                          <a:spcPts val="0"/>
                        </a:spcBef>
                        <a:spcAft>
                          <a:spcPts val="0"/>
                        </a:spcAft>
                        <a:buClr>
                          <a:srgbClr val="000000"/>
                        </a:buClr>
                        <a:buNone/>
                      </a:pPr>
                      <a:r>
                        <a:rPr lang="en-US" sz="1000" b="1" i="0" u="none" strike="noStrike" noProof="0">
                          <a:solidFill>
                            <a:srgbClr val="000000"/>
                          </a:solidFill>
                          <a:latin typeface="Aptos"/>
                        </a:rPr>
                        <a:t>Insight</a:t>
                      </a:r>
                      <a:r>
                        <a:rPr lang="en-US" sz="1000" b="0" i="0" u="none" strike="noStrike" noProof="0">
                          <a:solidFill>
                            <a:srgbClr val="000000"/>
                          </a:solidFill>
                          <a:latin typeface="Aptos"/>
                        </a:rPr>
                        <a:t>: Users were sometimes unsure which version of a policy was correct or most up-to-date and wanted more control over their actions. Users wanted the ability to identify vetted reforms and differentiate between other user-submitted reforms.</a:t>
                      </a:r>
                    </a:p>
                  </a:txBody>
                  <a:tcPr>
                    <a:noFill/>
                  </a:tcPr>
                </a:tc>
                <a:extLst>
                  <a:ext uri="{0D108BD9-81ED-4DB2-BD59-A6C34878D82A}">
                    <a16:rowId xmlns:a16="http://schemas.microsoft.com/office/drawing/2014/main" val="820768070"/>
                  </a:ext>
                </a:extLst>
              </a:tr>
            </a:tbl>
          </a:graphicData>
        </a:graphic>
      </p:graphicFrame>
      <p:graphicFrame>
        <p:nvGraphicFramePr>
          <p:cNvPr id="10" name="Table 9">
            <a:extLst>
              <a:ext uri="{FF2B5EF4-FFF2-40B4-BE49-F238E27FC236}">
                <a16:creationId xmlns:a16="http://schemas.microsoft.com/office/drawing/2014/main" id="{E2B10B21-62D1-829B-2107-4C1D80D08F72}"/>
              </a:ext>
            </a:extLst>
          </p:cNvPr>
          <p:cNvGraphicFramePr>
            <a:graphicFrameLocks noGrp="1"/>
          </p:cNvGraphicFramePr>
          <p:nvPr>
            <p:extLst>
              <p:ext uri="{D42A27DB-BD31-4B8C-83A1-F6EECF244321}">
                <p14:modId xmlns:p14="http://schemas.microsoft.com/office/powerpoint/2010/main" val="3279479445"/>
              </p:ext>
            </p:extLst>
          </p:nvPr>
        </p:nvGraphicFramePr>
        <p:xfrm>
          <a:off x="8480181" y="4051731"/>
          <a:ext cx="3165816" cy="701040"/>
        </p:xfrm>
        <a:graphic>
          <a:graphicData uri="http://schemas.openxmlformats.org/drawingml/2006/table">
            <a:tbl>
              <a:tblPr bandRow="1">
                <a:tableStyleId>{5C22544A-7EE6-4342-B048-85BDC9FD1C3A}</a:tableStyleId>
              </a:tblPr>
              <a:tblGrid>
                <a:gridCol w="3165816">
                  <a:extLst>
                    <a:ext uri="{9D8B030D-6E8A-4147-A177-3AD203B41FA5}">
                      <a16:colId xmlns:a16="http://schemas.microsoft.com/office/drawing/2014/main" val="1975670600"/>
                    </a:ext>
                  </a:extLst>
                </a:gridCol>
              </a:tblGrid>
              <a:tr h="650901">
                <a:tc>
                  <a:txBody>
                    <a:bodyPr/>
                    <a:lstStyle/>
                    <a:p>
                      <a:pPr marL="0" marR="0" lvl="0" indent="0" algn="l">
                        <a:lnSpc>
                          <a:spcPct val="100000"/>
                        </a:lnSpc>
                        <a:spcBef>
                          <a:spcPts val="0"/>
                        </a:spcBef>
                        <a:spcAft>
                          <a:spcPts val="0"/>
                        </a:spcAft>
                        <a:buNone/>
                      </a:pPr>
                      <a:r>
                        <a:rPr lang="en-US" sz="1000" b="1" i="0" u="none" strike="noStrike" noProof="0">
                          <a:solidFill>
                            <a:srgbClr val="000000"/>
                          </a:solidFill>
                          <a:latin typeface="Aptos"/>
                        </a:rPr>
                        <a:t>Insight</a:t>
                      </a:r>
                      <a:r>
                        <a:rPr lang="en-US" sz="1000" b="0" i="0" u="none" strike="noStrike" noProof="0">
                          <a:solidFill>
                            <a:srgbClr val="000000"/>
                          </a:solidFill>
                          <a:latin typeface="Aptos"/>
                        </a:rPr>
                        <a:t>: Notifications and pop ups were unclear or broken (deprecated policies, sign in to save). New users and some power users were unaware of the PE Slack, limiting their ability to communicate feedback.</a:t>
                      </a:r>
                    </a:p>
                  </a:txBody>
                  <a:tcPr>
                    <a:noFill/>
                  </a:tcPr>
                </a:tc>
                <a:extLst>
                  <a:ext uri="{0D108BD9-81ED-4DB2-BD59-A6C34878D82A}">
                    <a16:rowId xmlns:a16="http://schemas.microsoft.com/office/drawing/2014/main" val="820768070"/>
                  </a:ext>
                </a:extLst>
              </a:tr>
            </a:tbl>
          </a:graphicData>
        </a:graphic>
      </p:graphicFrame>
      <p:sp>
        <p:nvSpPr>
          <p:cNvPr id="11" name="TextBox 10">
            <a:extLst>
              <a:ext uri="{FF2B5EF4-FFF2-40B4-BE49-F238E27FC236}">
                <a16:creationId xmlns:a16="http://schemas.microsoft.com/office/drawing/2014/main" id="{97BF394E-0EE8-CB40-E8E8-66F3488B4D18}"/>
              </a:ext>
            </a:extLst>
          </p:cNvPr>
          <p:cNvSpPr txBox="1"/>
          <p:nvPr/>
        </p:nvSpPr>
        <p:spPr>
          <a:xfrm>
            <a:off x="8471683" y="3809941"/>
            <a:ext cx="3208109"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Roboto Mono"/>
              </a:rPr>
              <a:t>Feedback &amp; Community</a:t>
            </a:r>
            <a:endParaRPr lang="en-US" sz="1200"/>
          </a:p>
        </p:txBody>
      </p:sp>
      <p:sp>
        <p:nvSpPr>
          <p:cNvPr id="15" name="TextBox 14">
            <a:extLst>
              <a:ext uri="{FF2B5EF4-FFF2-40B4-BE49-F238E27FC236}">
                <a16:creationId xmlns:a16="http://schemas.microsoft.com/office/drawing/2014/main" id="{9316E593-F55E-01B9-51C5-2A1460015BE7}"/>
              </a:ext>
            </a:extLst>
          </p:cNvPr>
          <p:cNvSpPr txBox="1"/>
          <p:nvPr/>
        </p:nvSpPr>
        <p:spPr>
          <a:xfrm>
            <a:off x="8505026" y="5547487"/>
            <a:ext cx="3169890" cy="27699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Roboto Mono"/>
              </a:rPr>
              <a:t>Familiarity</a:t>
            </a:r>
          </a:p>
        </p:txBody>
      </p:sp>
      <p:graphicFrame>
        <p:nvGraphicFramePr>
          <p:cNvPr id="18" name="Table 17">
            <a:extLst>
              <a:ext uri="{FF2B5EF4-FFF2-40B4-BE49-F238E27FC236}">
                <a16:creationId xmlns:a16="http://schemas.microsoft.com/office/drawing/2014/main" id="{739B5F83-36A2-3505-55EF-DEF8C928B47D}"/>
              </a:ext>
            </a:extLst>
          </p:cNvPr>
          <p:cNvGraphicFramePr>
            <a:graphicFrameLocks noGrp="1"/>
          </p:cNvGraphicFramePr>
          <p:nvPr>
            <p:extLst>
              <p:ext uri="{D42A27DB-BD31-4B8C-83A1-F6EECF244321}">
                <p14:modId xmlns:p14="http://schemas.microsoft.com/office/powerpoint/2010/main" val="2469628972"/>
              </p:ext>
            </p:extLst>
          </p:nvPr>
        </p:nvGraphicFramePr>
        <p:xfrm>
          <a:off x="8511494" y="5812527"/>
          <a:ext cx="3162229" cy="467152"/>
        </p:xfrm>
        <a:graphic>
          <a:graphicData uri="http://schemas.openxmlformats.org/drawingml/2006/table">
            <a:tbl>
              <a:tblPr bandRow="1">
                <a:tableStyleId>{5C22544A-7EE6-4342-B048-85BDC9FD1C3A}</a:tableStyleId>
              </a:tblPr>
              <a:tblGrid>
                <a:gridCol w="3162229">
                  <a:extLst>
                    <a:ext uri="{9D8B030D-6E8A-4147-A177-3AD203B41FA5}">
                      <a16:colId xmlns:a16="http://schemas.microsoft.com/office/drawing/2014/main" val="1975670600"/>
                    </a:ext>
                  </a:extLst>
                </a:gridCol>
              </a:tblGrid>
              <a:tr h="467152">
                <a:tc>
                  <a:txBody>
                    <a:bodyPr/>
                    <a:lstStyle/>
                    <a:p>
                      <a:pPr marL="0" marR="0" lvl="0" indent="0" algn="l">
                        <a:lnSpc>
                          <a:spcPct val="100000"/>
                        </a:lnSpc>
                        <a:spcBef>
                          <a:spcPts val="0"/>
                        </a:spcBef>
                        <a:spcAft>
                          <a:spcPts val="0"/>
                        </a:spcAft>
                        <a:buClr>
                          <a:srgbClr val="000000"/>
                        </a:buClr>
                        <a:buNone/>
                      </a:pPr>
                      <a:r>
                        <a:rPr lang="en-US" sz="1000" b="1" i="0" u="none" strike="noStrike" noProof="0">
                          <a:solidFill>
                            <a:srgbClr val="000000"/>
                          </a:solidFill>
                          <a:latin typeface="Aptos"/>
                        </a:rPr>
                        <a:t>Insight</a:t>
                      </a:r>
                      <a:r>
                        <a:rPr lang="en-US" sz="1000" b="0" i="0" u="none" strike="noStrike" noProof="0">
                          <a:solidFill>
                            <a:srgbClr val="000000"/>
                          </a:solidFill>
                          <a:latin typeface="Aptos"/>
                        </a:rPr>
                        <a:t>: Users felt the need to be familiar with the tool in order to use it accurately.</a:t>
                      </a:r>
                    </a:p>
                  </a:txBody>
                  <a:tcPr>
                    <a:noFill/>
                  </a:tcPr>
                </a:tc>
                <a:extLst>
                  <a:ext uri="{0D108BD9-81ED-4DB2-BD59-A6C34878D82A}">
                    <a16:rowId xmlns:a16="http://schemas.microsoft.com/office/drawing/2014/main" val="820768070"/>
                  </a:ext>
                </a:extLst>
              </a:tr>
            </a:tbl>
          </a:graphicData>
        </a:graphic>
      </p:graphicFrame>
      <p:pic>
        <p:nvPicPr>
          <p:cNvPr id="19" name="Picture 18">
            <a:extLst>
              <a:ext uri="{FF2B5EF4-FFF2-40B4-BE49-F238E27FC236}">
                <a16:creationId xmlns:a16="http://schemas.microsoft.com/office/drawing/2014/main" id="{F194239F-B0F6-9F1A-8FB9-C05C531BF895}"/>
              </a:ext>
            </a:extLst>
          </p:cNvPr>
          <p:cNvPicPr>
            <a:picLocks noChangeAspect="1"/>
          </p:cNvPicPr>
          <p:nvPr/>
        </p:nvPicPr>
        <p:blipFill>
          <a:blip r:embed="rId2"/>
          <a:stretch>
            <a:fillRect/>
          </a:stretch>
        </p:blipFill>
        <p:spPr>
          <a:xfrm>
            <a:off x="667212" y="1578843"/>
            <a:ext cx="3480777" cy="2210645"/>
          </a:xfrm>
          <a:prstGeom prst="rect">
            <a:avLst/>
          </a:prstGeom>
        </p:spPr>
      </p:pic>
      <p:pic>
        <p:nvPicPr>
          <p:cNvPr id="20" name="Picture 19">
            <a:extLst>
              <a:ext uri="{FF2B5EF4-FFF2-40B4-BE49-F238E27FC236}">
                <a16:creationId xmlns:a16="http://schemas.microsoft.com/office/drawing/2014/main" id="{56F60D91-EBD0-1FBB-1ECE-3636FD9A08C7}"/>
              </a:ext>
            </a:extLst>
          </p:cNvPr>
          <p:cNvPicPr>
            <a:picLocks noChangeAspect="1"/>
          </p:cNvPicPr>
          <p:nvPr/>
        </p:nvPicPr>
        <p:blipFill>
          <a:blip r:embed="rId3"/>
          <a:stretch>
            <a:fillRect/>
          </a:stretch>
        </p:blipFill>
        <p:spPr>
          <a:xfrm>
            <a:off x="677911" y="4251145"/>
            <a:ext cx="3471745" cy="1842696"/>
          </a:xfrm>
          <a:prstGeom prst="rect">
            <a:avLst/>
          </a:prstGeom>
        </p:spPr>
      </p:pic>
      <p:sp>
        <p:nvSpPr>
          <p:cNvPr id="21" name="TextBox 20">
            <a:extLst>
              <a:ext uri="{FF2B5EF4-FFF2-40B4-BE49-F238E27FC236}">
                <a16:creationId xmlns:a16="http://schemas.microsoft.com/office/drawing/2014/main" id="{1D30013E-AA09-8A72-C648-6EB87C13737E}"/>
              </a:ext>
            </a:extLst>
          </p:cNvPr>
          <p:cNvSpPr txBox="1"/>
          <p:nvPr/>
        </p:nvSpPr>
        <p:spPr>
          <a:xfrm>
            <a:off x="4596858" y="1528344"/>
            <a:ext cx="3445487" cy="4893647"/>
          </a:xfrm>
          <a:prstGeom prst="rect">
            <a:avLst/>
          </a:prstGeom>
          <a:noFill/>
        </p:spPr>
        <p:txBody>
          <a:bodyPr wrap="square" lIns="91440" tIns="45720" rIns="91440" bIns="45720" anchor="t">
            <a:spAutoFit/>
          </a:bodyPr>
          <a:lstStyle/>
          <a:p>
            <a:r>
              <a:rPr lang="en-US" sz="1200" b="1">
                <a:solidFill>
                  <a:srgbClr val="000000"/>
                </a:solidFill>
                <a:latin typeface="Work Sans"/>
              </a:rPr>
              <a:t>What users like</a:t>
            </a:r>
          </a:p>
          <a:p>
            <a:endParaRPr lang="en-US" sz="1200">
              <a:solidFill>
                <a:srgbClr val="000000"/>
              </a:solidFill>
              <a:latin typeface="Work Sans"/>
              <a:ea typeface="+mn-lt"/>
              <a:cs typeface="+mn-lt"/>
            </a:endParaRPr>
          </a:p>
          <a:p>
            <a:pPr marL="285750" indent="-285750">
              <a:buFont typeface="Arial" panose="020B0604020202020204" pitchFamily="34" charset="0"/>
              <a:buChar char="•"/>
            </a:pPr>
            <a:r>
              <a:rPr lang="en-US" sz="1200">
                <a:solidFill>
                  <a:srgbClr val="000000"/>
                </a:solidFill>
                <a:latin typeface="Work Sans"/>
                <a:ea typeface="+mn-lt"/>
                <a:cs typeface="+mn-lt"/>
              </a:rPr>
              <a:t>Open source; not a ‘black box’</a:t>
            </a:r>
          </a:p>
          <a:p>
            <a:pPr marL="285750" indent="-285750">
              <a:buFont typeface="Arial" panose="020B0604020202020204" pitchFamily="34" charset="0"/>
              <a:buChar char="•"/>
            </a:pPr>
            <a:endParaRPr lang="en-US" sz="1200">
              <a:solidFill>
                <a:srgbClr val="000000"/>
              </a:solidFill>
              <a:latin typeface="Work Sans"/>
              <a:ea typeface="+mn-lt"/>
              <a:cs typeface="+mn-lt"/>
            </a:endParaRPr>
          </a:p>
          <a:p>
            <a:pPr marL="285750" indent="-285750">
              <a:buFont typeface="Arial" panose="020B0604020202020204" pitchFamily="34" charset="0"/>
              <a:buChar char="•"/>
            </a:pPr>
            <a:r>
              <a:rPr lang="en-US" sz="1200">
                <a:solidFill>
                  <a:srgbClr val="000000"/>
                </a:solidFill>
                <a:latin typeface="Work Sans"/>
                <a:ea typeface="+mn-lt"/>
                <a:cs typeface="+mn-lt"/>
              </a:rPr>
              <a:t>Easily able to use and share work </a:t>
            </a:r>
          </a:p>
          <a:p>
            <a:endParaRPr lang="en-US" sz="1200">
              <a:solidFill>
                <a:srgbClr val="000000"/>
              </a:solidFill>
              <a:latin typeface="Work Sans"/>
              <a:ea typeface="+mn-lt"/>
              <a:cs typeface="+mn-lt"/>
            </a:endParaRPr>
          </a:p>
          <a:p>
            <a:pPr marL="285750" indent="-285750">
              <a:buFont typeface="Arial" panose="020B0604020202020204" pitchFamily="34" charset="0"/>
              <a:buChar char="•"/>
            </a:pPr>
            <a:r>
              <a:rPr lang="en-US" sz="1200">
                <a:solidFill>
                  <a:srgbClr val="262525"/>
                </a:solidFill>
                <a:latin typeface="Work Sans"/>
                <a:ea typeface="+mn-lt"/>
                <a:cs typeface="+mn-lt"/>
              </a:rPr>
              <a:t>Having a UI for people who don’t know how to code (or know python); not just for programmers</a:t>
            </a:r>
          </a:p>
          <a:p>
            <a:pPr marL="285750" indent="-285750">
              <a:buFont typeface="Arial" panose="020B0604020202020204" pitchFamily="34" charset="0"/>
              <a:buChar char="•"/>
            </a:pPr>
            <a:endParaRPr lang="en-US" sz="1200">
              <a:solidFill>
                <a:srgbClr val="262525"/>
              </a:solidFill>
              <a:latin typeface="Work Sans"/>
              <a:ea typeface="+mn-lt"/>
              <a:cs typeface="+mn-lt"/>
            </a:endParaRPr>
          </a:p>
          <a:p>
            <a:pPr marL="285750" indent="-285750">
              <a:buFont typeface="Arial" panose="020B0604020202020204" pitchFamily="34" charset="0"/>
              <a:buChar char="•"/>
            </a:pPr>
            <a:r>
              <a:rPr lang="en-US" sz="1200">
                <a:solidFill>
                  <a:srgbClr val="262525"/>
                </a:solidFill>
                <a:latin typeface="Work Sans"/>
                <a:ea typeface="+mn-lt"/>
                <a:cs typeface="+mn-lt"/>
              </a:rPr>
              <a:t>Being able to quickly test out different hypotheses</a:t>
            </a:r>
          </a:p>
          <a:p>
            <a:pPr marL="285750" indent="-285750">
              <a:buFont typeface="Arial" panose="020B0604020202020204" pitchFamily="34" charset="0"/>
              <a:buChar char="•"/>
            </a:pPr>
            <a:endParaRPr lang="en-US" sz="1200">
              <a:solidFill>
                <a:srgbClr val="262525"/>
              </a:solidFill>
              <a:latin typeface="Work Sans"/>
              <a:ea typeface="+mn-lt"/>
              <a:cs typeface="+mn-lt"/>
            </a:endParaRPr>
          </a:p>
          <a:p>
            <a:pPr marL="285750" indent="-285750">
              <a:buFont typeface="Arial" panose="020B0604020202020204" pitchFamily="34" charset="0"/>
              <a:buChar char="•"/>
            </a:pPr>
            <a:r>
              <a:rPr lang="en-US" sz="1200">
                <a:solidFill>
                  <a:srgbClr val="262525"/>
                </a:solidFill>
                <a:latin typeface="Work Sans"/>
                <a:ea typeface="+mn-lt"/>
                <a:cs typeface="+mn-lt"/>
              </a:rPr>
              <a:t>Ability to add reforms and contribute to the PolicyEngine library</a:t>
            </a:r>
          </a:p>
          <a:p>
            <a:pPr marL="285750" indent="-285750">
              <a:buFont typeface="Arial" panose="020B0604020202020204" pitchFamily="34" charset="0"/>
              <a:buChar char="•"/>
            </a:pPr>
            <a:endParaRPr lang="en-US" sz="1200">
              <a:solidFill>
                <a:srgbClr val="262525"/>
              </a:solidFill>
              <a:latin typeface="Work Sans"/>
              <a:ea typeface="+mn-lt"/>
              <a:cs typeface="+mn-lt"/>
            </a:endParaRPr>
          </a:p>
          <a:p>
            <a:pPr marL="285750" indent="-285750">
              <a:buFont typeface="Arial" panose="020B0604020202020204" pitchFamily="34" charset="0"/>
              <a:buChar char="•"/>
            </a:pPr>
            <a:r>
              <a:rPr lang="en-US" sz="1200">
                <a:solidFill>
                  <a:srgbClr val="262525"/>
                </a:solidFill>
                <a:latin typeface="Work Sans"/>
                <a:ea typeface="+mn-lt"/>
                <a:cs typeface="+mn-lt"/>
              </a:rPr>
              <a:t>Progress that’s been made over the past year with bugs and model output</a:t>
            </a:r>
          </a:p>
          <a:p>
            <a:pPr marL="285750" indent="-285750">
              <a:buFont typeface="Arial" panose="020B0604020202020204" pitchFamily="34" charset="0"/>
              <a:buChar char="•"/>
            </a:pPr>
            <a:endParaRPr lang="en-US" sz="1200">
              <a:solidFill>
                <a:srgbClr val="262525"/>
              </a:solidFill>
              <a:latin typeface="Work Sans"/>
              <a:ea typeface="+mn-lt"/>
              <a:cs typeface="+mn-lt"/>
            </a:endParaRPr>
          </a:p>
          <a:p>
            <a:pPr marL="285750" indent="-285750">
              <a:buFont typeface="Arial" panose="020B0604020202020204" pitchFamily="34" charset="0"/>
              <a:buChar char="•"/>
            </a:pPr>
            <a:r>
              <a:rPr lang="en-US" sz="1200">
                <a:solidFill>
                  <a:srgbClr val="262525"/>
                </a:solidFill>
                <a:latin typeface="Work Sans"/>
                <a:ea typeface="+mn-lt"/>
                <a:cs typeface="+mn-lt"/>
              </a:rPr>
              <a:t>Responsiveness from the pe team </a:t>
            </a:r>
          </a:p>
          <a:p>
            <a:pPr marL="285750" indent="-285750">
              <a:buFont typeface="Arial" panose="020B0604020202020204" pitchFamily="34" charset="0"/>
              <a:buChar char="•"/>
            </a:pPr>
            <a:endParaRPr lang="en-US" sz="1200">
              <a:solidFill>
                <a:srgbClr val="262525"/>
              </a:solidFill>
              <a:latin typeface="Work Sans"/>
              <a:ea typeface="+mn-lt"/>
              <a:cs typeface="+mn-lt"/>
            </a:endParaRPr>
          </a:p>
          <a:p>
            <a:pPr marL="285750" indent="-285750">
              <a:buFont typeface="Arial" panose="020B0604020202020204" pitchFamily="34" charset="0"/>
              <a:buChar char="•"/>
            </a:pPr>
            <a:r>
              <a:rPr lang="en-US" sz="1200" b="1">
                <a:solidFill>
                  <a:srgbClr val="000000"/>
                </a:solidFill>
                <a:latin typeface="Work Sans"/>
                <a:ea typeface="+mn-lt"/>
                <a:cs typeface="+mn-lt"/>
              </a:rPr>
              <a:t>One of a kind. </a:t>
            </a:r>
            <a:r>
              <a:rPr lang="en-US" sz="1200">
                <a:solidFill>
                  <a:srgbClr val="000000"/>
                </a:solidFill>
                <a:latin typeface="Work Sans"/>
                <a:ea typeface="+mn-lt"/>
                <a:cs typeface="+mn-lt"/>
              </a:rPr>
              <a:t>“There are probably 5 other tools but they are either in the government or proprietary”</a:t>
            </a:r>
          </a:p>
          <a:p>
            <a:endParaRPr lang="en-US" sz="1200" b="1">
              <a:solidFill>
                <a:srgbClr val="262525"/>
              </a:solidFill>
              <a:latin typeface="Work Sans"/>
              <a:ea typeface="+mn-lt"/>
              <a:cs typeface="+mn-lt"/>
            </a:endParaRPr>
          </a:p>
        </p:txBody>
      </p:sp>
      <p:sp>
        <p:nvSpPr>
          <p:cNvPr id="22" name="TextBox 21">
            <a:extLst>
              <a:ext uri="{FF2B5EF4-FFF2-40B4-BE49-F238E27FC236}">
                <a16:creationId xmlns:a16="http://schemas.microsoft.com/office/drawing/2014/main" id="{7E360948-9A95-D1D0-19A5-D70E47B0553F}"/>
              </a:ext>
            </a:extLst>
          </p:cNvPr>
          <p:cNvSpPr txBox="1"/>
          <p:nvPr/>
        </p:nvSpPr>
        <p:spPr>
          <a:xfrm>
            <a:off x="8409782" y="1528344"/>
            <a:ext cx="2562208" cy="461665"/>
          </a:xfrm>
          <a:prstGeom prst="rect">
            <a:avLst/>
          </a:prstGeom>
          <a:noFill/>
        </p:spPr>
        <p:txBody>
          <a:bodyPr wrap="square" lIns="91440" tIns="45720" rIns="91440" bIns="45720" anchor="t">
            <a:spAutoFit/>
          </a:bodyPr>
          <a:lstStyle/>
          <a:p>
            <a:r>
              <a:rPr lang="en-US" sz="1200" b="1">
                <a:solidFill>
                  <a:srgbClr val="000000"/>
                </a:solidFill>
                <a:latin typeface="Work Sans"/>
              </a:rPr>
              <a:t>What users wish for</a:t>
            </a:r>
          </a:p>
          <a:p>
            <a:endParaRPr lang="en-US" sz="1200" b="1">
              <a:solidFill>
                <a:srgbClr val="000000"/>
              </a:solidFill>
              <a:latin typeface="Work Sans"/>
              <a:ea typeface="+mn-lt"/>
              <a:cs typeface="+mn-lt"/>
            </a:endParaRPr>
          </a:p>
        </p:txBody>
      </p:sp>
    </p:spTree>
    <p:extLst>
      <p:ext uri="{BB962C8B-B14F-4D97-AF65-F5344CB8AC3E}">
        <p14:creationId xmlns:p14="http://schemas.microsoft.com/office/powerpoint/2010/main" val="2941393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144E0-E04E-0ACB-CBAD-835E20FA2E1B}"/>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EBA46157-E4A8-C224-8A35-2BD9BEBCC742}"/>
              </a:ext>
            </a:extLst>
          </p:cNvPr>
          <p:cNvSpPr txBox="1">
            <a:spLocks/>
          </p:cNvSpPr>
          <p:nvPr/>
        </p:nvSpPr>
        <p:spPr>
          <a:xfrm>
            <a:off x="662510" y="470005"/>
            <a:ext cx="10515600" cy="554156"/>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i="1">
                <a:latin typeface="Junicode"/>
              </a:rPr>
              <a:t>Key Findings – User Archetypes</a:t>
            </a:r>
            <a:endParaRPr lang="en-US"/>
          </a:p>
        </p:txBody>
      </p:sp>
      <p:sp>
        <p:nvSpPr>
          <p:cNvPr id="6" name="Slide Number Placeholder 5">
            <a:extLst>
              <a:ext uri="{FF2B5EF4-FFF2-40B4-BE49-F238E27FC236}">
                <a16:creationId xmlns:a16="http://schemas.microsoft.com/office/drawing/2014/main" id="{FFB56B6B-9325-58F1-12E0-4F891137A271}"/>
              </a:ext>
            </a:extLst>
          </p:cNvPr>
          <p:cNvSpPr>
            <a:spLocks noGrp="1"/>
          </p:cNvSpPr>
          <p:nvPr>
            <p:ph type="sldNum" sz="quarter" idx="12"/>
          </p:nvPr>
        </p:nvSpPr>
        <p:spPr/>
        <p:txBody>
          <a:bodyPr/>
          <a:lstStyle/>
          <a:p>
            <a:fld id="{330EA680-D336-4FF7-8B7A-9848BB0A1C32}" type="slidenum">
              <a:rPr lang="en-US" dirty="0" smtClean="0">
                <a:latin typeface="Roboto Mono"/>
                <a:ea typeface="Roboto Mono"/>
              </a:rPr>
              <a:t>6</a:t>
            </a:fld>
            <a:endParaRPr lang="en-US">
              <a:latin typeface="Roboto Mono"/>
              <a:ea typeface="Roboto Mono"/>
            </a:endParaRPr>
          </a:p>
        </p:txBody>
      </p:sp>
      <p:sp>
        <p:nvSpPr>
          <p:cNvPr id="13" name="Rectangle 12">
            <a:extLst>
              <a:ext uri="{FF2B5EF4-FFF2-40B4-BE49-F238E27FC236}">
                <a16:creationId xmlns:a16="http://schemas.microsoft.com/office/drawing/2014/main" id="{0A8CCBF8-7DEE-945C-6F39-8AA89A7DFEE5}"/>
              </a:ext>
            </a:extLst>
          </p:cNvPr>
          <p:cNvSpPr/>
          <p:nvPr/>
        </p:nvSpPr>
        <p:spPr>
          <a:xfrm>
            <a:off x="1" y="1633269"/>
            <a:ext cx="3869610" cy="1389085"/>
          </a:xfrm>
          <a:prstGeom prst="rect">
            <a:avLst/>
          </a:prstGeom>
          <a:solidFill>
            <a:srgbClr val="ECF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DC2E670-71D0-4B73-1C7A-53482ABEF5B3}"/>
              </a:ext>
            </a:extLst>
          </p:cNvPr>
          <p:cNvSpPr/>
          <p:nvPr/>
        </p:nvSpPr>
        <p:spPr>
          <a:xfrm>
            <a:off x="4164127" y="1633269"/>
            <a:ext cx="3866679" cy="1389085"/>
          </a:xfrm>
          <a:prstGeom prst="rect">
            <a:avLst/>
          </a:prstGeom>
          <a:solidFill>
            <a:srgbClr val="ECF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9B3E1754-2271-E89E-CF3B-E1B52AA7E9AE}"/>
              </a:ext>
            </a:extLst>
          </p:cNvPr>
          <p:cNvSpPr txBox="1">
            <a:spLocks/>
          </p:cNvSpPr>
          <p:nvPr/>
        </p:nvSpPr>
        <p:spPr>
          <a:xfrm>
            <a:off x="4212307" y="1694200"/>
            <a:ext cx="3435283" cy="554156"/>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300" b="1">
                <a:latin typeface="Junicode"/>
              </a:rPr>
              <a:t>Niche User (Policy Expert)</a:t>
            </a:r>
          </a:p>
        </p:txBody>
      </p:sp>
      <p:sp>
        <p:nvSpPr>
          <p:cNvPr id="22" name="TextBox 21">
            <a:extLst>
              <a:ext uri="{FF2B5EF4-FFF2-40B4-BE49-F238E27FC236}">
                <a16:creationId xmlns:a16="http://schemas.microsoft.com/office/drawing/2014/main" id="{0EE189FC-2BEE-8D4A-AAAE-11D26B37D118}"/>
              </a:ext>
            </a:extLst>
          </p:cNvPr>
          <p:cNvSpPr txBox="1"/>
          <p:nvPr/>
        </p:nvSpPr>
        <p:spPr>
          <a:xfrm>
            <a:off x="4212307" y="2127524"/>
            <a:ext cx="373992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Roboto Mono"/>
                <a:ea typeface="Roboto Mono"/>
              </a:rPr>
              <a:t>Methodical / Validation-focused / Institution-aligned / Bridge between technical and policy worlds</a:t>
            </a:r>
            <a:endParaRPr lang="en-US">
              <a:latin typeface="Aptos" panose="020B0004020202020204"/>
              <a:ea typeface="Roboto Mono"/>
            </a:endParaRPr>
          </a:p>
          <a:p>
            <a:endParaRPr lang="en-US" sz="1200">
              <a:latin typeface="Roboto Mono"/>
              <a:ea typeface="Roboto Mono"/>
            </a:endParaRPr>
          </a:p>
        </p:txBody>
      </p:sp>
      <p:sp>
        <p:nvSpPr>
          <p:cNvPr id="23" name="Rectangle 22">
            <a:extLst>
              <a:ext uri="{FF2B5EF4-FFF2-40B4-BE49-F238E27FC236}">
                <a16:creationId xmlns:a16="http://schemas.microsoft.com/office/drawing/2014/main" id="{1C614668-1F0A-4CB2-1E87-2F6CFB797BA6}"/>
              </a:ext>
            </a:extLst>
          </p:cNvPr>
          <p:cNvSpPr/>
          <p:nvPr/>
        </p:nvSpPr>
        <p:spPr>
          <a:xfrm>
            <a:off x="8325321" y="1633269"/>
            <a:ext cx="3866679" cy="1389085"/>
          </a:xfrm>
          <a:prstGeom prst="rect">
            <a:avLst/>
          </a:prstGeom>
          <a:solidFill>
            <a:srgbClr val="ECFA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a:extLst>
              <a:ext uri="{FF2B5EF4-FFF2-40B4-BE49-F238E27FC236}">
                <a16:creationId xmlns:a16="http://schemas.microsoft.com/office/drawing/2014/main" id="{446D87AB-0D30-49CF-C631-B5C6D0E25EEB}"/>
              </a:ext>
            </a:extLst>
          </p:cNvPr>
          <p:cNvSpPr txBox="1">
            <a:spLocks/>
          </p:cNvSpPr>
          <p:nvPr/>
        </p:nvSpPr>
        <p:spPr>
          <a:xfrm>
            <a:off x="63903" y="1694200"/>
            <a:ext cx="3644093" cy="554156"/>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300" b="1">
                <a:latin typeface="Junicode"/>
              </a:rPr>
              <a:t>Power User (Policy Analyst)</a:t>
            </a:r>
          </a:p>
        </p:txBody>
      </p:sp>
      <p:sp>
        <p:nvSpPr>
          <p:cNvPr id="25" name="TextBox 24">
            <a:extLst>
              <a:ext uri="{FF2B5EF4-FFF2-40B4-BE49-F238E27FC236}">
                <a16:creationId xmlns:a16="http://schemas.microsoft.com/office/drawing/2014/main" id="{C12A96BC-C09A-CFB3-21FE-4597D88B4E72}"/>
              </a:ext>
            </a:extLst>
          </p:cNvPr>
          <p:cNvSpPr txBox="1"/>
          <p:nvPr/>
        </p:nvSpPr>
        <p:spPr>
          <a:xfrm>
            <a:off x="63903" y="2127524"/>
            <a:ext cx="343528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Roboto Mono"/>
                <a:ea typeface="Roboto Mono"/>
              </a:rPr>
              <a:t>Analytical / Competitive / Independent / Speed-oriented / Accuracy-focused</a:t>
            </a:r>
            <a:endParaRPr lang="en-US" sz="1200" b="1">
              <a:latin typeface="Roboto Mono"/>
              <a:ea typeface="Roboto Mono"/>
            </a:endParaRPr>
          </a:p>
          <a:p>
            <a:endParaRPr lang="en-US" sz="1200">
              <a:latin typeface="Roboto Mono"/>
              <a:ea typeface="Roboto Mono"/>
            </a:endParaRPr>
          </a:p>
        </p:txBody>
      </p:sp>
      <p:sp>
        <p:nvSpPr>
          <p:cNvPr id="14" name="Title 1">
            <a:extLst>
              <a:ext uri="{FF2B5EF4-FFF2-40B4-BE49-F238E27FC236}">
                <a16:creationId xmlns:a16="http://schemas.microsoft.com/office/drawing/2014/main" id="{996072CD-59ED-F1D8-9064-3E0F1E76AAD9}"/>
              </a:ext>
            </a:extLst>
          </p:cNvPr>
          <p:cNvSpPr txBox="1">
            <a:spLocks/>
          </p:cNvSpPr>
          <p:nvPr/>
        </p:nvSpPr>
        <p:spPr>
          <a:xfrm>
            <a:off x="8363418" y="1694200"/>
            <a:ext cx="3866679" cy="554156"/>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300" b="1">
                <a:latin typeface="Junicode"/>
              </a:rPr>
              <a:t>Light User (Connected Citizen)</a:t>
            </a:r>
          </a:p>
        </p:txBody>
      </p:sp>
      <p:sp>
        <p:nvSpPr>
          <p:cNvPr id="19" name="TextBox 18">
            <a:extLst>
              <a:ext uri="{FF2B5EF4-FFF2-40B4-BE49-F238E27FC236}">
                <a16:creationId xmlns:a16="http://schemas.microsoft.com/office/drawing/2014/main" id="{28DB7190-1A93-462D-9E9F-A7DB846102B0}"/>
              </a:ext>
            </a:extLst>
          </p:cNvPr>
          <p:cNvSpPr txBox="1"/>
          <p:nvPr/>
        </p:nvSpPr>
        <p:spPr>
          <a:xfrm>
            <a:off x="8385080" y="2191357"/>
            <a:ext cx="375605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latin typeface="Roboto Mono"/>
                <a:ea typeface="Roboto Mono"/>
                <a:cs typeface="+mn-lt"/>
              </a:rPr>
              <a:t>Digitally native / Time-conscious / Value-oriented / Social sharer / Policy-curious / Solution-focused</a:t>
            </a:r>
            <a:endParaRPr lang="en-US"/>
          </a:p>
          <a:p>
            <a:endParaRPr lang="en-US" sz="1200">
              <a:latin typeface="Roboto Mono"/>
              <a:ea typeface="Roboto Mono"/>
            </a:endParaRPr>
          </a:p>
        </p:txBody>
      </p:sp>
      <p:sp>
        <p:nvSpPr>
          <p:cNvPr id="27" name="TextBox 26">
            <a:extLst>
              <a:ext uri="{FF2B5EF4-FFF2-40B4-BE49-F238E27FC236}">
                <a16:creationId xmlns:a16="http://schemas.microsoft.com/office/drawing/2014/main" id="{E94A3387-4740-CAA0-2C99-5E6D9F6AB9D8}"/>
              </a:ext>
            </a:extLst>
          </p:cNvPr>
          <p:cNvSpPr txBox="1"/>
          <p:nvPr/>
        </p:nvSpPr>
        <p:spPr>
          <a:xfrm>
            <a:off x="8325321" y="3083285"/>
            <a:ext cx="3815816" cy="36702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300"/>
              </a:spcAft>
            </a:pPr>
            <a:r>
              <a:rPr lang="en-US" sz="1000" b="1">
                <a:latin typeface="Aptos"/>
                <a:ea typeface="Roboto Mono"/>
              </a:rPr>
              <a:t>Goals</a:t>
            </a:r>
          </a:p>
          <a:p>
            <a:pPr marL="165100" indent="-165100">
              <a:spcAft>
                <a:spcPts val="300"/>
              </a:spcAft>
              <a:buFont typeface="Arial"/>
              <a:buChar char="•"/>
            </a:pPr>
            <a:r>
              <a:rPr lang="en-US" sz="1000">
                <a:ea typeface="+mn-lt"/>
                <a:cs typeface="+mn-lt"/>
              </a:rPr>
              <a:t>Calculate personal tax/benefit impacts quickly and understand policy effects on their household</a:t>
            </a:r>
          </a:p>
          <a:p>
            <a:pPr marL="165100" indent="-165100">
              <a:spcAft>
                <a:spcPts val="300"/>
              </a:spcAft>
              <a:buFont typeface="Arial"/>
              <a:buChar char="•"/>
            </a:pPr>
            <a:r>
              <a:rPr lang="en-US" sz="1000">
                <a:ea typeface="+mn-lt"/>
                <a:cs typeface="+mn-lt"/>
              </a:rPr>
              <a:t>Navigate tax reform news with confidence  </a:t>
            </a:r>
            <a:endParaRPr lang="en-US" sz="1000"/>
          </a:p>
          <a:p>
            <a:pPr marL="165100" indent="-165100">
              <a:spcAft>
                <a:spcPts val="300"/>
              </a:spcAft>
              <a:buFont typeface="Arial"/>
              <a:buChar char="•"/>
            </a:pPr>
            <a:r>
              <a:rPr lang="en-US" sz="1000">
                <a:ea typeface="+mn-lt"/>
                <a:cs typeface="+mn-lt"/>
              </a:rPr>
              <a:t>Share concrete numbers within social circles</a:t>
            </a:r>
          </a:p>
          <a:p>
            <a:pPr>
              <a:spcAft>
                <a:spcPts val="300"/>
              </a:spcAft>
            </a:pPr>
            <a:endParaRPr lang="en-US" sz="1000"/>
          </a:p>
          <a:p>
            <a:pPr>
              <a:spcAft>
                <a:spcPts val="300"/>
              </a:spcAft>
            </a:pPr>
            <a:r>
              <a:rPr lang="en-US" sz="1000" b="1">
                <a:latin typeface="Aptos"/>
              </a:rPr>
              <a:t>Frustrations</a:t>
            </a:r>
            <a:endParaRPr lang="en-US" sz="1000" b="1"/>
          </a:p>
          <a:p>
            <a:pPr marL="165100" indent="-165100">
              <a:spcAft>
                <a:spcPts val="300"/>
              </a:spcAft>
              <a:buFont typeface="Arial"/>
              <a:buChar char="•"/>
            </a:pPr>
            <a:r>
              <a:rPr lang="en-US" sz="1000">
                <a:ea typeface="+mn-lt"/>
                <a:cs typeface="+mn-lt"/>
              </a:rPr>
              <a:t>Tax calculators are either too basic or overly complex</a:t>
            </a:r>
            <a:endParaRPr lang="en-US" sz="1000" b="1">
              <a:ea typeface="+mn-lt"/>
              <a:cs typeface="+mn-lt"/>
            </a:endParaRPr>
          </a:p>
          <a:p>
            <a:pPr marL="165100" indent="-165100">
              <a:spcAft>
                <a:spcPts val="300"/>
              </a:spcAft>
              <a:buFont typeface="Arial"/>
              <a:buChar char="•"/>
            </a:pPr>
            <a:r>
              <a:rPr lang="en-US" sz="1000">
                <a:ea typeface="+mn-lt"/>
                <a:cs typeface="+mn-lt"/>
              </a:rPr>
              <a:t>Difficult to find trustworthy, free tax impact tools</a:t>
            </a:r>
            <a:endParaRPr lang="en-US" sz="1000"/>
          </a:p>
          <a:p>
            <a:pPr marL="165100" indent="-165100">
              <a:spcAft>
                <a:spcPts val="300"/>
              </a:spcAft>
              <a:buFont typeface="Arial"/>
              <a:buChar char="•"/>
            </a:pPr>
            <a:r>
              <a:rPr lang="en-US" sz="1000">
                <a:ea typeface="+mn-lt"/>
                <a:cs typeface="+mn-lt"/>
              </a:rPr>
              <a:t>Policy jargon obscures actual financial impacts</a:t>
            </a:r>
            <a:endParaRPr lang="en-US" sz="1000"/>
          </a:p>
          <a:p>
            <a:pPr marL="165100" indent="-165100">
              <a:spcAft>
                <a:spcPts val="300"/>
              </a:spcAft>
              <a:buFont typeface="Arial"/>
              <a:buChar char="•"/>
            </a:pPr>
            <a:r>
              <a:rPr lang="en-US" sz="1000">
                <a:ea typeface="+mn-lt"/>
                <a:cs typeface="+mn-lt"/>
              </a:rPr>
              <a:t>Limited ability to test "what-if" scenarios or save/share</a:t>
            </a:r>
            <a:endParaRPr lang="en-US" sz="1000"/>
          </a:p>
          <a:p>
            <a:pPr marL="165100" indent="-165100">
              <a:spcAft>
                <a:spcPts val="300"/>
              </a:spcAft>
              <a:buFont typeface="Arial"/>
              <a:buChar char="•"/>
            </a:pPr>
            <a:r>
              <a:rPr lang="en-US" sz="1000">
                <a:ea typeface="+mn-lt"/>
                <a:cs typeface="+mn-lt"/>
              </a:rPr>
              <a:t>Needs quick answers but often gets lost in technical details</a:t>
            </a:r>
            <a:endParaRPr lang="en-US" sz="1000"/>
          </a:p>
          <a:p>
            <a:pPr>
              <a:spcAft>
                <a:spcPts val="300"/>
              </a:spcAft>
            </a:pPr>
            <a:endParaRPr lang="en-US" sz="1000"/>
          </a:p>
          <a:p>
            <a:pPr>
              <a:spcAft>
                <a:spcPts val="300"/>
              </a:spcAft>
            </a:pPr>
            <a:r>
              <a:rPr lang="en-US" sz="1000" b="1">
                <a:latin typeface="Aptos"/>
              </a:rPr>
              <a:t>Behaviors</a:t>
            </a:r>
          </a:p>
          <a:p>
            <a:pPr marL="165100" indent="-165100">
              <a:spcAft>
                <a:spcPts val="300"/>
              </a:spcAft>
              <a:buFont typeface="Arial"/>
              <a:buChar char="•"/>
            </a:pPr>
            <a:r>
              <a:rPr lang="en-US" sz="1000">
                <a:ea typeface="+mn-lt"/>
                <a:cs typeface="+mn-lt"/>
              </a:rPr>
              <a:t>Mindset of Journalists and ‘citizen researchers’</a:t>
            </a:r>
          </a:p>
          <a:p>
            <a:pPr marL="165100" indent="-165100">
              <a:spcAft>
                <a:spcPts val="300"/>
              </a:spcAft>
              <a:buFont typeface="Arial"/>
              <a:buChar char="•"/>
            </a:pPr>
            <a:r>
              <a:rPr lang="en-US" sz="1000">
                <a:ea typeface="+mn-lt"/>
                <a:cs typeface="+mn-lt"/>
              </a:rPr>
              <a:t>Visits during policy news cycles  </a:t>
            </a:r>
            <a:endParaRPr lang="en-US" sz="1000"/>
          </a:p>
          <a:p>
            <a:pPr marL="165100" indent="-165100">
              <a:spcAft>
                <a:spcPts val="300"/>
              </a:spcAft>
              <a:buFont typeface="Arial"/>
              <a:buChar char="•"/>
            </a:pPr>
            <a:r>
              <a:rPr lang="en-US" sz="1000">
                <a:ea typeface="+mn-lt"/>
                <a:cs typeface="+mn-lt"/>
              </a:rPr>
              <a:t>Uses calculator for individual  household analysis</a:t>
            </a:r>
            <a:endParaRPr lang="en-US" sz="1000"/>
          </a:p>
          <a:p>
            <a:pPr marL="165100" indent="-165100">
              <a:spcAft>
                <a:spcPts val="300"/>
              </a:spcAft>
              <a:buFont typeface="Arial"/>
              <a:buChar char="•"/>
            </a:pPr>
            <a:r>
              <a:rPr lang="en-US" sz="1000">
                <a:ea typeface="+mn-lt"/>
                <a:cs typeface="+mn-lt"/>
              </a:rPr>
              <a:t>Cross-references findings with social media discussions</a:t>
            </a:r>
            <a:endParaRPr lang="en-US" sz="1000"/>
          </a:p>
          <a:p>
            <a:pPr marL="165100" indent="-165100">
              <a:spcAft>
                <a:spcPts val="300"/>
              </a:spcAft>
              <a:buFont typeface="Arial"/>
              <a:buChar char="•"/>
            </a:pPr>
            <a:r>
              <a:rPr lang="en-US" sz="1000">
                <a:ea typeface="+mn-lt"/>
                <a:cs typeface="+mn-lt"/>
              </a:rPr>
              <a:t>Prefers visual breakdowns of tax impacts</a:t>
            </a:r>
            <a:endParaRPr lang="en-US" sz="1000"/>
          </a:p>
        </p:txBody>
      </p:sp>
      <p:sp>
        <p:nvSpPr>
          <p:cNvPr id="28" name="TextBox 27">
            <a:extLst>
              <a:ext uri="{FF2B5EF4-FFF2-40B4-BE49-F238E27FC236}">
                <a16:creationId xmlns:a16="http://schemas.microsoft.com/office/drawing/2014/main" id="{707BEF99-27CF-1425-A41C-B140D255C89A}"/>
              </a:ext>
            </a:extLst>
          </p:cNvPr>
          <p:cNvSpPr txBox="1"/>
          <p:nvPr/>
        </p:nvSpPr>
        <p:spPr>
          <a:xfrm>
            <a:off x="4212306" y="3083285"/>
            <a:ext cx="3739927" cy="36317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300"/>
              </a:spcAft>
            </a:pPr>
            <a:r>
              <a:rPr lang="en-US" sz="1000" b="1">
                <a:latin typeface="Aptos"/>
                <a:ea typeface="Roboto Mono"/>
              </a:rPr>
              <a:t>Goals</a:t>
            </a:r>
            <a:endParaRPr lang="en-US" sz="1000">
              <a:latin typeface="Aptos"/>
              <a:ea typeface="Roboto Mono"/>
            </a:endParaRPr>
          </a:p>
          <a:p>
            <a:pPr marL="177800" indent="-177800">
              <a:spcAft>
                <a:spcPts val="300"/>
              </a:spcAft>
              <a:buFont typeface="Arial"/>
              <a:buChar char="•"/>
            </a:pPr>
            <a:r>
              <a:rPr lang="en-US" sz="1000">
                <a:ea typeface="+mn-lt"/>
                <a:cs typeface="+mn-lt"/>
              </a:rPr>
              <a:t>Model specific tax policy issues and specific populations</a:t>
            </a:r>
          </a:p>
          <a:p>
            <a:pPr marL="177800" indent="-177800">
              <a:spcAft>
                <a:spcPts val="300"/>
              </a:spcAft>
              <a:buFont typeface="Arial"/>
              <a:buChar char="•"/>
            </a:pPr>
            <a:r>
              <a:rPr lang="en-US" sz="1000">
                <a:ea typeface="+mn-lt"/>
                <a:cs typeface="+mn-lt"/>
              </a:rPr>
              <a:t>Provide evidence-driven analysis for policy positions</a:t>
            </a:r>
            <a:endParaRPr lang="en-US" sz="1000"/>
          </a:p>
          <a:p>
            <a:pPr marL="177800" indent="-177800">
              <a:spcAft>
                <a:spcPts val="300"/>
              </a:spcAft>
              <a:buFont typeface="Arial"/>
              <a:buChar char="•"/>
            </a:pPr>
            <a:r>
              <a:rPr lang="en-US" sz="1000">
                <a:ea typeface="+mn-lt"/>
                <a:cs typeface="+mn-lt"/>
              </a:rPr>
              <a:t>Present findings to  technical and non-technical audiences</a:t>
            </a:r>
            <a:endParaRPr lang="en-US" sz="1000"/>
          </a:p>
          <a:p>
            <a:pPr>
              <a:spcAft>
                <a:spcPts val="300"/>
              </a:spcAft>
            </a:pPr>
            <a:endParaRPr lang="en-US" sz="1000"/>
          </a:p>
          <a:p>
            <a:pPr>
              <a:spcAft>
                <a:spcPts val="300"/>
              </a:spcAft>
            </a:pPr>
            <a:r>
              <a:rPr lang="en-US" sz="1000" b="1">
                <a:latin typeface="Aptos"/>
              </a:rPr>
              <a:t>Frustrations</a:t>
            </a:r>
          </a:p>
          <a:p>
            <a:pPr marL="177800" indent="-177800">
              <a:spcAft>
                <a:spcPts val="300"/>
              </a:spcAft>
              <a:buFont typeface="Arial"/>
              <a:buChar char="•"/>
            </a:pPr>
            <a:r>
              <a:rPr lang="en-US" sz="1000">
                <a:ea typeface="+mn-lt"/>
                <a:cs typeface="+mn-lt"/>
              </a:rPr>
              <a:t>Version control challenges and time-consuming parameter updates</a:t>
            </a:r>
          </a:p>
          <a:p>
            <a:pPr marL="177800" indent="-177800">
              <a:spcAft>
                <a:spcPts val="300"/>
              </a:spcAft>
              <a:buFont typeface="Arial"/>
              <a:buChar char="•"/>
            </a:pPr>
            <a:r>
              <a:rPr lang="en-US" sz="1000">
                <a:ea typeface="+mn-lt"/>
                <a:cs typeface="+mn-lt"/>
              </a:rPr>
              <a:t>Difficulty explaining methodologies/ limited coding expertise</a:t>
            </a:r>
          </a:p>
          <a:p>
            <a:pPr marL="177800" indent="-177800">
              <a:spcAft>
                <a:spcPts val="300"/>
              </a:spcAft>
              <a:buFont typeface="Arial"/>
              <a:buChar char="•"/>
            </a:pPr>
            <a:r>
              <a:rPr lang="en-US" sz="1000">
                <a:ea typeface="+mn-lt"/>
                <a:cs typeface="+mn-lt"/>
              </a:rPr>
              <a:t>Complex handoffs to assistants and extensive validation time</a:t>
            </a:r>
          </a:p>
          <a:p>
            <a:pPr marL="177800" indent="-177800">
              <a:spcAft>
                <a:spcPts val="300"/>
              </a:spcAft>
              <a:buFont typeface="Arial"/>
              <a:buChar char="•"/>
            </a:pPr>
            <a:r>
              <a:rPr lang="en-US" sz="1000">
                <a:ea typeface="+mn-lt"/>
                <a:cs typeface="+mn-lt"/>
              </a:rPr>
              <a:t>Balancing rapid analysis needs with thorough research needs</a:t>
            </a:r>
            <a:endParaRPr lang="en-US" sz="1000"/>
          </a:p>
          <a:p>
            <a:pPr>
              <a:spcAft>
                <a:spcPts val="300"/>
              </a:spcAft>
            </a:pPr>
            <a:endParaRPr lang="en-US" sz="1000">
              <a:ea typeface="+mn-lt"/>
              <a:cs typeface="+mn-lt"/>
            </a:endParaRPr>
          </a:p>
          <a:p>
            <a:pPr>
              <a:spcAft>
                <a:spcPts val="300"/>
              </a:spcAft>
            </a:pPr>
            <a:r>
              <a:rPr lang="en-US" sz="1000" b="1">
                <a:latin typeface="Aptos"/>
              </a:rPr>
              <a:t>Behaviors</a:t>
            </a:r>
          </a:p>
          <a:p>
            <a:pPr marL="177800" indent="-177800">
              <a:spcAft>
                <a:spcPts val="300"/>
              </a:spcAft>
              <a:buFont typeface="Arial"/>
              <a:buChar char="•"/>
            </a:pPr>
            <a:r>
              <a:rPr lang="en-US" sz="1000">
                <a:ea typeface="+mn-lt"/>
                <a:cs typeface="+mn-lt"/>
              </a:rPr>
              <a:t>Validates outputs against benchmarks and documents methodology meticulously</a:t>
            </a:r>
          </a:p>
          <a:p>
            <a:pPr marL="177800" indent="-177800">
              <a:spcAft>
                <a:spcPts val="300"/>
              </a:spcAft>
              <a:buFont typeface="Arial"/>
              <a:buChar char="•"/>
            </a:pPr>
            <a:r>
              <a:rPr lang="en-US" sz="1000">
                <a:ea typeface="+mn-lt"/>
                <a:cs typeface="+mn-lt"/>
              </a:rPr>
              <a:t>Tests multiple policy variations  </a:t>
            </a:r>
            <a:endParaRPr lang="en-US" sz="1000"/>
          </a:p>
          <a:p>
            <a:pPr marL="177800" indent="-177800">
              <a:spcAft>
                <a:spcPts val="300"/>
              </a:spcAft>
              <a:buFont typeface="Arial"/>
              <a:buChar char="•"/>
            </a:pPr>
            <a:r>
              <a:rPr lang="en-US" sz="1000">
                <a:ea typeface="+mn-lt"/>
                <a:cs typeface="+mn-lt"/>
              </a:rPr>
              <a:t>Alternates between rapid analysis and deep research</a:t>
            </a:r>
            <a:endParaRPr lang="en-US" sz="1000"/>
          </a:p>
          <a:p>
            <a:pPr marL="177800" indent="-177800">
              <a:spcAft>
                <a:spcPts val="300"/>
              </a:spcAft>
              <a:buFont typeface="Arial"/>
              <a:buChar char="•"/>
            </a:pPr>
            <a:r>
              <a:rPr lang="en-US" sz="1000">
                <a:ea typeface="+mn-lt"/>
                <a:cs typeface="+mn-lt"/>
              </a:rPr>
              <a:t>Collaborates with research teams and diverse stakeholders</a:t>
            </a:r>
          </a:p>
          <a:p>
            <a:pPr>
              <a:spcAft>
                <a:spcPts val="300"/>
              </a:spcAft>
            </a:pPr>
            <a:endParaRPr lang="en-US" sz="1000"/>
          </a:p>
        </p:txBody>
      </p:sp>
      <p:sp>
        <p:nvSpPr>
          <p:cNvPr id="29" name="TextBox 28">
            <a:extLst>
              <a:ext uri="{FF2B5EF4-FFF2-40B4-BE49-F238E27FC236}">
                <a16:creationId xmlns:a16="http://schemas.microsoft.com/office/drawing/2014/main" id="{DA684E10-F4F1-ED51-1E21-21F471507C29}"/>
              </a:ext>
            </a:extLst>
          </p:cNvPr>
          <p:cNvSpPr txBox="1"/>
          <p:nvPr/>
        </p:nvSpPr>
        <p:spPr>
          <a:xfrm>
            <a:off x="63903" y="3083285"/>
            <a:ext cx="3739927"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300"/>
              </a:spcAft>
            </a:pPr>
            <a:r>
              <a:rPr lang="en-US" sz="1000" b="1">
                <a:latin typeface="Aptos"/>
                <a:ea typeface="Roboto Mono"/>
              </a:rPr>
              <a:t>Goals</a:t>
            </a:r>
            <a:endParaRPr lang="en-US" sz="1000">
              <a:latin typeface="Aptos"/>
              <a:ea typeface="Roboto Mono"/>
            </a:endParaRPr>
          </a:p>
          <a:p>
            <a:pPr marL="177800" indent="-177800">
              <a:spcAft>
                <a:spcPts val="300"/>
              </a:spcAft>
              <a:buFont typeface="Arial"/>
              <a:buChar char="•"/>
            </a:pPr>
            <a:r>
              <a:rPr lang="en-US" sz="1000">
                <a:latin typeface="Aptos"/>
              </a:rPr>
              <a:t>Establish and maintain policy domain expertise</a:t>
            </a:r>
          </a:p>
          <a:p>
            <a:pPr marL="177800" indent="-177800">
              <a:spcAft>
                <a:spcPts val="300"/>
              </a:spcAft>
              <a:buFont typeface="Arial"/>
              <a:buChar char="•"/>
            </a:pPr>
            <a:r>
              <a:rPr lang="en-US" sz="1000">
                <a:latin typeface="Aptos"/>
              </a:rPr>
              <a:t>Shape policy through timely analysis and creative ideas</a:t>
            </a:r>
          </a:p>
          <a:p>
            <a:pPr marL="177800" indent="-177800">
              <a:spcAft>
                <a:spcPts val="300"/>
              </a:spcAft>
              <a:buFont typeface="Arial"/>
              <a:buChar char="•"/>
            </a:pPr>
            <a:r>
              <a:rPr lang="en-US" sz="1000">
                <a:latin typeface="Aptos"/>
              </a:rPr>
              <a:t>Build influence through speaking and thought leadership</a:t>
            </a:r>
          </a:p>
          <a:p>
            <a:pPr marL="177800" indent="-177800">
              <a:spcAft>
                <a:spcPts val="300"/>
              </a:spcAft>
              <a:buFont typeface="Arial"/>
              <a:buChar char="•"/>
            </a:pPr>
            <a:r>
              <a:rPr lang="en-US" sz="1000">
                <a:latin typeface="Aptos"/>
              </a:rPr>
              <a:t>Be first to market with new policy perspectives</a:t>
            </a:r>
          </a:p>
          <a:p>
            <a:pPr>
              <a:spcAft>
                <a:spcPts val="300"/>
              </a:spcAft>
            </a:pPr>
            <a:endParaRPr lang="en-US" sz="1000">
              <a:latin typeface="Aptos"/>
            </a:endParaRPr>
          </a:p>
          <a:p>
            <a:pPr>
              <a:spcAft>
                <a:spcPts val="300"/>
              </a:spcAft>
            </a:pPr>
            <a:r>
              <a:rPr lang="en-US" sz="1000" b="1">
                <a:latin typeface="Aptos"/>
              </a:rPr>
              <a:t>Frustrations</a:t>
            </a:r>
          </a:p>
          <a:p>
            <a:pPr marL="177800" indent="-177800">
              <a:spcAft>
                <a:spcPts val="300"/>
              </a:spcAft>
              <a:buFont typeface="Arial"/>
              <a:buChar char="•"/>
            </a:pPr>
            <a:r>
              <a:rPr lang="en-US" sz="1000">
                <a:latin typeface="Aptos"/>
              </a:rPr>
              <a:t>Rigid analytical tools limit comparative analysis</a:t>
            </a:r>
          </a:p>
          <a:p>
            <a:pPr marL="177800" indent="-177800">
              <a:spcAft>
                <a:spcPts val="300"/>
              </a:spcAft>
              <a:buFont typeface="Arial"/>
              <a:buChar char="•"/>
            </a:pPr>
            <a:r>
              <a:rPr lang="en-US" sz="1000">
                <a:ea typeface="+mn-lt"/>
                <a:cs typeface="+mn-lt"/>
              </a:rPr>
              <a:t>Constraints of  "closed box" systems</a:t>
            </a:r>
            <a:endParaRPr lang="en-US" sz="1000"/>
          </a:p>
          <a:p>
            <a:pPr marL="177800" indent="-177800">
              <a:spcAft>
                <a:spcPts val="300"/>
              </a:spcAft>
              <a:buFont typeface="Arial"/>
              <a:buChar char="•"/>
            </a:pPr>
            <a:r>
              <a:rPr lang="en-US" sz="1000">
                <a:ea typeface="+mn-lt"/>
                <a:cs typeface="+mn-lt"/>
              </a:rPr>
              <a:t>Barriers to quick iteration and scenario modeling</a:t>
            </a:r>
            <a:endParaRPr lang="en-US" sz="1000"/>
          </a:p>
          <a:p>
            <a:pPr>
              <a:spcAft>
                <a:spcPts val="300"/>
              </a:spcAft>
            </a:pPr>
            <a:endParaRPr lang="en-US" sz="1000">
              <a:latin typeface="Aptos"/>
            </a:endParaRPr>
          </a:p>
          <a:p>
            <a:pPr>
              <a:spcAft>
                <a:spcPts val="300"/>
              </a:spcAft>
            </a:pPr>
            <a:r>
              <a:rPr lang="en-US" sz="1000" b="1">
                <a:latin typeface="Aptos"/>
              </a:rPr>
              <a:t>Behaviors</a:t>
            </a:r>
          </a:p>
          <a:p>
            <a:pPr marL="165100" indent="-165100">
              <a:spcAft>
                <a:spcPts val="300"/>
              </a:spcAft>
              <a:buFont typeface="Arial"/>
              <a:buChar char="•"/>
            </a:pPr>
            <a:r>
              <a:rPr lang="en-US" sz="1000">
                <a:latin typeface="Aptos"/>
              </a:rPr>
              <a:t>Desires swift analysis while maintaining high accuracy</a:t>
            </a:r>
          </a:p>
          <a:p>
            <a:pPr marL="165100" indent="-165100">
              <a:spcAft>
                <a:spcPts val="300"/>
              </a:spcAft>
              <a:buFont typeface="Arial"/>
              <a:buChar char="•"/>
            </a:pPr>
            <a:r>
              <a:rPr lang="en-US" sz="1000">
                <a:latin typeface="Aptos"/>
              </a:rPr>
              <a:t>Networks actively through conferences and policy hearings</a:t>
            </a:r>
          </a:p>
          <a:p>
            <a:pPr marL="165100" indent="-165100">
              <a:spcAft>
                <a:spcPts val="300"/>
              </a:spcAft>
              <a:buFont typeface="Arial"/>
              <a:buChar char="•"/>
            </a:pPr>
            <a:r>
              <a:rPr lang="en-US" sz="1000">
                <a:latin typeface="Aptos"/>
              </a:rPr>
              <a:t>Continuously monitors policy landscape  </a:t>
            </a:r>
          </a:p>
          <a:p>
            <a:pPr marL="165100" indent="-165100">
              <a:spcAft>
                <a:spcPts val="300"/>
              </a:spcAft>
              <a:buFont typeface="Arial"/>
              <a:buChar char="•"/>
            </a:pPr>
            <a:r>
              <a:rPr lang="en-US" sz="1000">
                <a:latin typeface="Aptos"/>
              </a:rPr>
              <a:t>Conducts independent, multidimensional research</a:t>
            </a:r>
          </a:p>
          <a:p>
            <a:pPr marL="165100" indent="-165100">
              <a:spcAft>
                <a:spcPts val="300"/>
              </a:spcAft>
              <a:buFont typeface="Arial"/>
              <a:buChar char="•"/>
            </a:pPr>
            <a:r>
              <a:rPr lang="en-US" sz="1000">
                <a:latin typeface="Aptos"/>
              </a:rPr>
              <a:t>Prioritizes efficient, cost-effective analytical tools</a:t>
            </a:r>
          </a:p>
        </p:txBody>
      </p:sp>
    </p:spTree>
    <p:extLst>
      <p:ext uri="{BB962C8B-B14F-4D97-AF65-F5344CB8AC3E}">
        <p14:creationId xmlns:p14="http://schemas.microsoft.com/office/powerpoint/2010/main" val="4066546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7B0F5-6E11-2EB8-DBF1-ECF7FCF25343}"/>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39115A3A-EC5C-3A46-3635-5D7A66F7C332}"/>
              </a:ext>
            </a:extLst>
          </p:cNvPr>
          <p:cNvSpPr txBox="1">
            <a:spLocks/>
          </p:cNvSpPr>
          <p:nvPr/>
        </p:nvSpPr>
        <p:spPr>
          <a:xfrm>
            <a:off x="2075274" y="1718903"/>
            <a:ext cx="7910891" cy="1335225"/>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a:latin typeface="Junicode"/>
              </a:rPr>
              <a:t>Unlocking the </a:t>
            </a:r>
            <a:r>
              <a:rPr lang="en-US" sz="4800" i="1">
                <a:latin typeface="Junicode"/>
              </a:rPr>
              <a:t>full potential</a:t>
            </a:r>
            <a:r>
              <a:rPr lang="en-US" sz="4800">
                <a:latin typeface="Junicode"/>
              </a:rPr>
              <a:t> of PolicyEngine </a:t>
            </a:r>
            <a:r>
              <a:rPr lang="en-US" sz="4800" i="1">
                <a:latin typeface="Junicode"/>
              </a:rPr>
              <a:t>for all.</a:t>
            </a:r>
            <a:endParaRPr lang="en-US" sz="5400" i="1"/>
          </a:p>
        </p:txBody>
      </p:sp>
      <p:sp>
        <p:nvSpPr>
          <p:cNvPr id="6" name="Slide Number Placeholder 5">
            <a:extLst>
              <a:ext uri="{FF2B5EF4-FFF2-40B4-BE49-F238E27FC236}">
                <a16:creationId xmlns:a16="http://schemas.microsoft.com/office/drawing/2014/main" id="{75B0101E-1B5C-E3C9-26DD-A8502FB2C06E}"/>
              </a:ext>
            </a:extLst>
          </p:cNvPr>
          <p:cNvSpPr>
            <a:spLocks noGrp="1"/>
          </p:cNvSpPr>
          <p:nvPr>
            <p:ph type="sldNum" sz="quarter" idx="12"/>
          </p:nvPr>
        </p:nvSpPr>
        <p:spPr/>
        <p:txBody>
          <a:bodyPr/>
          <a:lstStyle/>
          <a:p>
            <a:fld id="{330EA680-D336-4FF7-8B7A-9848BB0A1C32}" type="slidenum">
              <a:rPr lang="en-US" dirty="0" smtClean="0">
                <a:latin typeface="Roboto Mono"/>
                <a:ea typeface="Roboto Mono"/>
              </a:rPr>
              <a:t>7</a:t>
            </a:fld>
            <a:endParaRPr lang="en-US">
              <a:latin typeface="Roboto Mono"/>
              <a:ea typeface="Roboto Mono"/>
            </a:endParaRPr>
          </a:p>
        </p:txBody>
      </p:sp>
      <p:sp>
        <p:nvSpPr>
          <p:cNvPr id="5" name="Title 1">
            <a:extLst>
              <a:ext uri="{FF2B5EF4-FFF2-40B4-BE49-F238E27FC236}">
                <a16:creationId xmlns:a16="http://schemas.microsoft.com/office/drawing/2014/main" id="{6023C152-CDF8-1974-8F1B-03EE77DA5AFE}"/>
              </a:ext>
            </a:extLst>
          </p:cNvPr>
          <p:cNvSpPr txBox="1">
            <a:spLocks/>
          </p:cNvSpPr>
          <p:nvPr/>
        </p:nvSpPr>
        <p:spPr>
          <a:xfrm>
            <a:off x="3763904" y="920162"/>
            <a:ext cx="4664193" cy="328379"/>
          </a:xfrm>
          <a:prstGeom prst="rect">
            <a:avLst/>
          </a:prstGeom>
          <a:solidFill>
            <a:srgbClr val="ECFAFF"/>
          </a:solidFill>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a:latin typeface="Roboto Mono"/>
                <a:ea typeface="Roboto Mono"/>
              </a:rPr>
              <a:t>Guiding Principles for Redesign:</a:t>
            </a:r>
          </a:p>
        </p:txBody>
      </p:sp>
      <p:graphicFrame>
        <p:nvGraphicFramePr>
          <p:cNvPr id="9" name="Table 8">
            <a:extLst>
              <a:ext uri="{FF2B5EF4-FFF2-40B4-BE49-F238E27FC236}">
                <a16:creationId xmlns:a16="http://schemas.microsoft.com/office/drawing/2014/main" id="{1575BC8F-C8A3-C85C-A9C1-8F1764113903}"/>
              </a:ext>
            </a:extLst>
          </p:cNvPr>
          <p:cNvGraphicFramePr>
            <a:graphicFrameLocks noGrp="1"/>
          </p:cNvGraphicFramePr>
          <p:nvPr>
            <p:extLst>
              <p:ext uri="{D42A27DB-BD31-4B8C-83A1-F6EECF244321}">
                <p14:modId xmlns:p14="http://schemas.microsoft.com/office/powerpoint/2010/main" val="974203322"/>
              </p:ext>
            </p:extLst>
          </p:nvPr>
        </p:nvGraphicFramePr>
        <p:xfrm>
          <a:off x="1269999" y="3753556"/>
          <a:ext cx="9665445" cy="1338442"/>
        </p:xfrm>
        <a:graphic>
          <a:graphicData uri="http://schemas.openxmlformats.org/drawingml/2006/table">
            <a:tbl>
              <a:tblPr firstRow="1" bandRow="1">
                <a:tableStyleId>{5C22544A-7EE6-4342-B048-85BDC9FD1C3A}</a:tableStyleId>
              </a:tblPr>
              <a:tblGrid>
                <a:gridCol w="3221815">
                  <a:extLst>
                    <a:ext uri="{9D8B030D-6E8A-4147-A177-3AD203B41FA5}">
                      <a16:colId xmlns:a16="http://schemas.microsoft.com/office/drawing/2014/main" val="3874050166"/>
                    </a:ext>
                  </a:extLst>
                </a:gridCol>
                <a:gridCol w="3221815">
                  <a:extLst>
                    <a:ext uri="{9D8B030D-6E8A-4147-A177-3AD203B41FA5}">
                      <a16:colId xmlns:a16="http://schemas.microsoft.com/office/drawing/2014/main" val="135618576"/>
                    </a:ext>
                  </a:extLst>
                </a:gridCol>
                <a:gridCol w="3221815">
                  <a:extLst>
                    <a:ext uri="{9D8B030D-6E8A-4147-A177-3AD203B41FA5}">
                      <a16:colId xmlns:a16="http://schemas.microsoft.com/office/drawing/2014/main" val="2352336997"/>
                    </a:ext>
                  </a:extLst>
                </a:gridCol>
              </a:tblGrid>
              <a:tr h="1338442">
                <a:tc>
                  <a:txBody>
                    <a:bodyPr/>
                    <a:lstStyle/>
                    <a:p>
                      <a:pPr lvl="0" algn="ctr">
                        <a:lnSpc>
                          <a:spcPct val="100000"/>
                        </a:lnSpc>
                        <a:spcBef>
                          <a:spcPts val="0"/>
                        </a:spcBef>
                        <a:spcAft>
                          <a:spcPts val="0"/>
                        </a:spcAft>
                        <a:buNone/>
                      </a:pPr>
                      <a:r>
                        <a:rPr lang="en-US" sz="2000" b="0" i="0" u="none" strike="noStrike" noProof="0">
                          <a:solidFill>
                            <a:srgbClr val="000000"/>
                          </a:solidFill>
                          <a:latin typeface="Aptos"/>
                        </a:rPr>
                        <a:t>Build confidence quickly with new and niche users</a:t>
                      </a:r>
                    </a:p>
                  </a:txBody>
                  <a:tcPr anchor="ctr">
                    <a:lnL w="0" cap="flat" cmpd="sng" algn="ctr">
                      <a:noFill/>
                      <a:prstDash val="solid"/>
                      <a:round/>
                      <a:headEnd type="none" w="med" len="med"/>
                      <a:tailEnd type="none" w="med" len="med"/>
                    </a:lnL>
                    <a:lnR w="12700">
                      <a:solidFill>
                        <a:schemeClr val="bg2"/>
                      </a:solidFill>
                    </a:lnR>
                    <a:noFill/>
                  </a:tcPr>
                </a:tc>
                <a:tc>
                  <a:txBody>
                    <a:bodyPr/>
                    <a:lstStyle/>
                    <a:p>
                      <a:pPr marL="0" lvl="0" indent="0" algn="ctr">
                        <a:lnSpc>
                          <a:spcPct val="100000"/>
                        </a:lnSpc>
                        <a:buNone/>
                      </a:pPr>
                      <a:r>
                        <a:rPr lang="en-US" sz="2000" b="0" i="0" u="none" strike="noStrike" baseline="0" noProof="0">
                          <a:solidFill>
                            <a:srgbClr val="000000"/>
                          </a:solidFill>
                          <a:latin typeface="Aptos"/>
                        </a:rPr>
                        <a:t>Smooth the path to successful outcomes</a:t>
                      </a:r>
                    </a:p>
                  </a:txBody>
                  <a:tcPr anchor="ctr">
                    <a:lnL w="12700">
                      <a:solidFill>
                        <a:schemeClr val="bg2"/>
                      </a:solidFill>
                    </a:lnL>
                    <a:lnR w="12700">
                      <a:solidFill>
                        <a:schemeClr val="bg2"/>
                      </a:solidFill>
                    </a:lnR>
                    <a:noFill/>
                  </a:tcPr>
                </a:tc>
                <a:tc>
                  <a:txBody>
                    <a:bodyPr/>
                    <a:lstStyle/>
                    <a:p>
                      <a:pPr lvl="0" algn="ctr">
                        <a:lnSpc>
                          <a:spcPct val="100000"/>
                        </a:lnSpc>
                        <a:spcBef>
                          <a:spcPts val="0"/>
                        </a:spcBef>
                        <a:spcAft>
                          <a:spcPts val="0"/>
                        </a:spcAft>
                        <a:buNone/>
                      </a:pPr>
                      <a:r>
                        <a:rPr lang="en-US" sz="2000" b="0" i="0" u="none" strike="noStrike" noProof="0">
                          <a:solidFill>
                            <a:srgbClr val="000000"/>
                          </a:solidFill>
                          <a:latin typeface="Aptos"/>
                        </a:rPr>
                        <a:t>Supporting core user base with enhanced features</a:t>
                      </a:r>
                    </a:p>
                  </a:txBody>
                  <a:tcPr anchor="ctr">
                    <a:lnL w="12700">
                      <a:solidFill>
                        <a:schemeClr val="bg2"/>
                      </a:solidFill>
                    </a:lnL>
                    <a:noFill/>
                  </a:tcPr>
                </a:tc>
                <a:extLst>
                  <a:ext uri="{0D108BD9-81ED-4DB2-BD59-A6C34878D82A}">
                    <a16:rowId xmlns:a16="http://schemas.microsoft.com/office/drawing/2014/main" val="2138507644"/>
                  </a:ext>
                </a:extLst>
              </a:tr>
            </a:tbl>
          </a:graphicData>
        </a:graphic>
      </p:graphicFrame>
    </p:spTree>
    <p:extLst>
      <p:ext uri="{BB962C8B-B14F-4D97-AF65-F5344CB8AC3E}">
        <p14:creationId xmlns:p14="http://schemas.microsoft.com/office/powerpoint/2010/main" val="331122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a:extLst>
            <a:ext uri="{FF2B5EF4-FFF2-40B4-BE49-F238E27FC236}">
              <a16:creationId xmlns:a16="http://schemas.microsoft.com/office/drawing/2014/main" id="{DAA5717E-017E-EBD0-5AA8-F58F57C36AE7}"/>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02D86C91-103D-E553-3892-67CB166D1EFA}"/>
              </a:ext>
            </a:extLst>
          </p:cNvPr>
          <p:cNvSpPr txBox="1">
            <a:spLocks/>
          </p:cNvSpPr>
          <p:nvPr/>
        </p:nvSpPr>
        <p:spPr>
          <a:xfrm>
            <a:off x="443089" y="383940"/>
            <a:ext cx="10515600" cy="554156"/>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solidFill>
                  <a:schemeClr val="bg1"/>
                </a:solidFill>
                <a:latin typeface="Junicode"/>
                <a:ea typeface="+mj-lt"/>
                <a:cs typeface="+mj-lt"/>
              </a:rPr>
              <a:t>UX Areas of </a:t>
            </a:r>
            <a:r>
              <a:rPr lang="en-US" sz="3600" i="1">
                <a:solidFill>
                  <a:srgbClr val="FFE10D"/>
                </a:solidFill>
                <a:latin typeface="Junicode"/>
                <a:ea typeface="+mj-lt"/>
                <a:cs typeface="+mj-lt"/>
              </a:rPr>
              <a:t>Opportunity</a:t>
            </a:r>
            <a:endParaRPr lang="en-US" sz="3600" i="1">
              <a:solidFill>
                <a:srgbClr val="FFE10D"/>
              </a:solidFill>
            </a:endParaRPr>
          </a:p>
          <a:p>
            <a:endParaRPr lang="en-US" sz="4200" i="1">
              <a:latin typeface="Junicode"/>
            </a:endParaRPr>
          </a:p>
        </p:txBody>
      </p:sp>
      <p:sp>
        <p:nvSpPr>
          <p:cNvPr id="6" name="Slide Number Placeholder 5">
            <a:extLst>
              <a:ext uri="{FF2B5EF4-FFF2-40B4-BE49-F238E27FC236}">
                <a16:creationId xmlns:a16="http://schemas.microsoft.com/office/drawing/2014/main" id="{A065B141-25EA-CAFF-F328-C0E3750B807B}"/>
              </a:ext>
            </a:extLst>
          </p:cNvPr>
          <p:cNvSpPr>
            <a:spLocks noGrp="1"/>
          </p:cNvSpPr>
          <p:nvPr>
            <p:ph type="sldNum" sz="quarter" idx="12"/>
          </p:nvPr>
        </p:nvSpPr>
        <p:spPr/>
        <p:txBody>
          <a:bodyPr/>
          <a:lstStyle/>
          <a:p>
            <a:fld id="{330EA680-D336-4FF7-8B7A-9848BB0A1C32}" type="slidenum">
              <a:rPr lang="en-US" dirty="0" smtClean="0">
                <a:latin typeface="Roboto Mono"/>
                <a:ea typeface="Roboto Mono"/>
              </a:rPr>
              <a:t>8</a:t>
            </a:fld>
            <a:endParaRPr lang="en-US">
              <a:latin typeface="Roboto Mono"/>
              <a:ea typeface="Roboto Mono"/>
            </a:endParaRPr>
          </a:p>
        </p:txBody>
      </p:sp>
      <p:grpSp>
        <p:nvGrpSpPr>
          <p:cNvPr id="24" name="Group 23">
            <a:extLst>
              <a:ext uri="{FF2B5EF4-FFF2-40B4-BE49-F238E27FC236}">
                <a16:creationId xmlns:a16="http://schemas.microsoft.com/office/drawing/2014/main" id="{BDA66937-5D96-6712-17FC-7F710A575931}"/>
              </a:ext>
            </a:extLst>
          </p:cNvPr>
          <p:cNvGrpSpPr/>
          <p:nvPr/>
        </p:nvGrpSpPr>
        <p:grpSpPr>
          <a:xfrm>
            <a:off x="3252840" y="1402973"/>
            <a:ext cx="2692704" cy="1335157"/>
            <a:chOff x="594549" y="1423568"/>
            <a:chExt cx="2692704" cy="1335157"/>
          </a:xfrm>
        </p:grpSpPr>
        <p:sp>
          <p:nvSpPr>
            <p:cNvPr id="2" name="Rectangle: Rounded Corners 1">
              <a:extLst>
                <a:ext uri="{FF2B5EF4-FFF2-40B4-BE49-F238E27FC236}">
                  <a16:creationId xmlns:a16="http://schemas.microsoft.com/office/drawing/2014/main" id="{5925C108-A1E5-B1CD-FA19-EBFB19291FFF}"/>
                </a:ext>
              </a:extLst>
            </p:cNvPr>
            <p:cNvSpPr/>
            <p:nvPr/>
          </p:nvSpPr>
          <p:spPr>
            <a:xfrm>
              <a:off x="607540" y="1423568"/>
              <a:ext cx="2679713" cy="725260"/>
            </a:xfrm>
            <a:prstGeom prst="roundRect">
              <a:avLst/>
            </a:prstGeom>
            <a:solidFill>
              <a:schemeClr val="bg1"/>
            </a:solidFill>
            <a:ln w="28575">
              <a:solidFill>
                <a:srgbClr val="FFE10D"/>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aseline="0">
                  <a:solidFill>
                    <a:schemeClr val="tx1"/>
                  </a:solidFill>
                  <a:latin typeface="Aptos"/>
                </a:rPr>
                <a:t>Unified Policy </a:t>
              </a:r>
              <a:r>
                <a:rPr lang="en-US" sz="1600">
                  <a:solidFill>
                    <a:schemeClr val="tx1"/>
                  </a:solidFill>
                  <a:latin typeface="Aptos"/>
                </a:rPr>
                <a:t>Navigation</a:t>
              </a:r>
              <a:r>
                <a:rPr lang="en-US" sz="1600" baseline="0">
                  <a:solidFill>
                    <a:schemeClr val="tx1"/>
                  </a:solidFill>
                  <a:latin typeface="Aptos"/>
                </a:rPr>
                <a:t> Architecture</a:t>
              </a:r>
              <a:endParaRPr lang="en-US" sz="1600">
                <a:solidFill>
                  <a:schemeClr val="tx1"/>
                </a:solidFill>
              </a:endParaRPr>
            </a:p>
          </p:txBody>
        </p:sp>
        <p:sp>
          <p:nvSpPr>
            <p:cNvPr id="4" name="TextBox 3">
              <a:extLst>
                <a:ext uri="{FF2B5EF4-FFF2-40B4-BE49-F238E27FC236}">
                  <a16:creationId xmlns:a16="http://schemas.microsoft.com/office/drawing/2014/main" id="{30CD8121-5C20-EFAD-5BF7-1B07E2D6AD48}"/>
                </a:ext>
              </a:extLst>
            </p:cNvPr>
            <p:cNvSpPr txBox="1"/>
            <p:nvPr/>
          </p:nvSpPr>
          <p:spPr>
            <a:xfrm>
              <a:off x="594549" y="2216691"/>
              <a:ext cx="2649126" cy="542034"/>
            </a:xfrm>
            <a:prstGeom prst="rect">
              <a:avLst/>
            </a:prstGeom>
            <a:noFill/>
            <a:ln w="28575">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solidFill>
                    <a:srgbClr val="FFFFFF"/>
                  </a:solidFill>
                </a:rPr>
                <a:t>Redesign the policy navigation to be crystal clear​</a:t>
              </a:r>
            </a:p>
          </p:txBody>
        </p:sp>
      </p:grpSp>
      <p:grpSp>
        <p:nvGrpSpPr>
          <p:cNvPr id="8" name="Group 7">
            <a:extLst>
              <a:ext uri="{FF2B5EF4-FFF2-40B4-BE49-F238E27FC236}">
                <a16:creationId xmlns:a16="http://schemas.microsoft.com/office/drawing/2014/main" id="{F1F2FED5-6235-25BD-FAAF-504B071AD1D1}"/>
              </a:ext>
            </a:extLst>
          </p:cNvPr>
          <p:cNvGrpSpPr/>
          <p:nvPr/>
        </p:nvGrpSpPr>
        <p:grpSpPr>
          <a:xfrm>
            <a:off x="3252777" y="5099702"/>
            <a:ext cx="2743200" cy="1558229"/>
            <a:chOff x="8524993" y="1423568"/>
            <a:chExt cx="2743200" cy="1558229"/>
          </a:xfrm>
        </p:grpSpPr>
        <p:sp>
          <p:nvSpPr>
            <p:cNvPr id="5" name="Rectangle: Rounded Corners 4">
              <a:extLst>
                <a:ext uri="{FF2B5EF4-FFF2-40B4-BE49-F238E27FC236}">
                  <a16:creationId xmlns:a16="http://schemas.microsoft.com/office/drawing/2014/main" id="{5E709089-1194-0E91-C7E4-23351BD0272B}"/>
                </a:ext>
              </a:extLst>
            </p:cNvPr>
            <p:cNvSpPr/>
            <p:nvPr/>
          </p:nvSpPr>
          <p:spPr>
            <a:xfrm>
              <a:off x="8528577" y="1423568"/>
              <a:ext cx="2679713" cy="7252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rgbClr val="000000"/>
                  </a:solidFill>
                  <a:latin typeface="Aptos"/>
                </a:rPr>
                <a:t>Personalized Power User Workspace</a:t>
              </a:r>
              <a:endParaRPr lang="en-US" sz="1600">
                <a:solidFill>
                  <a:srgbClr val="000000"/>
                </a:solidFill>
              </a:endParaRPr>
            </a:p>
          </p:txBody>
        </p:sp>
        <p:sp>
          <p:nvSpPr>
            <p:cNvPr id="9" name="TextBox 8">
              <a:extLst>
                <a:ext uri="{FF2B5EF4-FFF2-40B4-BE49-F238E27FC236}">
                  <a16:creationId xmlns:a16="http://schemas.microsoft.com/office/drawing/2014/main" id="{1622AF51-82E6-5C82-37BE-6A060DC5FB0B}"/>
                </a:ext>
              </a:extLst>
            </p:cNvPr>
            <p:cNvSpPr txBox="1"/>
            <p:nvPr/>
          </p:nvSpPr>
          <p:spPr>
            <a:xfrm>
              <a:off x="8524993" y="2243133"/>
              <a:ext cx="274320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rgbClr val="FFFFFF"/>
                  </a:solidFill>
                </a:rPr>
                <a:t>Create personal workspaces for power users’ research</a:t>
              </a:r>
            </a:p>
            <a:p>
              <a:endParaRPr lang="en-US" sz="1400"/>
            </a:p>
          </p:txBody>
        </p:sp>
      </p:grpSp>
      <p:grpSp>
        <p:nvGrpSpPr>
          <p:cNvPr id="7" name="Group 6">
            <a:extLst>
              <a:ext uri="{FF2B5EF4-FFF2-40B4-BE49-F238E27FC236}">
                <a16:creationId xmlns:a16="http://schemas.microsoft.com/office/drawing/2014/main" id="{346A9173-6BDD-85C6-CCA2-573E4BFD6332}"/>
              </a:ext>
            </a:extLst>
          </p:cNvPr>
          <p:cNvGrpSpPr/>
          <p:nvPr/>
        </p:nvGrpSpPr>
        <p:grpSpPr>
          <a:xfrm>
            <a:off x="9079711" y="3202459"/>
            <a:ext cx="2743200" cy="1332487"/>
            <a:chOff x="4526844" y="1423568"/>
            <a:chExt cx="2743200" cy="1311893"/>
          </a:xfrm>
        </p:grpSpPr>
        <p:sp>
          <p:nvSpPr>
            <p:cNvPr id="10" name="Rectangle: Rounded Corners 9">
              <a:extLst>
                <a:ext uri="{FF2B5EF4-FFF2-40B4-BE49-F238E27FC236}">
                  <a16:creationId xmlns:a16="http://schemas.microsoft.com/office/drawing/2014/main" id="{8C432689-3C6D-174A-88F4-E9841F8B3F32}"/>
                </a:ext>
              </a:extLst>
            </p:cNvPr>
            <p:cNvSpPr/>
            <p:nvPr/>
          </p:nvSpPr>
          <p:spPr>
            <a:xfrm>
              <a:off x="4568058" y="1423568"/>
              <a:ext cx="2679713" cy="7252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rgbClr val="000000"/>
                  </a:solidFill>
                  <a:latin typeface="Aptos"/>
                </a:rPr>
                <a:t>Accelerated Time-to-Value Experience</a:t>
              </a:r>
              <a:endParaRPr lang="en-US" sz="1600">
                <a:solidFill>
                  <a:srgbClr val="000000"/>
                </a:solidFill>
              </a:endParaRPr>
            </a:p>
          </p:txBody>
        </p:sp>
        <p:sp>
          <p:nvSpPr>
            <p:cNvPr id="11" name="TextBox 10">
              <a:extLst>
                <a:ext uri="{FF2B5EF4-FFF2-40B4-BE49-F238E27FC236}">
                  <a16:creationId xmlns:a16="http://schemas.microsoft.com/office/drawing/2014/main" id="{87D307E5-6806-AB15-65D8-A4FF3763734B}"/>
                </a:ext>
              </a:extLst>
            </p:cNvPr>
            <p:cNvSpPr txBox="1"/>
            <p:nvPr/>
          </p:nvSpPr>
          <p:spPr>
            <a:xfrm>
              <a:off x="4526844" y="2212241"/>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solidFill>
                    <a:srgbClr val="FFFFFF"/>
                  </a:solidFill>
                </a:rPr>
                <a:t>Make success instant for first-time users​</a:t>
              </a:r>
              <a:endParaRPr lang="en-US" sz="1100">
                <a:solidFill>
                  <a:srgbClr val="FFFFFF"/>
                </a:solidFill>
              </a:endParaRPr>
            </a:p>
          </p:txBody>
        </p:sp>
      </p:grpSp>
      <p:grpSp>
        <p:nvGrpSpPr>
          <p:cNvPr id="23" name="Group 22">
            <a:extLst>
              <a:ext uri="{FF2B5EF4-FFF2-40B4-BE49-F238E27FC236}">
                <a16:creationId xmlns:a16="http://schemas.microsoft.com/office/drawing/2014/main" id="{BA07558B-FA9F-24E5-9B33-E3CAA1306FF1}"/>
              </a:ext>
            </a:extLst>
          </p:cNvPr>
          <p:cNvGrpSpPr/>
          <p:nvPr/>
        </p:nvGrpSpPr>
        <p:grpSpPr>
          <a:xfrm>
            <a:off x="6114089" y="3212756"/>
            <a:ext cx="2738852" cy="1542974"/>
            <a:chOff x="548401" y="3286234"/>
            <a:chExt cx="2738852" cy="1522380"/>
          </a:xfrm>
        </p:grpSpPr>
        <p:sp>
          <p:nvSpPr>
            <p:cNvPr id="12" name="Rectangle: Rounded Corners 11">
              <a:extLst>
                <a:ext uri="{FF2B5EF4-FFF2-40B4-BE49-F238E27FC236}">
                  <a16:creationId xmlns:a16="http://schemas.microsoft.com/office/drawing/2014/main" id="{0D93313F-3CB4-8B4A-29BE-1B82BE064DCC}"/>
                </a:ext>
              </a:extLst>
            </p:cNvPr>
            <p:cNvSpPr/>
            <p:nvPr/>
          </p:nvSpPr>
          <p:spPr>
            <a:xfrm>
              <a:off x="607540" y="3286234"/>
              <a:ext cx="2679713" cy="725260"/>
            </a:xfrm>
            <a:prstGeom prst="roundRect">
              <a:avLst/>
            </a:prstGeom>
            <a:solidFill>
              <a:schemeClr val="bg1"/>
            </a:solidFill>
            <a:ln w="28575">
              <a:solidFill>
                <a:srgbClr val="FFE10D"/>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rgbClr val="000000"/>
                  </a:solidFill>
                  <a:latin typeface="Aptos"/>
                </a:rPr>
                <a:t>Cross-Product Navigation</a:t>
              </a:r>
              <a:r>
                <a:rPr lang="en-US" sz="1600" baseline="0">
                  <a:solidFill>
                    <a:srgbClr val="000000"/>
                  </a:solidFill>
                  <a:latin typeface="Aptos"/>
                </a:rPr>
                <a:t> </a:t>
              </a:r>
              <a:r>
                <a:rPr lang="en-US" sz="1600">
                  <a:solidFill>
                    <a:srgbClr val="000000"/>
                  </a:solidFill>
                  <a:latin typeface="Aptos"/>
                </a:rPr>
                <a:t>Framework</a:t>
              </a:r>
              <a:endParaRPr lang="en-US" sz="1600">
                <a:solidFill>
                  <a:srgbClr val="000000"/>
                </a:solidFill>
              </a:endParaRPr>
            </a:p>
          </p:txBody>
        </p:sp>
        <p:sp>
          <p:nvSpPr>
            <p:cNvPr id="13" name="TextBox 12">
              <a:extLst>
                <a:ext uri="{FF2B5EF4-FFF2-40B4-BE49-F238E27FC236}">
                  <a16:creationId xmlns:a16="http://schemas.microsoft.com/office/drawing/2014/main" id="{7506220F-5948-CD74-3357-40897D9CE616}"/>
                </a:ext>
              </a:extLst>
            </p:cNvPr>
            <p:cNvSpPr txBox="1"/>
            <p:nvPr/>
          </p:nvSpPr>
          <p:spPr>
            <a:xfrm>
              <a:off x="548401" y="4069950"/>
              <a:ext cx="2732903"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solidFill>
                    <a:srgbClr val="FFFFFF"/>
                  </a:solidFill>
                </a:rPr>
                <a:t>Connect the dots between policy actions and household calculations</a:t>
              </a:r>
            </a:p>
          </p:txBody>
        </p:sp>
      </p:grpSp>
      <p:grpSp>
        <p:nvGrpSpPr>
          <p:cNvPr id="20" name="Group 19">
            <a:extLst>
              <a:ext uri="{FF2B5EF4-FFF2-40B4-BE49-F238E27FC236}">
                <a16:creationId xmlns:a16="http://schemas.microsoft.com/office/drawing/2014/main" id="{1BD4C308-AF6A-9042-0F91-32F99AC60ABA}"/>
              </a:ext>
            </a:extLst>
          </p:cNvPr>
          <p:cNvGrpSpPr/>
          <p:nvPr/>
        </p:nvGrpSpPr>
        <p:grpSpPr>
          <a:xfrm>
            <a:off x="6112024" y="1407549"/>
            <a:ext cx="2749149" cy="1571196"/>
            <a:chOff x="8459141" y="3286234"/>
            <a:chExt cx="2749149" cy="1571196"/>
          </a:xfrm>
        </p:grpSpPr>
        <p:sp>
          <p:nvSpPr>
            <p:cNvPr id="14" name="Rectangle: Rounded Corners 13">
              <a:extLst>
                <a:ext uri="{FF2B5EF4-FFF2-40B4-BE49-F238E27FC236}">
                  <a16:creationId xmlns:a16="http://schemas.microsoft.com/office/drawing/2014/main" id="{C701D88E-C8A5-4FF7-5880-CC73E0ECB1AF}"/>
                </a:ext>
              </a:extLst>
            </p:cNvPr>
            <p:cNvSpPr/>
            <p:nvPr/>
          </p:nvSpPr>
          <p:spPr>
            <a:xfrm>
              <a:off x="8528577" y="3286234"/>
              <a:ext cx="2679713" cy="7252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rgbClr val="000000"/>
                  </a:solidFill>
                  <a:latin typeface="Aptos"/>
                </a:rPr>
                <a:t>Contextual Feature Discovery</a:t>
              </a:r>
              <a:endParaRPr lang="en-US" sz="1600">
                <a:solidFill>
                  <a:srgbClr val="000000"/>
                </a:solidFill>
              </a:endParaRPr>
            </a:p>
          </p:txBody>
        </p:sp>
        <p:sp>
          <p:nvSpPr>
            <p:cNvPr id="15" name="TextBox 14">
              <a:extLst>
                <a:ext uri="{FF2B5EF4-FFF2-40B4-BE49-F238E27FC236}">
                  <a16:creationId xmlns:a16="http://schemas.microsoft.com/office/drawing/2014/main" id="{13562DC1-1964-4E82-1C43-1401D8B16F87}"/>
                </a:ext>
              </a:extLst>
            </p:cNvPr>
            <p:cNvSpPr txBox="1"/>
            <p:nvPr/>
          </p:nvSpPr>
          <p:spPr>
            <a:xfrm>
              <a:off x="8459141" y="4118766"/>
              <a:ext cx="274320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solidFill>
                    <a:srgbClr val="FFFFFF"/>
                  </a:solidFill>
                </a:rPr>
                <a:t>Help users find the right features for their needs</a:t>
              </a:r>
              <a:endParaRPr lang="en-US">
                <a:solidFill>
                  <a:srgbClr val="FFFFFF"/>
                </a:solidFill>
              </a:endParaRPr>
            </a:p>
            <a:p>
              <a:pPr algn="ctr"/>
              <a:endParaRPr lang="en-US" sz="1400"/>
            </a:p>
          </p:txBody>
        </p:sp>
      </p:grpSp>
      <p:grpSp>
        <p:nvGrpSpPr>
          <p:cNvPr id="21" name="Group 20">
            <a:extLst>
              <a:ext uri="{FF2B5EF4-FFF2-40B4-BE49-F238E27FC236}">
                <a16:creationId xmlns:a16="http://schemas.microsoft.com/office/drawing/2014/main" id="{5C8D9048-70FA-8B62-648B-5274377C9B4A}"/>
              </a:ext>
            </a:extLst>
          </p:cNvPr>
          <p:cNvGrpSpPr/>
          <p:nvPr/>
        </p:nvGrpSpPr>
        <p:grpSpPr>
          <a:xfrm>
            <a:off x="9033883" y="1381235"/>
            <a:ext cx="2796186" cy="1355752"/>
            <a:chOff x="4451585" y="3286234"/>
            <a:chExt cx="2796186" cy="1355752"/>
          </a:xfrm>
        </p:grpSpPr>
        <p:sp>
          <p:nvSpPr>
            <p:cNvPr id="16" name="Rectangle: Rounded Corners 15">
              <a:extLst>
                <a:ext uri="{FF2B5EF4-FFF2-40B4-BE49-F238E27FC236}">
                  <a16:creationId xmlns:a16="http://schemas.microsoft.com/office/drawing/2014/main" id="{635F562D-FA4C-003B-6323-75415339576F}"/>
                </a:ext>
              </a:extLst>
            </p:cNvPr>
            <p:cNvSpPr/>
            <p:nvPr/>
          </p:nvSpPr>
          <p:spPr>
            <a:xfrm>
              <a:off x="4568058" y="3286234"/>
              <a:ext cx="2679713" cy="725260"/>
            </a:xfrm>
            <a:prstGeom prst="roundRect">
              <a:avLst/>
            </a:prstGeom>
            <a:solidFill>
              <a:schemeClr val="bg1"/>
            </a:solidFill>
            <a:ln w="28575">
              <a:solidFill>
                <a:srgbClr val="FFE10D"/>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rgbClr val="000000"/>
                  </a:solidFill>
                  <a:latin typeface="Aptos"/>
                </a:rPr>
                <a:t>Enhanced Calculation Status System</a:t>
              </a:r>
              <a:endParaRPr lang="en-US" sz="1600">
                <a:solidFill>
                  <a:srgbClr val="000000"/>
                </a:solidFill>
              </a:endParaRPr>
            </a:p>
          </p:txBody>
        </p:sp>
        <p:sp>
          <p:nvSpPr>
            <p:cNvPr id="17" name="TextBox 16">
              <a:extLst>
                <a:ext uri="{FF2B5EF4-FFF2-40B4-BE49-F238E27FC236}">
                  <a16:creationId xmlns:a16="http://schemas.microsoft.com/office/drawing/2014/main" id="{B34D9B0B-B482-3999-DC38-EF40C1095241}"/>
                </a:ext>
              </a:extLst>
            </p:cNvPr>
            <p:cNvSpPr txBox="1"/>
            <p:nvPr/>
          </p:nvSpPr>
          <p:spPr>
            <a:xfrm>
              <a:off x="4451585" y="4118766"/>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solidFill>
                    <a:srgbClr val="FFFFFF"/>
                  </a:solidFill>
                </a:rPr>
                <a:t>Show users their progress and celebrate successes</a:t>
              </a:r>
            </a:p>
          </p:txBody>
        </p:sp>
      </p:grpSp>
      <p:grpSp>
        <p:nvGrpSpPr>
          <p:cNvPr id="22" name="Group 21">
            <a:extLst>
              <a:ext uri="{FF2B5EF4-FFF2-40B4-BE49-F238E27FC236}">
                <a16:creationId xmlns:a16="http://schemas.microsoft.com/office/drawing/2014/main" id="{06383C40-95A8-0D7E-2AF7-4B59770516B8}"/>
              </a:ext>
            </a:extLst>
          </p:cNvPr>
          <p:cNvGrpSpPr/>
          <p:nvPr/>
        </p:nvGrpSpPr>
        <p:grpSpPr>
          <a:xfrm>
            <a:off x="3220549" y="3202463"/>
            <a:ext cx="2743200" cy="1355752"/>
            <a:chOff x="556919" y="5054827"/>
            <a:chExt cx="2743200" cy="1335157"/>
          </a:xfrm>
        </p:grpSpPr>
        <p:sp>
          <p:nvSpPr>
            <p:cNvPr id="18" name="Rectangle: Rounded Corners 17">
              <a:extLst>
                <a:ext uri="{FF2B5EF4-FFF2-40B4-BE49-F238E27FC236}">
                  <a16:creationId xmlns:a16="http://schemas.microsoft.com/office/drawing/2014/main" id="{AD931CA5-FDA6-D457-969C-988BEBB0ED2C}"/>
                </a:ext>
              </a:extLst>
            </p:cNvPr>
            <p:cNvSpPr/>
            <p:nvPr/>
          </p:nvSpPr>
          <p:spPr>
            <a:xfrm>
              <a:off x="560503" y="5054827"/>
              <a:ext cx="2679713" cy="725260"/>
            </a:xfrm>
            <a:prstGeom prst="roundRect">
              <a:avLst/>
            </a:prstGeom>
            <a:solidFill>
              <a:schemeClr val="bg1"/>
            </a:solidFill>
            <a:ln w="28575">
              <a:solidFill>
                <a:srgbClr val="FFE10D"/>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rgbClr val="000000"/>
                  </a:solidFill>
                  <a:latin typeface="Aptos"/>
                </a:rPr>
                <a:t>Contemporary Interface Evolution</a:t>
              </a:r>
              <a:endParaRPr lang="en-US" sz="1600">
                <a:solidFill>
                  <a:srgbClr val="000000"/>
                </a:solidFill>
              </a:endParaRPr>
            </a:p>
          </p:txBody>
        </p:sp>
        <p:sp>
          <p:nvSpPr>
            <p:cNvPr id="19" name="TextBox 18">
              <a:extLst>
                <a:ext uri="{FF2B5EF4-FFF2-40B4-BE49-F238E27FC236}">
                  <a16:creationId xmlns:a16="http://schemas.microsoft.com/office/drawing/2014/main" id="{341715DE-8A69-FD29-9BD1-D03909C379CE}"/>
                </a:ext>
              </a:extLst>
            </p:cNvPr>
            <p:cNvSpPr txBox="1"/>
            <p:nvPr/>
          </p:nvSpPr>
          <p:spPr>
            <a:xfrm>
              <a:off x="556919" y="5866764"/>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solidFill>
                    <a:srgbClr val="FFFFFF"/>
                  </a:solidFill>
                </a:rPr>
                <a:t>Bring the interface into 2025 with modern design patterns</a:t>
              </a:r>
            </a:p>
          </p:txBody>
        </p:sp>
      </p:grpSp>
      <p:sp>
        <p:nvSpPr>
          <p:cNvPr id="27" name="TextBox 26">
            <a:extLst>
              <a:ext uri="{FF2B5EF4-FFF2-40B4-BE49-F238E27FC236}">
                <a16:creationId xmlns:a16="http://schemas.microsoft.com/office/drawing/2014/main" id="{363F960C-61BA-0269-962A-DB34CF6971E1}"/>
              </a:ext>
            </a:extLst>
          </p:cNvPr>
          <p:cNvSpPr txBox="1"/>
          <p:nvPr/>
        </p:nvSpPr>
        <p:spPr>
          <a:xfrm>
            <a:off x="440725" y="1398373"/>
            <a:ext cx="216655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FFFFFF"/>
                </a:solidFill>
              </a:rPr>
              <a:t>Build confidence quickly with new and niche users​</a:t>
            </a:r>
          </a:p>
        </p:txBody>
      </p:sp>
      <p:sp>
        <p:nvSpPr>
          <p:cNvPr id="28" name="TextBox 27">
            <a:extLst>
              <a:ext uri="{FF2B5EF4-FFF2-40B4-BE49-F238E27FC236}">
                <a16:creationId xmlns:a16="http://schemas.microsoft.com/office/drawing/2014/main" id="{367540A1-AD63-57BA-4CEE-3AAF5FBFD80F}"/>
              </a:ext>
            </a:extLst>
          </p:cNvPr>
          <p:cNvSpPr txBox="1"/>
          <p:nvPr/>
        </p:nvSpPr>
        <p:spPr>
          <a:xfrm>
            <a:off x="399536" y="3200401"/>
            <a:ext cx="317568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FFFFFF"/>
                </a:solidFill>
                <a:ea typeface="+mn-lt"/>
                <a:cs typeface="+mn-lt"/>
              </a:rPr>
              <a:t>Smooth the Path to Successful Outcomes</a:t>
            </a:r>
            <a:endParaRPr lang="en-US">
              <a:solidFill>
                <a:srgbClr val="FFFFFF"/>
              </a:solidFill>
            </a:endParaRPr>
          </a:p>
        </p:txBody>
      </p:sp>
      <p:sp>
        <p:nvSpPr>
          <p:cNvPr id="29" name="TextBox 28">
            <a:extLst>
              <a:ext uri="{FF2B5EF4-FFF2-40B4-BE49-F238E27FC236}">
                <a16:creationId xmlns:a16="http://schemas.microsoft.com/office/drawing/2014/main" id="{79038B23-6EC4-A8DB-78D9-7B29FB17F093}"/>
              </a:ext>
            </a:extLst>
          </p:cNvPr>
          <p:cNvSpPr txBox="1"/>
          <p:nvPr/>
        </p:nvSpPr>
        <p:spPr>
          <a:xfrm>
            <a:off x="430427" y="5095102"/>
            <a:ext cx="252695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FFFFFF"/>
                </a:solidFill>
                <a:ea typeface="+mn-lt"/>
                <a:cs typeface="+mn-lt"/>
              </a:rPr>
              <a:t>Support Core Power Users with Enhanced Features</a:t>
            </a:r>
            <a:endParaRPr lang="en-US" b="1">
              <a:solidFill>
                <a:srgbClr val="FFFFFF"/>
              </a:solidFill>
            </a:endParaRPr>
          </a:p>
        </p:txBody>
      </p:sp>
      <p:cxnSp>
        <p:nvCxnSpPr>
          <p:cNvPr id="30" name="Straight Arrow Connector 29">
            <a:extLst>
              <a:ext uri="{FF2B5EF4-FFF2-40B4-BE49-F238E27FC236}">
                <a16:creationId xmlns:a16="http://schemas.microsoft.com/office/drawing/2014/main" id="{7B794DFB-8A8B-8237-0ABF-7C03254F63E4}"/>
              </a:ext>
            </a:extLst>
          </p:cNvPr>
          <p:cNvCxnSpPr/>
          <p:nvPr/>
        </p:nvCxnSpPr>
        <p:spPr>
          <a:xfrm>
            <a:off x="517071" y="2910824"/>
            <a:ext cx="11239499" cy="10297"/>
          </a:xfrm>
          <a:prstGeom prst="straightConnector1">
            <a:avLst/>
          </a:prstGeom>
          <a:ln>
            <a:solidFill>
              <a:srgbClr val="FFE10D"/>
            </a:solidFill>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4112464F-4BCE-6A0A-BEAD-CD666DE97139}"/>
              </a:ext>
            </a:extLst>
          </p:cNvPr>
          <p:cNvCxnSpPr>
            <a:cxnSpLocks/>
          </p:cNvCxnSpPr>
          <p:nvPr/>
        </p:nvCxnSpPr>
        <p:spPr>
          <a:xfrm>
            <a:off x="517071" y="4877607"/>
            <a:ext cx="11239499" cy="10297"/>
          </a:xfrm>
          <a:prstGeom prst="straightConnector1">
            <a:avLst/>
          </a:prstGeom>
          <a:ln>
            <a:solidFill>
              <a:srgbClr val="FFE10D"/>
            </a:solidFill>
          </a:ln>
        </p:spPr>
        <p:style>
          <a:lnRef idx="2">
            <a:schemeClr val="accent1"/>
          </a:lnRef>
          <a:fillRef idx="0">
            <a:schemeClr val="accent1"/>
          </a:fillRef>
          <a:effectRef idx="1">
            <a:schemeClr val="accent1"/>
          </a:effectRef>
          <a:fontRef idx="minor">
            <a:schemeClr val="tx1"/>
          </a:fontRef>
        </p:style>
      </p:cxnSp>
      <p:pic>
        <p:nvPicPr>
          <p:cNvPr id="25" name="Picture 24">
            <a:extLst>
              <a:ext uri="{FF2B5EF4-FFF2-40B4-BE49-F238E27FC236}">
                <a16:creationId xmlns:a16="http://schemas.microsoft.com/office/drawing/2014/main" id="{E339D081-CC11-7CD1-6FB9-9E4840566298}"/>
              </a:ext>
            </a:extLst>
          </p:cNvPr>
          <p:cNvPicPr>
            <a:picLocks noChangeAspect="1"/>
          </p:cNvPicPr>
          <p:nvPr/>
        </p:nvPicPr>
        <p:blipFill>
          <a:blip r:embed="rId2"/>
          <a:stretch>
            <a:fillRect/>
          </a:stretch>
        </p:blipFill>
        <p:spPr>
          <a:xfrm>
            <a:off x="5805958" y="1318801"/>
            <a:ext cx="213196" cy="175214"/>
          </a:xfrm>
          <a:prstGeom prst="rect">
            <a:avLst/>
          </a:prstGeom>
        </p:spPr>
      </p:pic>
      <p:pic>
        <p:nvPicPr>
          <p:cNvPr id="26" name="Picture 25">
            <a:extLst>
              <a:ext uri="{FF2B5EF4-FFF2-40B4-BE49-F238E27FC236}">
                <a16:creationId xmlns:a16="http://schemas.microsoft.com/office/drawing/2014/main" id="{55C2B450-AC17-C821-CFEC-4DADE8C94466}"/>
              </a:ext>
            </a:extLst>
          </p:cNvPr>
          <p:cNvPicPr>
            <a:picLocks noChangeAspect="1"/>
          </p:cNvPicPr>
          <p:nvPr/>
        </p:nvPicPr>
        <p:blipFill>
          <a:blip r:embed="rId2"/>
          <a:stretch>
            <a:fillRect/>
          </a:stretch>
        </p:blipFill>
        <p:spPr>
          <a:xfrm>
            <a:off x="5805958" y="3181468"/>
            <a:ext cx="213196" cy="175214"/>
          </a:xfrm>
          <a:prstGeom prst="rect">
            <a:avLst/>
          </a:prstGeom>
        </p:spPr>
      </p:pic>
      <p:pic>
        <p:nvPicPr>
          <p:cNvPr id="31" name="Picture 30">
            <a:extLst>
              <a:ext uri="{FF2B5EF4-FFF2-40B4-BE49-F238E27FC236}">
                <a16:creationId xmlns:a16="http://schemas.microsoft.com/office/drawing/2014/main" id="{B41F1D95-3F90-0906-435F-C26F3E9A23BD}"/>
              </a:ext>
            </a:extLst>
          </p:cNvPr>
          <p:cNvPicPr>
            <a:picLocks noChangeAspect="1"/>
          </p:cNvPicPr>
          <p:nvPr/>
        </p:nvPicPr>
        <p:blipFill>
          <a:blip r:embed="rId2"/>
          <a:stretch>
            <a:fillRect/>
          </a:stretch>
        </p:blipFill>
        <p:spPr>
          <a:xfrm>
            <a:off x="11647958" y="1234134"/>
            <a:ext cx="213196" cy="175214"/>
          </a:xfrm>
          <a:prstGeom prst="rect">
            <a:avLst/>
          </a:prstGeom>
        </p:spPr>
      </p:pic>
      <p:pic>
        <p:nvPicPr>
          <p:cNvPr id="33" name="Picture 32">
            <a:extLst>
              <a:ext uri="{FF2B5EF4-FFF2-40B4-BE49-F238E27FC236}">
                <a16:creationId xmlns:a16="http://schemas.microsoft.com/office/drawing/2014/main" id="{28786AFC-A1C3-0C45-7CC5-26A6FCD9209C}"/>
              </a:ext>
            </a:extLst>
          </p:cNvPr>
          <p:cNvPicPr>
            <a:picLocks noChangeAspect="1"/>
          </p:cNvPicPr>
          <p:nvPr/>
        </p:nvPicPr>
        <p:blipFill>
          <a:blip r:embed="rId2"/>
          <a:stretch>
            <a:fillRect/>
          </a:stretch>
        </p:blipFill>
        <p:spPr>
          <a:xfrm>
            <a:off x="8646995" y="3125023"/>
            <a:ext cx="213196" cy="175214"/>
          </a:xfrm>
          <a:prstGeom prst="rect">
            <a:avLst/>
          </a:prstGeom>
        </p:spPr>
      </p:pic>
    </p:spTree>
    <p:extLst>
      <p:ext uri="{BB962C8B-B14F-4D97-AF65-F5344CB8AC3E}">
        <p14:creationId xmlns:p14="http://schemas.microsoft.com/office/powerpoint/2010/main" val="2052217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10;&#10;AI-generated content may be incorrect.">
            <a:extLst>
              <a:ext uri="{FF2B5EF4-FFF2-40B4-BE49-F238E27FC236}">
                <a16:creationId xmlns:a16="http://schemas.microsoft.com/office/drawing/2014/main" id="{5378D9F5-FC37-D828-6193-4BFA8FD464E4}"/>
              </a:ext>
            </a:extLst>
          </p:cNvPr>
          <p:cNvPicPr>
            <a:picLocks noChangeAspect="1"/>
          </p:cNvPicPr>
          <p:nvPr/>
        </p:nvPicPr>
        <p:blipFill>
          <a:blip r:embed="rId2">
            <a:alphaModFix/>
          </a:blip>
          <a:srcRect t="37647" r="-1" b="3799"/>
          <a:stretch/>
        </p:blipFill>
        <p:spPr>
          <a:xfrm>
            <a:off x="4547937" y="-5"/>
            <a:ext cx="7644062" cy="3681406"/>
          </a:xfrm>
          <a:prstGeom prst="rect">
            <a:avLst/>
          </a:prstGeom>
        </p:spPr>
      </p:pic>
      <p:pic>
        <p:nvPicPr>
          <p:cNvPr id="4" name="Picture 3" descr="A screenshot of a computer&#10;&#10;AI-generated content may be incorrect.">
            <a:extLst>
              <a:ext uri="{FF2B5EF4-FFF2-40B4-BE49-F238E27FC236}">
                <a16:creationId xmlns:a16="http://schemas.microsoft.com/office/drawing/2014/main" id="{33F938A4-7D15-D6AD-FD71-CE2445FCBEDB}"/>
              </a:ext>
            </a:extLst>
          </p:cNvPr>
          <p:cNvPicPr>
            <a:picLocks noChangeAspect="1"/>
          </p:cNvPicPr>
          <p:nvPr/>
        </p:nvPicPr>
        <p:blipFill>
          <a:blip r:embed="rId3"/>
          <a:srcRect r="-1" b="32152"/>
          <a:stretch/>
        </p:blipFill>
        <p:spPr>
          <a:xfrm>
            <a:off x="4547938" y="3681409"/>
            <a:ext cx="7644062" cy="3176595"/>
          </a:xfrm>
          <a:prstGeom prst="rect">
            <a:avLst/>
          </a:prstGeom>
        </p:spPr>
      </p:pic>
      <p:sp>
        <p:nvSpPr>
          <p:cNvPr id="9" name="Rectangle 8">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3AF513C3-A142-13C5-FEE0-0A496D38E4A5}"/>
              </a:ext>
            </a:extLst>
          </p:cNvPr>
          <p:cNvSpPr txBox="1">
            <a:spLocks/>
          </p:cNvSpPr>
          <p:nvPr/>
        </p:nvSpPr>
        <p:spPr>
          <a:xfrm>
            <a:off x="838200" y="1115219"/>
            <a:ext cx="5395912" cy="2387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000" i="1" kern="1200">
                <a:solidFill>
                  <a:schemeClr val="bg1"/>
                </a:solidFill>
                <a:latin typeface="+mj-lt"/>
                <a:ea typeface="+mj-ea"/>
                <a:cs typeface="+mj-cs"/>
              </a:rPr>
              <a:t>The New PolicyEngine Platform</a:t>
            </a:r>
            <a:endParaRPr lang="en-US" sz="5000" kern="1200">
              <a:solidFill>
                <a:schemeClr val="bg1"/>
              </a:solidFill>
              <a:latin typeface="+mj-lt"/>
              <a:ea typeface="+mj-ea"/>
              <a:cs typeface="+mj-cs"/>
            </a:endParaRPr>
          </a:p>
        </p:txBody>
      </p:sp>
      <p:sp>
        <p:nvSpPr>
          <p:cNvPr id="5" name="Title 1">
            <a:extLst>
              <a:ext uri="{FF2B5EF4-FFF2-40B4-BE49-F238E27FC236}">
                <a16:creationId xmlns:a16="http://schemas.microsoft.com/office/drawing/2014/main" id="{E6B95179-C728-0F20-0EC6-F5B2AB5A0BC0}"/>
              </a:ext>
            </a:extLst>
          </p:cNvPr>
          <p:cNvSpPr txBox="1">
            <a:spLocks/>
          </p:cNvSpPr>
          <p:nvPr/>
        </p:nvSpPr>
        <p:spPr>
          <a:xfrm>
            <a:off x="838200" y="3902075"/>
            <a:ext cx="3709737" cy="1655762"/>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pPr>
            <a:r>
              <a:rPr lang="en-US" sz="2000" kern="1200">
                <a:solidFill>
                  <a:schemeClr val="bg1"/>
                </a:solidFill>
                <a:latin typeface="+mn-lt"/>
                <a:ea typeface="+mn-ea"/>
                <a:cs typeface="+mn-cs"/>
              </a:rPr>
              <a:t>Unlocking the </a:t>
            </a:r>
            <a:r>
              <a:rPr lang="en-US" sz="2000" i="1" kern="1200">
                <a:solidFill>
                  <a:schemeClr val="bg1"/>
                </a:solidFill>
                <a:latin typeface="+mn-lt"/>
                <a:ea typeface="+mn-ea"/>
                <a:cs typeface="+mn-cs"/>
              </a:rPr>
              <a:t>full potential</a:t>
            </a:r>
            <a:r>
              <a:rPr lang="en-US" sz="2000" kern="1200">
                <a:solidFill>
                  <a:schemeClr val="bg1"/>
                </a:solidFill>
                <a:latin typeface="+mn-lt"/>
                <a:ea typeface="+mn-ea"/>
                <a:cs typeface="+mn-cs"/>
              </a:rPr>
              <a:t> of PolicyEngine </a:t>
            </a:r>
            <a:r>
              <a:rPr lang="en-US" sz="2000" i="1" kern="1200">
                <a:solidFill>
                  <a:schemeClr val="bg1"/>
                </a:solidFill>
                <a:latin typeface="+mn-lt"/>
                <a:ea typeface="+mn-ea"/>
                <a:cs typeface="+mn-cs"/>
              </a:rPr>
              <a:t>for all.</a:t>
            </a:r>
          </a:p>
        </p:txBody>
      </p:sp>
      <p:cxnSp>
        <p:nvCxnSpPr>
          <p:cNvPr id="10" name="Straight Connector 9">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300E7E45-D668-2C48-4810-2CCC144388EB}"/>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330EA680-D336-4FF7-8B7A-9848BB0A1C32}" type="slidenum">
              <a:rPr lang="en-US">
                <a:solidFill>
                  <a:srgbClr val="FFFFFF"/>
                </a:solidFill>
              </a:rPr>
              <a:pPr>
                <a:spcAft>
                  <a:spcPts val="600"/>
                </a:spcAft>
              </a:pPr>
              <a:t>9</a:t>
            </a:fld>
            <a:endParaRPr lang="en-US">
              <a:solidFill>
                <a:srgbClr val="FFFFFF"/>
              </a:solidFill>
            </a:endParaRPr>
          </a:p>
        </p:txBody>
      </p:sp>
      <p:sp>
        <p:nvSpPr>
          <p:cNvPr id="12" name="Rectangle 11">
            <a:extLst>
              <a:ext uri="{FF2B5EF4-FFF2-40B4-BE49-F238E27FC236}">
                <a16:creationId xmlns:a16="http://schemas.microsoft.com/office/drawing/2014/main" id="{3233082E-2158-EA5F-5B82-3643C12F9C4B}"/>
              </a:ext>
            </a:extLst>
          </p:cNvPr>
          <p:cNvSpPr/>
          <p:nvPr/>
        </p:nvSpPr>
        <p:spPr>
          <a:xfrm>
            <a:off x="11839075" y="175419"/>
            <a:ext cx="1572126" cy="213360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i="1">
                <a:solidFill>
                  <a:schemeClr val="tx1"/>
                </a:solidFill>
              </a:rPr>
              <a:t>Prototype walk through on this page</a:t>
            </a:r>
          </a:p>
        </p:txBody>
      </p:sp>
    </p:spTree>
    <p:extLst>
      <p:ext uri="{BB962C8B-B14F-4D97-AF65-F5344CB8AC3E}">
        <p14:creationId xmlns:p14="http://schemas.microsoft.com/office/powerpoint/2010/main" val="1548450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0f16f686-cb34-4b6f-8671-deaf1f380e46">
      <UserInfo>
        <DisplayName/>
        <AccountId xsi:nil="true"/>
        <AccountType/>
      </UserInfo>
    </SharedWithUsers>
    <lcf76f155ced4ddcb4097134ff3c332f xmlns="fa16f433-6f72-4d6a-9a2b-b77436ba77ba">
      <Terms xmlns="http://schemas.microsoft.com/office/infopath/2007/PartnerControls"/>
    </lcf76f155ced4ddcb4097134ff3c332f>
    <TaxCatchAll xmlns="0f16f686-cb34-4b6f-8671-deaf1f380e4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4CEADF0BE4BAF41A25777686FB530E2" ma:contentTypeVersion="14" ma:contentTypeDescription="Create a new document." ma:contentTypeScope="" ma:versionID="5987ac09e473f2fcf0f9ceb975495dfd">
  <xsd:schema xmlns:xsd="http://www.w3.org/2001/XMLSchema" xmlns:xs="http://www.w3.org/2001/XMLSchema" xmlns:p="http://schemas.microsoft.com/office/2006/metadata/properties" xmlns:ns2="fa16f433-6f72-4d6a-9a2b-b77436ba77ba" xmlns:ns3="0f16f686-cb34-4b6f-8671-deaf1f380e46" targetNamespace="http://schemas.microsoft.com/office/2006/metadata/properties" ma:root="true" ma:fieldsID="ababdbff4d76704a8de51d31dd4b93ac" ns2:_="" ns3:_="">
    <xsd:import namespace="fa16f433-6f72-4d6a-9a2b-b77436ba77ba"/>
    <xsd:import namespace="0f16f686-cb34-4b6f-8671-deaf1f380e46"/>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16f433-6f72-4d6a-9a2b-b77436ba77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8533620b-26b6-455c-9bab-b103b7144ecf"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f16f686-cb34-4b6f-8671-deaf1f380e46"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4fe4bc79-946c-48bf-82cd-7dae793039ac}" ma:internalName="TaxCatchAll" ma:showField="CatchAllData" ma:web="0f16f686-cb34-4b6f-8671-deaf1f380e46">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54A87B-42DF-41FF-9E87-7D0F746A1903}">
  <ds:schemaRefs>
    <ds:schemaRef ds:uri="0f16f686-cb34-4b6f-8671-deaf1f380e46"/>
    <ds:schemaRef ds:uri="fa16f433-6f72-4d6a-9a2b-b77436ba77b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40F92B8-F4DB-4A61-9A70-B77A2C8FC096}">
  <ds:schemaRefs>
    <ds:schemaRef ds:uri="http://schemas.microsoft.com/sharepoint/v3/contenttype/forms"/>
  </ds:schemaRefs>
</ds:datastoreItem>
</file>

<file path=customXml/itemProps3.xml><?xml version="1.0" encoding="utf-8"?>
<ds:datastoreItem xmlns:ds="http://schemas.openxmlformats.org/officeDocument/2006/customXml" ds:itemID="{3E62F740-C844-4881-ACDD-34CE549AE25E}">
  <ds:schemaRefs>
    <ds:schemaRef ds:uri="0f16f686-cb34-4b6f-8671-deaf1f380e46"/>
    <ds:schemaRef ds:uri="fa16f433-6f72-4d6a-9a2b-b77436ba77b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1100</Words>
  <Application>Microsoft Macintosh PowerPoint</Application>
  <PresentationFormat>Widescreen</PresentationFormat>
  <Paragraphs>224</Paragraphs>
  <Slides>11</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Aptos</vt:lpstr>
      <vt:lpstr>Aptos Display</vt:lpstr>
      <vt:lpstr>Arial</vt:lpstr>
      <vt:lpstr>Calibri</vt:lpstr>
      <vt:lpstr>Junicode</vt:lpstr>
      <vt:lpstr>Roboto</vt:lpstr>
      <vt:lpstr>Roboto Mono</vt:lpstr>
      <vt:lpstr>Roboto Mono Regular</vt:lpstr>
      <vt:lpstr>Work Sans</vt:lpstr>
      <vt:lpstr>office theme</vt:lpstr>
      <vt:lpstr>PowerPoint Presentation</vt:lpstr>
      <vt:lpstr>AGENDA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Biniam Gebre</cp:lastModifiedBy>
  <cp:revision>1</cp:revision>
  <dcterms:created xsi:type="dcterms:W3CDTF">2025-02-14T15:55:49Z</dcterms:created>
  <dcterms:modified xsi:type="dcterms:W3CDTF">2025-04-15T14:09:17Z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0x010100D4CEADF0BE4BAF41A25777686FB530E2</vt:lpwstr>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_ExtendedDescription">
    <vt:lpwstr/>
  </property>
  <property fmtid="{D5CDD505-2E9C-101B-9397-08002B2CF9AE}" pid="8" name="TriggerFlowInfo">
    <vt:lpwstr/>
  </property>
</Properties>
</file>