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0" r:id="rId6"/>
    <p:sldId id="271" r:id="rId7"/>
    <p:sldId id="266" r:id="rId8"/>
    <p:sldId id="260" r:id="rId9"/>
    <p:sldId id="265" r:id="rId10"/>
    <p:sldId id="261" r:id="rId11"/>
    <p:sldId id="267" r:id="rId12"/>
    <p:sldId id="269" r:id="rId13"/>
    <p:sldId id="268" r:id="rId14"/>
    <p:sldId id="262" r:id="rId15"/>
    <p:sldId id="27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15" autoAdjust="0"/>
    <p:restoredTop sz="94660"/>
  </p:normalViewPr>
  <p:slideViewPr>
    <p:cSldViewPr>
      <p:cViewPr varScale="1">
        <p:scale>
          <a:sx n="71" d="100"/>
          <a:sy n="71" d="100"/>
        </p:scale>
        <p:origin x="-7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A2F68-D47C-4B8E-882A-F18A763764CD}" type="datetimeFigureOut">
              <a:rPr lang="zh-CN" altLang="en-US" smtClean="0"/>
              <a:pPr/>
              <a:t>2013/11/28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7229E-B8F2-4F5E-87FB-CB9DCA825D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7229E-B8F2-4F5E-87FB-CB9DCA825DE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2013/11/28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35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6500834"/>
            <a:ext cx="9144000" cy="35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2013/11/28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2013/11/28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2013/11/28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2013/11/28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2013/11/28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2013/11/28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428868"/>
            <a:ext cx="7215206" cy="175432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</a:rPr>
              <a:t>电子科技大学学生创新基金项目结题答辩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pic>
        <p:nvPicPr>
          <p:cNvPr id="9" name="Picture 47" descr="C:\Users\Administrator\Desktop\电子科大校徽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5206" y="2357461"/>
            <a:ext cx="1928794" cy="192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7" descr="C:\Users\Administrator\Desktop\电子科大校徽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174" y="71413"/>
            <a:ext cx="1928826" cy="192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928670"/>
            <a:ext cx="7286644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62865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斜弱视矫正子系统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00298" y="1500174"/>
            <a:ext cx="2928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</a:rPr>
              <a:t>1.</a:t>
            </a:r>
            <a:r>
              <a:rPr lang="zh-CN" altLang="en-US" sz="3200" b="1" dirty="0" smtClean="0">
                <a:solidFill>
                  <a:srgbClr val="00B050"/>
                </a:solidFill>
              </a:rPr>
              <a:t>乒乓弹球：</a:t>
            </a:r>
            <a:endParaRPr lang="zh-CN" altLang="en-US" sz="3200" b="1" dirty="0">
              <a:solidFill>
                <a:srgbClr val="00B050"/>
              </a:solidFill>
            </a:endParaRPr>
          </a:p>
        </p:txBody>
      </p:sp>
      <p:pic>
        <p:nvPicPr>
          <p:cNvPr id="8" name="图片 7"/>
          <p:cNvPicPr/>
          <p:nvPr/>
        </p:nvPicPr>
        <p:blipFill>
          <a:blip r:embed="rId4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t="5046" b="5275"/>
          <a:stretch>
            <a:fillRect/>
          </a:stretch>
        </p:blipFill>
        <p:spPr bwMode="auto">
          <a:xfrm>
            <a:off x="1071538" y="2143116"/>
            <a:ext cx="6500858" cy="3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142844" y="5786454"/>
            <a:ext cx="89297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单一的通过被动训练眼睛过于单调，弱视患者很可能久了就会睡着，设计出一个具有深度差的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3D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乒乓弹球游戏，让弱势患者通过在游戏中训练。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7" descr="C:\Users\Administrator\Desktop\电子科大校徽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5174" y="71413"/>
            <a:ext cx="1928826" cy="192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928670"/>
            <a:ext cx="7286644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62865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斜弱视矫正子系统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00298" y="1500174"/>
            <a:ext cx="357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</a:rPr>
              <a:t>2.</a:t>
            </a:r>
            <a:r>
              <a:rPr lang="zh-CN" altLang="en-US" sz="3200" b="1" dirty="0" smtClean="0">
                <a:solidFill>
                  <a:srgbClr val="00B050"/>
                </a:solidFill>
              </a:rPr>
              <a:t>俄罗斯方块：</a:t>
            </a:r>
            <a:endParaRPr lang="zh-CN" altLang="en-US" sz="3200" b="1" dirty="0">
              <a:solidFill>
                <a:srgbClr val="00B050"/>
              </a:solidFill>
            </a:endParaRPr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t="5159" r="179" b="16692"/>
          <a:stretch>
            <a:fillRect/>
          </a:stretch>
        </p:blipFill>
        <p:spPr bwMode="auto">
          <a:xfrm>
            <a:off x="1214414" y="2143116"/>
            <a:ext cx="6215106" cy="3286148"/>
          </a:xfrm>
          <a:prstGeom prst="rect">
            <a:avLst/>
          </a:prstGeom>
          <a:noFill/>
          <a:ln>
            <a:noFill/>
          </a:ln>
        </p:spPr>
      </p:pic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5534561"/>
            <a:ext cx="914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设计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出一个具有深度差的俄罗斯方块游戏，让弱势患者通过在游戏中训练。右侧的滑动条可以调节深度。由于是立体的方块，可能前后的位置差异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如果被试不能很好的看到立体图形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很可能在方块的前后位置上出现失误。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7" descr="C:\Users\Administrator\Desktop\电子科大校徽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5174" y="71413"/>
            <a:ext cx="1928826" cy="192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928670"/>
            <a:ext cx="7286644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62865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斜弱视矫正子系统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00298" y="1500174"/>
            <a:ext cx="357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</a:rPr>
              <a:t>3.</a:t>
            </a:r>
            <a:r>
              <a:rPr lang="zh-CN" altLang="en-US" sz="3200" b="1" dirty="0" smtClean="0">
                <a:solidFill>
                  <a:srgbClr val="00B050"/>
                </a:solidFill>
              </a:rPr>
              <a:t>双纽线：</a:t>
            </a:r>
            <a:endParaRPr lang="zh-CN" altLang="en-US" sz="3200" b="1" dirty="0">
              <a:solidFill>
                <a:srgbClr val="00B050"/>
              </a:solidFill>
            </a:endParaRPr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57158" y="2071678"/>
            <a:ext cx="4000528" cy="3286148"/>
          </a:xfrm>
          <a:prstGeom prst="rect">
            <a:avLst/>
          </a:prstGeom>
          <a:noFill/>
          <a:ln>
            <a:noFill/>
          </a:ln>
        </p:spPr>
      </p:pic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5643578"/>
            <a:ext cx="914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  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被动训练弱势患者，让其紧盯着一个立体的不断变换的小球，小球的绕行轨迹为双纽线，该小球有空间上的变化，即不仅有位置上的变化，也有深度的变化，从而达到训练的目的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图中彩色的线为路径示意图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4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4624417" y="2071678"/>
            <a:ext cx="4162425" cy="33051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428728" y="535782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双纽线路径示意图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8" y="535782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小球沿双纽线绕行时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7" descr="C:\Users\Administrator\Desktop\电子科大校徽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5174" y="71413"/>
            <a:ext cx="1928826" cy="192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928670"/>
            <a:ext cx="7286644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62865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斜弱视矫正子系统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00298" y="1500174"/>
            <a:ext cx="314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</a:rPr>
              <a:t>4.</a:t>
            </a:r>
            <a:r>
              <a:rPr lang="zh-CN" altLang="en-US" sz="3200" b="1" dirty="0" smtClean="0">
                <a:solidFill>
                  <a:srgbClr val="00B050"/>
                </a:solidFill>
              </a:rPr>
              <a:t>四选一：</a:t>
            </a:r>
            <a:endParaRPr lang="zh-CN" altLang="en-US" sz="3200" b="1" dirty="0">
              <a:solidFill>
                <a:srgbClr val="00B050"/>
              </a:solidFill>
            </a:endParaRPr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428728" y="2071678"/>
            <a:ext cx="6000792" cy="371477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5786454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四个球中只有一个是立体的，通过让弱势患者选择立体的小球，计算正确率来检测康复程度。该系统采用随机的方式，即每次出现正常深度的小球的位置随机。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7" descr="C:\Users\Administrator\Desktop\电子科大校徽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5174" y="71413"/>
            <a:ext cx="1928826" cy="192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928670"/>
            <a:ext cx="7286644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32861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总  结</a:t>
            </a:r>
            <a:endParaRPr lang="zh-CN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7158" y="1643050"/>
            <a:ext cx="76438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    本</a:t>
            </a:r>
            <a:r>
              <a:rPr lang="zh-CN" altLang="en-US" sz="2400" dirty="0" smtClean="0"/>
              <a:t>作品是针对斜弱视的最重要成因（深度感知与立体视觉不佳），以最新的数字式</a:t>
            </a:r>
            <a:r>
              <a:rPr lang="en-US" sz="2400" dirty="0" smtClean="0"/>
              <a:t>3D</a:t>
            </a:r>
            <a:r>
              <a:rPr lang="zh-CN" altLang="en-US" sz="2400" dirty="0" smtClean="0"/>
              <a:t>眼镜为核心，结合高级编程技术（</a:t>
            </a:r>
            <a:r>
              <a:rPr lang="en-US" sz="2400" dirty="0" smtClean="0"/>
              <a:t>DirectX 3D </a:t>
            </a:r>
            <a:r>
              <a:rPr lang="zh-CN" altLang="en-US" sz="2400" dirty="0" smtClean="0"/>
              <a:t>与</a:t>
            </a:r>
            <a:r>
              <a:rPr lang="en-US" sz="2400" dirty="0" smtClean="0"/>
              <a:t>C++</a:t>
            </a:r>
            <a:r>
              <a:rPr lang="zh-CN" altLang="en-US" sz="2400" dirty="0" smtClean="0"/>
              <a:t>），开发的一套的斜弱视矫正系统。该系统可用于儿童早期斜弱视的矫正，以及用眼疲劳后的恢复等。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500034" y="3714752"/>
            <a:ext cx="785818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   该</a:t>
            </a:r>
            <a:r>
              <a:rPr lang="zh-CN" altLang="en-US" sz="3200" dirty="0" smtClean="0"/>
              <a:t>系统</a:t>
            </a:r>
            <a:r>
              <a:rPr lang="zh-CN" altLang="en-US" sz="3200" dirty="0" smtClean="0"/>
              <a:t>具有：</a:t>
            </a:r>
            <a:endParaRPr lang="en-US" altLang="zh-CN" sz="3200" dirty="0" smtClean="0"/>
          </a:p>
          <a:p>
            <a:r>
              <a:rPr lang="en-US" altLang="zh-CN" sz="3200" b="1" dirty="0" smtClean="0"/>
              <a:t>1.</a:t>
            </a:r>
            <a:r>
              <a:rPr lang="zh-CN" altLang="en-US" sz="3200" b="1" dirty="0" smtClean="0"/>
              <a:t>基础原理科学</a:t>
            </a:r>
            <a:r>
              <a:rPr lang="en-US" altLang="zh-CN" sz="3200" b="1" dirty="0" smtClean="0"/>
              <a:t> </a:t>
            </a:r>
            <a:r>
              <a:rPr lang="en-US" altLang="zh-CN" sz="3200" b="1" dirty="0" smtClean="0"/>
              <a:t>           2.</a:t>
            </a:r>
            <a:r>
              <a:rPr lang="zh-CN" altLang="en-US" sz="3200" b="1" dirty="0" smtClean="0"/>
              <a:t>携带</a:t>
            </a:r>
            <a:r>
              <a:rPr lang="zh-CN" altLang="en-US" sz="3200" b="1" dirty="0" smtClean="0"/>
              <a:t>操作</a:t>
            </a:r>
            <a:r>
              <a:rPr lang="zh-CN" altLang="en-US" sz="3200" b="1" dirty="0" smtClean="0"/>
              <a:t>方便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3.</a:t>
            </a:r>
            <a:r>
              <a:rPr lang="zh-CN" altLang="en-US" sz="3200" b="1" dirty="0" smtClean="0"/>
              <a:t>预期</a:t>
            </a:r>
            <a:r>
              <a:rPr lang="zh-CN" altLang="en-US" sz="3200" b="1" dirty="0" smtClean="0"/>
              <a:t>效果</a:t>
            </a:r>
            <a:r>
              <a:rPr lang="zh-CN" altLang="en-US" sz="3200" b="1" dirty="0" smtClean="0"/>
              <a:t>优异</a:t>
            </a:r>
            <a:r>
              <a:rPr lang="en-US" altLang="zh-CN" sz="3200" b="1" dirty="0" smtClean="0"/>
              <a:t> </a:t>
            </a:r>
            <a:r>
              <a:rPr lang="en-US" altLang="zh-CN" sz="3200" b="1" dirty="0" smtClean="0"/>
              <a:t>           4.</a:t>
            </a:r>
            <a:r>
              <a:rPr lang="zh-CN" altLang="en-US" sz="3200" b="1" dirty="0" smtClean="0"/>
              <a:t>硬件</a:t>
            </a:r>
            <a:r>
              <a:rPr lang="zh-CN" altLang="en-US" sz="3200" b="1" dirty="0" smtClean="0"/>
              <a:t>成本</a:t>
            </a:r>
            <a:r>
              <a:rPr lang="zh-CN" altLang="en-US" sz="3200" b="1" dirty="0" smtClean="0"/>
              <a:t>低廉</a:t>
            </a:r>
            <a:endParaRPr lang="en-US" altLang="zh-CN" sz="3200" b="1" dirty="0" smtClean="0"/>
          </a:p>
          <a:p>
            <a:r>
              <a:rPr lang="zh-CN" altLang="en-US" sz="3200" dirty="0" smtClean="0"/>
              <a:t>等优点，推广</a:t>
            </a:r>
            <a:r>
              <a:rPr lang="zh-CN" altLang="en-US" sz="3200" dirty="0" smtClean="0"/>
              <a:t>前景</a:t>
            </a:r>
            <a:r>
              <a:rPr lang="zh-CN" altLang="en-US" sz="3200" dirty="0" smtClean="0"/>
              <a:t>广阔。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7" descr="C:\Users\Administrator\Desktop\电子科大校徽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5174" y="71413"/>
            <a:ext cx="1928826" cy="192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928670"/>
            <a:ext cx="7286644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71438" y="142852"/>
            <a:ext cx="7929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基于数字式</a:t>
            </a:r>
            <a:r>
              <a:rPr lang="en-US" altLang="zh-CN" sz="3600" dirty="0" smtClean="0"/>
              <a:t>3D</a:t>
            </a:r>
            <a:r>
              <a:rPr lang="zh-CN" altLang="en-US" sz="3600" dirty="0" smtClean="0"/>
              <a:t>眼镜的斜弱视矫正系统</a:t>
            </a:r>
            <a:endParaRPr lang="zh-CN" altLang="en-US" sz="3600" dirty="0"/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0" y="2428868"/>
            <a:ext cx="8885238" cy="2520950"/>
            <a:chOff x="0" y="0"/>
            <a:chExt cx="14021" cy="3968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17" y="0"/>
              <a:ext cx="14004" cy="3968"/>
            </a:xfrm>
            <a:prstGeom prst="rect">
              <a:avLst/>
            </a:prstGeom>
            <a:solidFill>
              <a:schemeClr val="tx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0" y="568"/>
              <a:ext cx="13154" cy="28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7" y="226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433" y="226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843" y="226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1245" y="226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1661" y="226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2071" y="226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2492" y="226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2908" y="226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3318" y="226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3702" y="226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4118" y="226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4528" y="226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4930" y="226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5346" y="226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5756" y="226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6177" y="226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6593" y="226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7003" y="226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7461" y="226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7877" y="226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8287" y="226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8689" y="226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9105" y="226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9515" y="226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9936" y="226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10352" y="226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10762" y="226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11206" y="226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11622" y="226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12032" y="226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12434" y="226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12850" y="226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13260" y="226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36" y="3515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5" name="Rectangle 39"/>
            <p:cNvSpPr>
              <a:spLocks noChangeArrowheads="1"/>
            </p:cNvSpPr>
            <p:nvPr/>
          </p:nvSpPr>
          <p:spPr bwMode="auto">
            <a:xfrm>
              <a:off x="452" y="3515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862" y="3515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1264" y="3515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1680" y="3515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9" name="Rectangle 43"/>
            <p:cNvSpPr>
              <a:spLocks noChangeArrowheads="1"/>
            </p:cNvSpPr>
            <p:nvPr/>
          </p:nvSpPr>
          <p:spPr bwMode="auto">
            <a:xfrm>
              <a:off x="2090" y="3515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2511" y="3515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2927" y="3515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>
              <a:off x="3337" y="3515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3721" y="3515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4" name="Rectangle 48"/>
            <p:cNvSpPr>
              <a:spLocks noChangeArrowheads="1"/>
            </p:cNvSpPr>
            <p:nvPr/>
          </p:nvSpPr>
          <p:spPr bwMode="auto">
            <a:xfrm>
              <a:off x="4137" y="3515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5" name="Rectangle 49"/>
            <p:cNvSpPr>
              <a:spLocks noChangeArrowheads="1"/>
            </p:cNvSpPr>
            <p:nvPr/>
          </p:nvSpPr>
          <p:spPr bwMode="auto">
            <a:xfrm>
              <a:off x="4547" y="3515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6" name="Rectangle 50"/>
            <p:cNvSpPr>
              <a:spLocks noChangeArrowheads="1"/>
            </p:cNvSpPr>
            <p:nvPr/>
          </p:nvSpPr>
          <p:spPr bwMode="auto">
            <a:xfrm>
              <a:off x="4949" y="3515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7" name="Rectangle 51"/>
            <p:cNvSpPr>
              <a:spLocks noChangeArrowheads="1"/>
            </p:cNvSpPr>
            <p:nvPr/>
          </p:nvSpPr>
          <p:spPr bwMode="auto">
            <a:xfrm>
              <a:off x="5365" y="3515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8" name="Rectangle 52"/>
            <p:cNvSpPr>
              <a:spLocks noChangeArrowheads="1"/>
            </p:cNvSpPr>
            <p:nvPr/>
          </p:nvSpPr>
          <p:spPr bwMode="auto">
            <a:xfrm>
              <a:off x="5775" y="3515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9" name="Rectangle 53"/>
            <p:cNvSpPr>
              <a:spLocks noChangeArrowheads="1"/>
            </p:cNvSpPr>
            <p:nvPr/>
          </p:nvSpPr>
          <p:spPr bwMode="auto">
            <a:xfrm>
              <a:off x="6196" y="3515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0" name="Rectangle 54"/>
            <p:cNvSpPr>
              <a:spLocks noChangeArrowheads="1"/>
            </p:cNvSpPr>
            <p:nvPr/>
          </p:nvSpPr>
          <p:spPr bwMode="auto">
            <a:xfrm>
              <a:off x="6612" y="3515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" name="Rectangle 55"/>
            <p:cNvSpPr>
              <a:spLocks noChangeArrowheads="1"/>
            </p:cNvSpPr>
            <p:nvPr/>
          </p:nvSpPr>
          <p:spPr bwMode="auto">
            <a:xfrm>
              <a:off x="7022" y="3515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2" name="Rectangle 56"/>
            <p:cNvSpPr>
              <a:spLocks noChangeArrowheads="1"/>
            </p:cNvSpPr>
            <p:nvPr/>
          </p:nvSpPr>
          <p:spPr bwMode="auto">
            <a:xfrm>
              <a:off x="7480" y="3515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7896" y="3515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4" name="Rectangle 58"/>
            <p:cNvSpPr>
              <a:spLocks noChangeArrowheads="1"/>
            </p:cNvSpPr>
            <p:nvPr/>
          </p:nvSpPr>
          <p:spPr bwMode="auto">
            <a:xfrm>
              <a:off x="8306" y="3515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5" name="Rectangle 59"/>
            <p:cNvSpPr>
              <a:spLocks noChangeArrowheads="1"/>
            </p:cNvSpPr>
            <p:nvPr/>
          </p:nvSpPr>
          <p:spPr bwMode="auto">
            <a:xfrm>
              <a:off x="8708" y="3515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6" name="Rectangle 60"/>
            <p:cNvSpPr>
              <a:spLocks noChangeArrowheads="1"/>
            </p:cNvSpPr>
            <p:nvPr/>
          </p:nvSpPr>
          <p:spPr bwMode="auto">
            <a:xfrm>
              <a:off x="9124" y="3515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7" name="Rectangle 61"/>
            <p:cNvSpPr>
              <a:spLocks noChangeArrowheads="1"/>
            </p:cNvSpPr>
            <p:nvPr/>
          </p:nvSpPr>
          <p:spPr bwMode="auto">
            <a:xfrm>
              <a:off x="9534" y="3515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8" name="Rectangle 62"/>
            <p:cNvSpPr>
              <a:spLocks noChangeArrowheads="1"/>
            </p:cNvSpPr>
            <p:nvPr/>
          </p:nvSpPr>
          <p:spPr bwMode="auto">
            <a:xfrm>
              <a:off x="9955" y="3515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9" name="Rectangle 63"/>
            <p:cNvSpPr>
              <a:spLocks noChangeArrowheads="1"/>
            </p:cNvSpPr>
            <p:nvPr/>
          </p:nvSpPr>
          <p:spPr bwMode="auto">
            <a:xfrm>
              <a:off x="10371" y="3515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0" name="Rectangle 64"/>
            <p:cNvSpPr>
              <a:spLocks noChangeArrowheads="1"/>
            </p:cNvSpPr>
            <p:nvPr/>
          </p:nvSpPr>
          <p:spPr bwMode="auto">
            <a:xfrm>
              <a:off x="10781" y="3515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" name="Rectangle 65"/>
            <p:cNvSpPr>
              <a:spLocks noChangeArrowheads="1"/>
            </p:cNvSpPr>
            <p:nvPr/>
          </p:nvSpPr>
          <p:spPr bwMode="auto">
            <a:xfrm>
              <a:off x="11225" y="3515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11641" y="3515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3" name="Rectangle 67"/>
            <p:cNvSpPr>
              <a:spLocks noChangeArrowheads="1"/>
            </p:cNvSpPr>
            <p:nvPr/>
          </p:nvSpPr>
          <p:spPr bwMode="auto">
            <a:xfrm>
              <a:off x="12051" y="3515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4" name="Rectangle 68"/>
            <p:cNvSpPr>
              <a:spLocks noChangeArrowheads="1"/>
            </p:cNvSpPr>
            <p:nvPr/>
          </p:nvSpPr>
          <p:spPr bwMode="auto">
            <a:xfrm>
              <a:off x="12453" y="3515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5" name="Rectangle 69"/>
            <p:cNvSpPr>
              <a:spLocks noChangeArrowheads="1"/>
            </p:cNvSpPr>
            <p:nvPr/>
          </p:nvSpPr>
          <p:spPr bwMode="auto">
            <a:xfrm>
              <a:off x="12869" y="3515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6" name="Rectangle 70"/>
            <p:cNvSpPr>
              <a:spLocks noChangeArrowheads="1"/>
            </p:cNvSpPr>
            <p:nvPr/>
          </p:nvSpPr>
          <p:spPr bwMode="auto">
            <a:xfrm>
              <a:off x="13259" y="3515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7" name="Rectangle 71"/>
            <p:cNvSpPr>
              <a:spLocks noChangeArrowheads="1"/>
            </p:cNvSpPr>
            <p:nvPr/>
          </p:nvSpPr>
          <p:spPr bwMode="auto">
            <a:xfrm>
              <a:off x="13264" y="566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8" name="Rectangle 72"/>
            <p:cNvSpPr>
              <a:spLocks noChangeArrowheads="1"/>
            </p:cNvSpPr>
            <p:nvPr/>
          </p:nvSpPr>
          <p:spPr bwMode="auto">
            <a:xfrm>
              <a:off x="13264" y="887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9" name="Rectangle 73"/>
            <p:cNvSpPr>
              <a:spLocks noChangeArrowheads="1"/>
            </p:cNvSpPr>
            <p:nvPr/>
          </p:nvSpPr>
          <p:spPr bwMode="auto">
            <a:xfrm>
              <a:off x="13251" y="1207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0" name="Rectangle 74"/>
            <p:cNvSpPr>
              <a:spLocks noChangeArrowheads="1"/>
            </p:cNvSpPr>
            <p:nvPr/>
          </p:nvSpPr>
          <p:spPr bwMode="auto">
            <a:xfrm>
              <a:off x="13267" y="1527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1" name="Rectangle 75"/>
            <p:cNvSpPr>
              <a:spLocks noChangeArrowheads="1"/>
            </p:cNvSpPr>
            <p:nvPr/>
          </p:nvSpPr>
          <p:spPr bwMode="auto">
            <a:xfrm>
              <a:off x="13251" y="1867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" name="Rectangle 76"/>
            <p:cNvSpPr>
              <a:spLocks noChangeArrowheads="1"/>
            </p:cNvSpPr>
            <p:nvPr/>
          </p:nvSpPr>
          <p:spPr bwMode="auto">
            <a:xfrm>
              <a:off x="13251" y="2208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3" name="Rectangle 77"/>
            <p:cNvSpPr>
              <a:spLocks noChangeArrowheads="1"/>
            </p:cNvSpPr>
            <p:nvPr/>
          </p:nvSpPr>
          <p:spPr bwMode="auto">
            <a:xfrm>
              <a:off x="13258" y="2548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4" name="Rectangle 78"/>
            <p:cNvSpPr>
              <a:spLocks noChangeArrowheads="1"/>
            </p:cNvSpPr>
            <p:nvPr/>
          </p:nvSpPr>
          <p:spPr bwMode="auto">
            <a:xfrm>
              <a:off x="13267" y="2888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5" name="Rectangle 79"/>
            <p:cNvSpPr>
              <a:spLocks noChangeArrowheads="1"/>
            </p:cNvSpPr>
            <p:nvPr/>
          </p:nvSpPr>
          <p:spPr bwMode="auto">
            <a:xfrm>
              <a:off x="13254" y="3208"/>
              <a:ext cx="283" cy="2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86" name="Picture 86" descr="u=533217366,1612139184&amp;fm=52&amp;gp=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928934"/>
            <a:ext cx="2095500" cy="1476375"/>
          </a:xfrm>
          <a:prstGeom prst="rect">
            <a:avLst/>
          </a:prstGeom>
          <a:noFill/>
        </p:spPr>
      </p:pic>
      <p:sp>
        <p:nvSpPr>
          <p:cNvPr id="87" name="矩形 86"/>
          <p:cNvSpPr/>
          <p:nvPr/>
        </p:nvSpPr>
        <p:spPr>
          <a:xfrm>
            <a:off x="2857488" y="3071810"/>
            <a:ext cx="541686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600" dirty="0" smtClean="0">
                <a:solidFill>
                  <a:srgbClr val="003300"/>
                </a:solidFill>
                <a:ea typeface="黑体" pitchFamily="49" charset="-122"/>
              </a:rPr>
              <a:t>谢 谢 观 赏 ！</a:t>
            </a:r>
            <a:endParaRPr lang="zh-CN" altLang="en-US" sz="6600" dirty="0">
              <a:solidFill>
                <a:srgbClr val="003300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7" descr="C:\Users\Administrator\Desktop\电子科大校徽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5174" y="71413"/>
            <a:ext cx="1928826" cy="192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928670"/>
            <a:ext cx="7286644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5786" y="2143116"/>
            <a:ext cx="70723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FF0000"/>
                </a:solidFill>
              </a:rPr>
              <a:t>基于数字式</a:t>
            </a:r>
            <a:r>
              <a:rPr lang="en-US" altLang="zh-CN" sz="4400" dirty="0" smtClean="0">
                <a:solidFill>
                  <a:srgbClr val="FF0000"/>
                </a:solidFill>
              </a:rPr>
              <a:t>3D</a:t>
            </a:r>
            <a:r>
              <a:rPr lang="zh-CN" altLang="en-US" sz="4400" dirty="0" smtClean="0">
                <a:solidFill>
                  <a:srgbClr val="FF0000"/>
                </a:solidFill>
              </a:rPr>
              <a:t>眼镜的斜弱视矫正系统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8662" y="4214818"/>
            <a:ext cx="692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小组成员：陆旭佳，吕重曜，许瑞霖</a:t>
            </a:r>
            <a:endParaRPr lang="zh-CN" alt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285728"/>
            <a:ext cx="7286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电子科技大学学生创新基金结题答辩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7" descr="C:\Users\Administrator\Desktop\电子科大校徽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5174" y="71413"/>
            <a:ext cx="1928826" cy="192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928670"/>
            <a:ext cx="7286644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1"/>
            <a:ext cx="707233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6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目     录</a:t>
            </a:r>
            <a:endParaRPr lang="zh-CN" altLang="en-US" sz="6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1785926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第一部分：</a:t>
            </a:r>
            <a:r>
              <a:rPr lang="zh-CN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项目简介</a:t>
            </a:r>
            <a:endParaRPr lang="en-US" altLang="zh-CN" sz="54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2928934"/>
            <a:ext cx="91440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第二部分：斜弱视测试子系统</a:t>
            </a:r>
            <a:endParaRPr lang="en-US" altLang="zh-CN" sz="5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4071942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第三部分：斜弱视矫正子系统</a:t>
            </a:r>
            <a:endParaRPr lang="en-US" altLang="zh-CN" sz="54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521495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第四部分：总结</a:t>
            </a:r>
            <a:endParaRPr lang="en-US" altLang="zh-CN" sz="5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7" descr="C:\Users\Administrator\Desktop\电子科大校徽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5174" y="71413"/>
            <a:ext cx="1928826" cy="192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928670"/>
            <a:ext cx="7286644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60721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zh-CN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     项目简介</a:t>
            </a:r>
            <a:endParaRPr lang="zh-CN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7158" y="2001086"/>
            <a:ext cx="842968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  斜弱视（统称弱视）是一种视力发育障碍，表示为眼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部无明显器质性病变，或者有器质性改变及屈光异常，但与其病变不相适应的视力下降和不断矫正或矫正视力低于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0.8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者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均为弱视，可以发生于一眼或两眼。</a:t>
            </a:r>
          </a:p>
          <a:p>
            <a:endParaRPr lang="zh-CN" altLang="en-US" sz="2000" b="1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3429000"/>
            <a:ext cx="8501122" cy="232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   斜弱视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的危害大于近视，因为单纯近视的儿童，看远模糊，看近清楚，视觉细胞和神经还能受到外界物象的刺激而不会衰退。而弱视则不同，由于视觉细胞和神经长期受不到外界物象的准确刺激而衰退，远视力低于</a:t>
            </a:r>
            <a:r>
              <a:rPr lang="en-US" sz="2000" dirty="0" smtClean="0">
                <a:latin typeface="宋体" pitchFamily="2" charset="-122"/>
                <a:ea typeface="宋体" pitchFamily="2" charset="-122"/>
              </a:rPr>
              <a:t>0.8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。如果不及时防治，视力便会永久低下，成为单眼视觉。长此以往，必然会加重健眼的负担，健眼的视力也会逐渐衰退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596" y="1500174"/>
            <a:ext cx="5500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，斜弱视以及其危害：</a:t>
            </a:r>
            <a:endParaRPr lang="zh-CN" alt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7158" y="5715016"/>
            <a:ext cx="8429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   更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重要的是没有融像能力和立体视觉，不能准确分辨物体的前后距离。斜弱视患者不能从事精细工作，诸如驾驶、测绘等。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7" descr="C:\Users\Administrator\Desktop\电子科大校徽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5174" y="71413"/>
            <a:ext cx="1928826" cy="192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928670"/>
            <a:ext cx="7286644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60721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zh-CN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     项目简介</a:t>
            </a:r>
            <a:endParaRPr lang="zh-CN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428736"/>
            <a:ext cx="5072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+mn-ea"/>
              </a:rPr>
              <a:t>2.</a:t>
            </a:r>
            <a:r>
              <a:rPr lang="zh-CN" altLang="en-US" sz="3200" b="1" dirty="0" smtClean="0">
                <a:latin typeface="+mn-ea"/>
              </a:rPr>
              <a:t>传统治疗方法：</a:t>
            </a:r>
            <a:endParaRPr lang="zh-CN" altLang="en-US" sz="3200" b="1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500306"/>
            <a:ext cx="3833839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85720" y="2071678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① </a:t>
            </a:r>
            <a:r>
              <a:rPr lang="en-US" altLang="zh-CN" dirty="0" smtClean="0"/>
              <a:t>. </a:t>
            </a:r>
            <a:r>
              <a:rPr lang="zh-CN" altLang="en-US" dirty="0" smtClean="0"/>
              <a:t>遮盖法：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4282" y="5429264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优点：有效锻炼弱视眼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4282" y="5786454"/>
            <a:ext cx="4714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缺点：容易产生抵触心理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过度遮盖，影响健全眼发育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91619" y="2500306"/>
            <a:ext cx="4109471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286248" y="2071678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② </a:t>
            </a:r>
            <a:r>
              <a:rPr lang="en-US" altLang="zh-CN" dirty="0" smtClean="0"/>
              <a:t>. </a:t>
            </a:r>
            <a:r>
              <a:rPr lang="zh-CN" altLang="en-US" dirty="0" smtClean="0"/>
              <a:t>红绿眼镜：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14810" y="5417122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优点：</a:t>
            </a:r>
            <a:r>
              <a:rPr lang="en-US" altLang="zh-CN" dirty="0" smtClean="0"/>
              <a:t>3D</a:t>
            </a:r>
            <a:r>
              <a:rPr lang="zh-CN" altLang="en-US" dirty="0" smtClean="0"/>
              <a:t>成像训练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14810" y="5786454"/>
            <a:ext cx="557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缺点：</a:t>
            </a:r>
            <a:r>
              <a:rPr lang="zh-CN" altLang="en-US" dirty="0" smtClean="0"/>
              <a:t>受颜色限制，与自然场景相比有很大</a:t>
            </a:r>
            <a:r>
              <a:rPr lang="zh-CN" altLang="en-US" dirty="0" smtClean="0"/>
              <a:t>差距</a:t>
            </a:r>
            <a:endParaRPr lang="en-US" altLang="zh-CN" dirty="0" smtClean="0"/>
          </a:p>
          <a:p>
            <a:r>
              <a:rPr lang="zh-CN" altLang="en-US" dirty="0" smtClean="0"/>
              <a:t>深度层次感不强，可锻炼深度视觉，但效果一般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7" descr="C:\Users\Administrator\Desktop\电子科大校徽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5174" y="71413"/>
            <a:ext cx="1928826" cy="192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928670"/>
            <a:ext cx="7286644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60721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zh-CN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     项目简介</a:t>
            </a:r>
            <a:endParaRPr lang="zh-CN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1500174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（本系统）数字式</a:t>
            </a:r>
            <a:r>
              <a:rPr lang="en-US" altLang="zh-CN" dirty="0" smtClean="0"/>
              <a:t>3D</a:t>
            </a:r>
            <a:r>
              <a:rPr lang="zh-CN" altLang="en-US" dirty="0" smtClean="0"/>
              <a:t>成像：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5720" y="3286124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原理图：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2428868"/>
            <a:ext cx="490225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28596" y="4143380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所能达到的效果：</a:t>
            </a:r>
            <a:endParaRPr lang="zh-CN" altLang="en-US" dirty="0"/>
          </a:p>
        </p:txBody>
      </p:sp>
      <p:pic>
        <p:nvPicPr>
          <p:cNvPr id="2051" name="Picture 3" descr="让3D跃然而出:NVIDIA新旧3D眼镜对比首测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8" y="1857364"/>
            <a:ext cx="5630863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0" y="5643578"/>
            <a:ext cx="59293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无限还原真实场景，物体层次分明，有非常明显的深度感（物体好像跃然而出），对于深度视觉、立体视觉等的锻炼效果明显。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7" descr="C:\Users\Administrator\Desktop\电子科大校徽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5174" y="71413"/>
            <a:ext cx="1928826" cy="192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928670"/>
            <a:ext cx="7286644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62865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斜弱视测试子系统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4876" y="2071678"/>
            <a:ext cx="414340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   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可以输入测试者的姓名，被测试者的相关资料，测试的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次数</a:t>
            </a:r>
            <a:endParaRPr lang="zh-CN" altLang="en-US" sz="2000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   在下方选择是测试还是训练。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   测试中有深度测试和随机点测试。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   训练里有本章中所介绍的小游戏等项目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。</a:t>
            </a:r>
            <a:endParaRPr lang="zh-CN" altLang="en-US" sz="2000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   选定项目后点击</a:t>
            </a:r>
            <a:r>
              <a:rPr lang="en-US" sz="2000" dirty="0" smtClean="0">
                <a:latin typeface="华文中宋" pitchFamily="2" charset="-122"/>
                <a:ea typeface="华文中宋" pitchFamily="2" charset="-122"/>
              </a:rPr>
              <a:t>Start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按钮即可开始对应子系统。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   点击</a:t>
            </a:r>
            <a:r>
              <a:rPr lang="en-US" sz="2000" dirty="0" smtClean="0">
                <a:latin typeface="华文中宋" pitchFamily="2" charset="-122"/>
                <a:ea typeface="华文中宋" pitchFamily="2" charset="-122"/>
              </a:rPr>
              <a:t>Stop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即可停止，并会将当前数据存储。</a:t>
            </a:r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1571612"/>
            <a:ext cx="25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1.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主界面：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285992"/>
            <a:ext cx="4214842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7" descr="C:\Users\Administrator\Desktop\电子科大校徽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5174" y="71413"/>
            <a:ext cx="1928826" cy="192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928670"/>
            <a:ext cx="7286644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62865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斜弱视测试子系统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1643050"/>
            <a:ext cx="4572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2.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随机点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测试：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8" name="图片 7" descr="I:\新建文件夹\随机点.png"/>
          <p:cNvPicPr/>
          <p:nvPr/>
        </p:nvPicPr>
        <p:blipFill>
          <a:blip r:embed="rId3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r="20076"/>
          <a:stretch>
            <a:fillRect/>
          </a:stretch>
        </p:blipFill>
        <p:spPr bwMode="auto">
          <a:xfrm>
            <a:off x="428596" y="2285992"/>
            <a:ext cx="4929222" cy="400052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5429256" y="2000240"/>
            <a:ext cx="350046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宋体" pitchFamily="2" charset="-122"/>
              </a:rPr>
              <a:t>左右眼分辨看到两幅似乎是一样的随机点图，当两幅图在接近同一位置时。人脑会自动把有一点偏移量的点作为深度维的参照。根据各个人眼参数的区别就会看到不同深浅的立体图。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5357818" y="4143380"/>
            <a:ext cx="35719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宋体" pitchFamily="2" charset="-122"/>
              </a:rPr>
              <a:t>在实验中，由于不同的被试有着不同的视力，为了防止实验者本身操作上的差异，从每一次改变深度参数时开始计时，根据能否看到图形的以及看到图形时间的长短来判断是否有弱视。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7" descr="C:\Users\Administrator\Desktop\电子科大校徽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5174" y="71413"/>
            <a:ext cx="1928826" cy="192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928670"/>
            <a:ext cx="7286644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62865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斜弱视测试子系统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1643050"/>
            <a:ext cx="5214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3.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深度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测试：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t="7645"/>
          <a:stretch>
            <a:fillRect/>
          </a:stretch>
        </p:blipFill>
        <p:spPr bwMode="auto">
          <a:xfrm>
            <a:off x="357158" y="2285992"/>
            <a:ext cx="4714908" cy="4143404"/>
          </a:xfrm>
          <a:prstGeom prst="rect">
            <a:avLst/>
          </a:prstGeom>
          <a:noFill/>
          <a:ln>
            <a:noFill/>
          </a:ln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5072066" y="2285992"/>
            <a:ext cx="407193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宋体" pitchFamily="2" charset="-122"/>
              </a:rPr>
              <a:t>在伪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宋体" pitchFamily="2" charset="-122"/>
              </a:rPr>
              <a:t>3D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宋体" pitchFamily="2" charset="-122"/>
              </a:rPr>
              <a:t>立体视图中，人眼会认为透视投影产生大小关系和远近等价而引起小物体远、大物体近的错觉。通过完成深度测试实验，可以知道被测者使用两眼视差的能力。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5000596" y="3874851"/>
            <a:ext cx="414340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000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宋体" pitchFamily="2" charset="-122"/>
              </a:rPr>
              <a:t>在实验中，有许多不同深度的物体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宋体" pitchFamily="2" charset="-122"/>
              </a:rPr>
              <a:t>(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宋体" pitchFamily="2" charset="-122"/>
              </a:rPr>
              <a:t>例如深度值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宋体" pitchFamily="2" charset="-122"/>
              </a:rPr>
              <a:t>:170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宋体" pitchFamily="2" charset="-122"/>
              </a:rPr>
              <a:t>，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宋体" pitchFamily="2" charset="-122"/>
              </a:rPr>
              <a:t>130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宋体" pitchFamily="2" charset="-122"/>
              </a:rPr>
              <a:t>，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宋体" pitchFamily="2" charset="-122"/>
              </a:rPr>
              <a:t>100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宋体" pitchFamily="2" charset="-122"/>
              </a:rPr>
              <a:t>，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宋体" pitchFamily="2" charset="-122"/>
              </a:rPr>
              <a:t>65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宋体" pitchFamily="2" charset="-122"/>
              </a:rPr>
              <a:t>，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宋体" pitchFamily="2" charset="-122"/>
              </a:rPr>
              <a:t>25)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宋体" pitchFamily="2" charset="-122"/>
              </a:rPr>
              <a:t>，被测试者选择自己所能看到的最具有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宋体" pitchFamily="2" charset="-122"/>
              </a:rPr>
              <a:t>3D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宋体" pitchFamily="2" charset="-122"/>
              </a:rPr>
              <a:t>效果的物体，从而可以大致判断出被测试者能看到立体图像的深度为多少，为了照顾不同被试对明暗度的敏感，右方可以调节亮度。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C7EDCC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845</TotalTime>
  <Words>1107</Words>
  <PresentationFormat>全屏显示(4:3)</PresentationFormat>
  <Paragraphs>68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跋涉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87</cp:revision>
  <dcterms:created xsi:type="dcterms:W3CDTF">2013-11-26T09:23:04Z</dcterms:created>
  <dcterms:modified xsi:type="dcterms:W3CDTF">2013-11-28T10:04:17Z</dcterms:modified>
</cp:coreProperties>
</file>