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ks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embeddings/Microsoft_Excel____2.xlsx" ContentType="application/vnd.openxmlformats-officedocument.spreadsheetml.sheet"/>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5"/>
  </p:notesMasterIdLst>
  <p:sldIdLst>
    <p:sldId id="256" r:id="rId2"/>
    <p:sldId id="283" r:id="rId3"/>
    <p:sldId id="284" r:id="rId4"/>
    <p:sldId id="285" r:id="rId5"/>
    <p:sldId id="301" r:id="rId6"/>
    <p:sldId id="289" r:id="rId7"/>
    <p:sldId id="286" r:id="rId8"/>
    <p:sldId id="300" r:id="rId9"/>
    <p:sldId id="302" r:id="rId10"/>
    <p:sldId id="303" r:id="rId11"/>
    <p:sldId id="291" r:id="rId12"/>
    <p:sldId id="292" r:id="rId13"/>
    <p:sldId id="304" r:id="rId14"/>
    <p:sldId id="296" r:id="rId15"/>
    <p:sldId id="305" r:id="rId16"/>
    <p:sldId id="306" r:id="rId17"/>
    <p:sldId id="298" r:id="rId18"/>
    <p:sldId id="295" r:id="rId19"/>
    <p:sldId id="293" r:id="rId20"/>
    <p:sldId id="294" r:id="rId21"/>
    <p:sldId id="297" r:id="rId22"/>
    <p:sldId id="259" r:id="rId23"/>
    <p:sldId id="274" r:id="rId24"/>
    <p:sldId id="275" r:id="rId25"/>
    <p:sldId id="258" r:id="rId26"/>
    <p:sldId id="261" r:id="rId27"/>
    <p:sldId id="260" r:id="rId28"/>
    <p:sldId id="277" r:id="rId29"/>
    <p:sldId id="263" r:id="rId30"/>
    <p:sldId id="264" r:id="rId31"/>
    <p:sldId id="265" r:id="rId32"/>
    <p:sldId id="269" r:id="rId33"/>
    <p:sldId id="271"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5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3" autoAdjust="0"/>
    <p:restoredTop sz="89009" autoAdjust="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Office_Excel_2007_Workbook1111111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C:\Documents%20and%20Settings\guoguixin\&#26700;&#38754;\MetaSpecies\MetaSpecies.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D:\Documents\BGI\GPU_GROUP\Meta%20species\openaccMpi_thread.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sz="2400" dirty="0"/>
              <a:t>计算相关性系数的计算时间</a:t>
            </a:r>
            <a:r>
              <a:rPr lang="en-US" altLang="zh-CN" sz="2400" dirty="0" smtClean="0"/>
              <a:t>(%)</a:t>
            </a:r>
            <a:endParaRPr lang="en-US" altLang="zh-CN" sz="2400" dirty="0"/>
          </a:p>
        </c:rich>
      </c:tx>
      <c:layout>
        <c:manualLayout>
          <c:xMode val="edge"/>
          <c:yMode val="edge"/>
          <c:x val="1.1138021860951143E-3"/>
          <c:y val="0.88210356957296165"/>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1.1493790089619052E-2"/>
          <c:y val="4.1348604823732579E-2"/>
          <c:w val="0.5005046136743625"/>
          <c:h val="0.7622455222635377"/>
        </c:manualLayout>
      </c:layout>
      <c:doughnutChart>
        <c:varyColors val="1"/>
        <c:ser>
          <c:idx val="0"/>
          <c:order val="0"/>
          <c:tx>
            <c:strRef>
              <c:f>Sheet1!$B$1</c:f>
              <c:strCache>
                <c:ptCount val="1"/>
                <c:pt idx="0">
                  <c:v>计算相关性系数的计算时间(s)</c:v>
                </c:pt>
              </c:strCache>
            </c:strRef>
          </c:tx>
          <c:spPr>
            <a:solidFill>
              <a:schemeClr val="tx1"/>
            </a:solidFill>
            <a:ln>
              <a:noFill/>
            </a:ln>
          </c:spPr>
          <c:dPt>
            <c:idx val="0"/>
            <c:bubble3D val="0"/>
            <c:spPr>
              <a:solidFill>
                <a:srgbClr val="FFFF00"/>
              </a:solidFill>
              <a:ln w="19050">
                <a:noFill/>
              </a:ln>
              <a:effectLst/>
            </c:spPr>
          </c:dPt>
          <c:dPt>
            <c:idx val="1"/>
            <c:bubble3D val="0"/>
            <c:spPr>
              <a:solidFill>
                <a:schemeClr val="tx1"/>
              </a:solidFill>
              <a:ln w="19050">
                <a:noFill/>
              </a:ln>
              <a:effectLst/>
            </c:spPr>
          </c:dPt>
          <c:dPt>
            <c:idx val="2"/>
            <c:bubble3D val="0"/>
            <c:spPr>
              <a:solidFill>
                <a:schemeClr val="tx1"/>
              </a:solidFill>
              <a:ln w="19050">
                <a:noFill/>
              </a:ln>
              <a:effectLst/>
            </c:spPr>
          </c:dPt>
          <c:cat>
            <c:strRef>
              <c:f>Sheet1!$A$2:$A$4</c:f>
              <c:strCache>
                <c:ptCount val="3"/>
                <c:pt idx="0">
                  <c:v>第一步</c:v>
                </c:pt>
                <c:pt idx="1">
                  <c:v>第二步</c:v>
                </c:pt>
                <c:pt idx="2">
                  <c:v>第三步</c:v>
                </c:pt>
              </c:strCache>
            </c:strRef>
          </c:cat>
          <c:val>
            <c:numRef>
              <c:f>Sheet1!$B$2:$B$4</c:f>
              <c:numCache>
                <c:formatCode>General</c:formatCode>
                <c:ptCount val="3"/>
                <c:pt idx="0">
                  <c:v>39284</c:v>
                </c:pt>
                <c:pt idx="1">
                  <c:v>0.29099999999999998</c:v>
                </c:pt>
                <c:pt idx="2">
                  <c:v>1625</c:v>
                </c:pt>
              </c:numCache>
            </c:numRef>
          </c:val>
        </c:ser>
        <c:dLbls>
          <c:showLegendKey val="0"/>
          <c:showVal val="0"/>
          <c:showCatName val="0"/>
          <c:showSerName val="0"/>
          <c:showPercent val="0"/>
          <c:showBubbleSize val="0"/>
          <c:showLeaderLines val="1"/>
        </c:dLbls>
        <c:firstSliceAng val="103"/>
        <c:holeSize val="43"/>
      </c:doughnutChart>
      <c:spPr>
        <a:noFill/>
        <a:ln>
          <a:noFill/>
        </a:ln>
        <a:effectLst/>
      </c:spPr>
    </c:plotArea>
    <c:legend>
      <c:legendPos val="b"/>
      <c:legendEntry>
        <c:idx val="1"/>
        <c:delete val="1"/>
      </c:legendEntry>
      <c:layout>
        <c:manualLayout>
          <c:xMode val="edge"/>
          <c:yMode val="edge"/>
          <c:x val="0.38516640671416774"/>
          <c:y val="1.4853482412598843E-2"/>
          <c:w val="0.48533217653729011"/>
          <c:h val="0.1340544016322389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加速比</c:v>
          </c:tx>
          <c:spPr>
            <a:solidFill>
              <a:srgbClr val="FFC000"/>
            </a:solidFill>
          </c:spPr>
          <c:invertIfNegative val="0"/>
          <c:trendline>
            <c:spPr>
              <a:ln w="53975"/>
            </c:spPr>
            <c:trendlineType val="poly"/>
            <c:order val="2"/>
            <c:dispRSqr val="1"/>
            <c:dispEq val="0"/>
            <c:trendlineLbl>
              <c:layout>
                <c:manualLayout>
                  <c:x val="-0.59547297255209308"/>
                  <c:y val="-8.6037065287358619E-2"/>
                </c:manualLayout>
              </c:layout>
              <c:numFmt formatCode="General" sourceLinked="0"/>
              <c:txPr>
                <a:bodyPr/>
                <a:lstStyle/>
                <a:p>
                  <a:pPr>
                    <a:defRPr sz="2400"/>
                  </a:pPr>
                  <a:endParaRPr lang="zh-CN"/>
                </a:p>
              </c:txPr>
            </c:trendlineLbl>
          </c:trendline>
          <c:cat>
            <c:numRef>
              <c:f>'CPU VS GPU'!$B$3:$E$3</c:f>
              <c:numCache>
                <c:formatCode>General</c:formatCode>
                <c:ptCount val="4"/>
                <c:pt idx="0">
                  <c:v>100</c:v>
                </c:pt>
                <c:pt idx="1">
                  <c:v>500</c:v>
                </c:pt>
                <c:pt idx="2">
                  <c:v>1000</c:v>
                </c:pt>
                <c:pt idx="3">
                  <c:v>5000</c:v>
                </c:pt>
              </c:numCache>
            </c:numRef>
          </c:cat>
          <c:val>
            <c:numRef>
              <c:f>'CPU VS GPU'!$B$18:$E$18</c:f>
              <c:numCache>
                <c:formatCode>General</c:formatCode>
                <c:ptCount val="4"/>
                <c:pt idx="0">
                  <c:v>39.148148148148159</c:v>
                </c:pt>
                <c:pt idx="1">
                  <c:v>58.957746478873233</c:v>
                </c:pt>
                <c:pt idx="2">
                  <c:v>49.404444444444437</c:v>
                </c:pt>
                <c:pt idx="3">
                  <c:v>78.219885277246661</c:v>
                </c:pt>
              </c:numCache>
            </c:numRef>
          </c:val>
        </c:ser>
        <c:dLbls>
          <c:showLegendKey val="0"/>
          <c:showVal val="0"/>
          <c:showCatName val="0"/>
          <c:showSerName val="0"/>
          <c:showPercent val="0"/>
          <c:showBubbleSize val="0"/>
        </c:dLbls>
        <c:gapWidth val="150"/>
        <c:axId val="271288816"/>
        <c:axId val="271287640"/>
      </c:barChart>
      <c:catAx>
        <c:axId val="271288816"/>
        <c:scaling>
          <c:orientation val="minMax"/>
        </c:scaling>
        <c:delete val="0"/>
        <c:axPos val="b"/>
        <c:title>
          <c:tx>
            <c:rich>
              <a:bodyPr/>
              <a:lstStyle/>
              <a:p>
                <a:pPr>
                  <a:defRPr sz="2400"/>
                </a:pPr>
                <a:r>
                  <a:rPr lang="zh-CN" altLang="en-US" sz="2400"/>
                  <a:t>基因数</a:t>
                </a:r>
              </a:p>
            </c:rich>
          </c:tx>
          <c:layout>
            <c:manualLayout>
              <c:xMode val="edge"/>
              <c:yMode val="edge"/>
              <c:x val="0.4278031877874906"/>
              <c:y val="0.89354388662731776"/>
            </c:manualLayout>
          </c:layout>
          <c:overlay val="0"/>
        </c:title>
        <c:numFmt formatCode="General" sourceLinked="1"/>
        <c:majorTickMark val="none"/>
        <c:minorTickMark val="none"/>
        <c:tickLblPos val="nextTo"/>
        <c:txPr>
          <a:bodyPr/>
          <a:lstStyle/>
          <a:p>
            <a:pPr>
              <a:defRPr sz="2000"/>
            </a:pPr>
            <a:endParaRPr lang="zh-CN"/>
          </a:p>
        </c:txPr>
        <c:crossAx val="271287640"/>
        <c:crosses val="autoZero"/>
        <c:auto val="1"/>
        <c:lblAlgn val="ctr"/>
        <c:lblOffset val="100"/>
        <c:noMultiLvlLbl val="0"/>
      </c:catAx>
      <c:valAx>
        <c:axId val="271287640"/>
        <c:scaling>
          <c:orientation val="minMax"/>
        </c:scaling>
        <c:delete val="0"/>
        <c:axPos val="l"/>
        <c:majorGridlines/>
        <c:numFmt formatCode="General" sourceLinked="1"/>
        <c:majorTickMark val="out"/>
        <c:minorTickMark val="none"/>
        <c:tickLblPos val="nextTo"/>
        <c:txPr>
          <a:bodyPr/>
          <a:lstStyle/>
          <a:p>
            <a:pPr>
              <a:defRPr sz="2400"/>
            </a:pPr>
            <a:endParaRPr lang="zh-CN"/>
          </a:p>
        </c:txPr>
        <c:crossAx val="271288816"/>
        <c:crosses val="autoZero"/>
        <c:crossBetween val="between"/>
      </c:valAx>
    </c:plotArea>
    <c:legend>
      <c:legendPos val="r"/>
      <c:layout>
        <c:manualLayout>
          <c:xMode val="edge"/>
          <c:yMode val="edge"/>
          <c:x val="0.58439516469253827"/>
          <c:y val="0.88986510131449303"/>
          <c:w val="0.40782172762520758"/>
          <c:h val="8.3717191601049873E-2"/>
        </c:manualLayout>
      </c:layout>
      <c:overlay val="1"/>
      <c:txPr>
        <a:bodyPr/>
        <a:lstStyle/>
        <a:p>
          <a:pPr>
            <a:defRPr sz="2000"/>
          </a:pPr>
          <a:endParaRPr lang="zh-CN"/>
        </a:p>
      </c:txPr>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Sheet1!$X$72</c:f>
              <c:strCache>
                <c:ptCount val="1"/>
                <c:pt idx="0">
                  <c:v>运行时间</c:v>
                </c:pt>
              </c:strCache>
            </c:strRef>
          </c:tx>
          <c:spPr>
            <a:solidFill>
              <a:srgbClr val="FFFF00"/>
            </a:solidFill>
            <a:ln>
              <a:noFill/>
              <a:prstDash val="sysDash"/>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Sheet1!$S$67:$W$67</c:f>
              <c:strCache>
                <c:ptCount val="5"/>
                <c:pt idx="0">
                  <c:v>OpenACC+MPI</c:v>
                </c:pt>
                <c:pt idx="1">
                  <c:v>3</c:v>
                </c:pt>
                <c:pt idx="2">
                  <c:v>7</c:v>
                </c:pt>
                <c:pt idx="3">
                  <c:v>11</c:v>
                </c:pt>
                <c:pt idx="4">
                  <c:v>13</c:v>
                </c:pt>
              </c:strCache>
            </c:strRef>
          </c:cat>
          <c:val>
            <c:numRef>
              <c:f>Sheet1!$S$68:$W$68</c:f>
              <c:numCache>
                <c:formatCode>General</c:formatCode>
                <c:ptCount val="5"/>
                <c:pt idx="0">
                  <c:v>538</c:v>
                </c:pt>
                <c:pt idx="1">
                  <c:v>194</c:v>
                </c:pt>
                <c:pt idx="2">
                  <c:v>89</c:v>
                </c:pt>
                <c:pt idx="3">
                  <c:v>51</c:v>
                </c:pt>
                <c:pt idx="4">
                  <c:v>42</c:v>
                </c:pt>
              </c:numCache>
            </c:numRef>
          </c:val>
        </c:ser>
        <c:dLbls>
          <c:showLegendKey val="0"/>
          <c:showVal val="0"/>
          <c:showCatName val="0"/>
          <c:showSerName val="0"/>
          <c:showPercent val="0"/>
          <c:showBubbleSize val="0"/>
        </c:dLbls>
        <c:gapWidth val="219"/>
        <c:axId val="271289600"/>
        <c:axId val="271290384"/>
      </c:barChart>
      <c:lineChart>
        <c:grouping val="standard"/>
        <c:varyColors val="0"/>
        <c:ser>
          <c:idx val="1"/>
          <c:order val="1"/>
          <c:tx>
            <c:strRef>
              <c:f>Sheet1!$Y$72</c:f>
              <c:strCache>
                <c:ptCount val="1"/>
                <c:pt idx="0">
                  <c:v>加速比</c:v>
                </c:pt>
              </c:strCache>
            </c:strRef>
          </c:tx>
          <c:spPr>
            <a:ln w="28575" cap="rnd">
              <a:solidFill>
                <a:schemeClr val="accent2"/>
              </a:solidFill>
              <a:prstDash val="dashDot"/>
              <a:round/>
            </a:ln>
            <a:effectLst/>
          </c:spPr>
          <c:marker>
            <c:symbol val="none"/>
          </c:marker>
          <c:val>
            <c:numRef>
              <c:f>Sheet1!$S$93:$W$93</c:f>
              <c:numCache>
                <c:formatCode>0.00_);[Red]\(0.00\)</c:formatCode>
                <c:ptCount val="5"/>
                <c:pt idx="0" formatCode="General">
                  <c:v>1</c:v>
                </c:pt>
                <c:pt idx="1">
                  <c:v>2.7731958762886597</c:v>
                </c:pt>
                <c:pt idx="2">
                  <c:v>6.0449438202247192</c:v>
                </c:pt>
                <c:pt idx="3">
                  <c:v>10.549019607843137</c:v>
                </c:pt>
                <c:pt idx="4">
                  <c:v>12.80952380952381</c:v>
                </c:pt>
              </c:numCache>
            </c:numRef>
          </c:val>
          <c:smooth val="0"/>
        </c:ser>
        <c:dLbls>
          <c:showLegendKey val="0"/>
          <c:showVal val="0"/>
          <c:showCatName val="0"/>
          <c:showSerName val="0"/>
          <c:showPercent val="0"/>
          <c:showBubbleSize val="0"/>
        </c:dLbls>
        <c:marker val="1"/>
        <c:smooth val="0"/>
        <c:axId val="271286072"/>
        <c:axId val="271290776"/>
      </c:lineChart>
      <c:catAx>
        <c:axId val="271289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zh-CN"/>
          </a:p>
        </c:txPr>
        <c:crossAx val="271290384"/>
        <c:crosses val="autoZero"/>
        <c:auto val="1"/>
        <c:lblAlgn val="ctr"/>
        <c:lblOffset val="100"/>
        <c:noMultiLvlLbl val="0"/>
      </c:catAx>
      <c:valAx>
        <c:axId val="271290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zh-CN"/>
          </a:p>
        </c:txPr>
        <c:crossAx val="271289600"/>
        <c:crosses val="autoZero"/>
        <c:crossBetween val="between"/>
      </c:valAx>
      <c:valAx>
        <c:axId val="271290776"/>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crossAx val="271286072"/>
        <c:crosses val="max"/>
        <c:crossBetween val="between"/>
      </c:valAx>
      <c:catAx>
        <c:axId val="271286072"/>
        <c:scaling>
          <c:orientation val="minMax"/>
        </c:scaling>
        <c:delete val="1"/>
        <c:axPos val="b"/>
        <c:majorTickMark val="out"/>
        <c:minorTickMark val="none"/>
        <c:tickLblPos val="nextTo"/>
        <c:crossAx val="271290776"/>
        <c:crosses val="autoZero"/>
        <c:auto val="1"/>
        <c:lblAlgn val="ctr"/>
        <c:lblOffset val="100"/>
        <c:noMultiLvlLbl val="0"/>
      </c:catAx>
      <c:spPr>
        <a:noFill/>
        <a:ln>
          <a:noFill/>
        </a:ln>
        <a:effectLst/>
      </c:spPr>
    </c:plotArea>
    <c:legend>
      <c:legendPos val="t"/>
      <c:layout>
        <c:manualLayout>
          <c:xMode val="edge"/>
          <c:yMode val="edge"/>
          <c:x val="0.32635270838496871"/>
          <c:y val="6.9816310902518441E-2"/>
          <c:w val="0.37000000000000005"/>
          <c:h val="7.8125546806649182E-2"/>
        </c:manualLayout>
      </c:layout>
      <c:overlay val="1"/>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运行时间(s)</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dLbl>
              <c:idx val="0"/>
              <c:layout>
                <c:manualLayout>
                  <c:x val="3.612574497020658E-3"/>
                  <c:y val="8.6909902293326499E-2"/>
                </c:manualLayout>
              </c:layout>
              <c:dLblPos val="outEnd"/>
              <c:showLegendKey val="0"/>
              <c:showVal val="1"/>
              <c:showCatName val="0"/>
              <c:showSerName val="0"/>
              <c:showPercent val="0"/>
              <c:showBubbleSize val="0"/>
              <c:extLst>
                <c:ext xmlns:c15="http://schemas.microsoft.com/office/drawing/2012/chart" uri="{CE6537A1-D6FC-4f65-9D91-7224C49458BB}">
                  <c15:layout>
                    <c:manualLayout>
                      <c:w val="0.12714178006215834"/>
                      <c:h val="8.3148042855478124E-2"/>
                    </c:manualLayout>
                  </c15:layout>
                </c:ext>
              </c:extLst>
            </c:dLbl>
            <c:dLbl>
              <c:idx val="1"/>
              <c:layout>
                <c:manualLayout>
                  <c:x val="0"/>
                  <c:y val="0.12415700327618071"/>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Sheet1!$A$2:$A$3</c:f>
              <c:strCache>
                <c:ptCount val="2"/>
                <c:pt idx="0">
                  <c:v>CPU</c:v>
                </c:pt>
                <c:pt idx="1">
                  <c:v>GPU</c:v>
                </c:pt>
              </c:strCache>
            </c:strRef>
          </c:cat>
          <c:val>
            <c:numRef>
              <c:f>Sheet1!$B$2:$B$3</c:f>
              <c:numCache>
                <c:formatCode>General</c:formatCode>
                <c:ptCount val="2"/>
                <c:pt idx="0">
                  <c:v>74304</c:v>
                </c:pt>
                <c:pt idx="1">
                  <c:v>31</c:v>
                </c:pt>
              </c:numCache>
            </c:numRef>
          </c:val>
        </c:ser>
        <c:dLbls>
          <c:dLblPos val="outEnd"/>
          <c:showLegendKey val="0"/>
          <c:showVal val="1"/>
          <c:showCatName val="0"/>
          <c:showSerName val="0"/>
          <c:showPercent val="0"/>
          <c:showBubbleSize val="0"/>
        </c:dLbls>
        <c:gapWidth val="355"/>
        <c:overlap val="-70"/>
        <c:axId val="310318560"/>
        <c:axId val="310319736"/>
      </c:barChart>
      <c:catAx>
        <c:axId val="310318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10319736"/>
        <c:crosses val="autoZero"/>
        <c:auto val="1"/>
        <c:lblAlgn val="ctr"/>
        <c:lblOffset val="100"/>
        <c:noMultiLvlLbl val="0"/>
      </c:catAx>
      <c:valAx>
        <c:axId val="310319736"/>
        <c:scaling>
          <c:logBase val="10"/>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310318560"/>
        <c:crosses val="autoZero"/>
        <c:crossBetween val="between"/>
      </c:valAx>
      <c:spPr>
        <a:noFill/>
        <a:ln>
          <a:noFill/>
        </a:ln>
        <a:effectLst/>
      </c:spPr>
    </c:plotArea>
    <c:legend>
      <c:legendPos val="b"/>
      <c:layout>
        <c:manualLayout>
          <c:xMode val="edge"/>
          <c:yMode val="edge"/>
          <c:x val="0.70763207160982489"/>
          <c:y val="0.11781476883521359"/>
          <c:w val="0.29236792839017517"/>
          <c:h val="7.9146667938868612E-2"/>
        </c:manualLayout>
      </c:layout>
      <c:overlay val="1"/>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9A4AF2-7B33-4D63-B288-CE86DBBBA2EB}" type="doc">
      <dgm:prSet loTypeId="urn:microsoft.com/office/officeart/2005/8/layout/hierarchy4" loCatId="relationship" qsTypeId="urn:microsoft.com/office/officeart/2005/8/quickstyle/simple1" qsCatId="simple" csTypeId="urn:microsoft.com/office/officeart/2005/8/colors/accent1_2" csCatId="accent1" phldr="1"/>
      <dgm:spPr/>
      <dgm:t>
        <a:bodyPr/>
        <a:lstStyle/>
        <a:p>
          <a:endParaRPr lang="zh-CN" altLang="en-US"/>
        </a:p>
      </dgm:t>
    </dgm:pt>
    <dgm:pt modelId="{4DBF0B78-D953-4DE1-9EF1-F987E2D39287}">
      <dgm:prSet phldrT="[文本]"/>
      <dgm:spPr>
        <a:solidFill>
          <a:schemeClr val="bg2">
            <a:lumMod val="75000"/>
          </a:schemeClr>
        </a:solidFill>
      </dgm:spPr>
      <dgm:t>
        <a:bodyPr/>
        <a:lstStyle/>
        <a:p>
          <a:r>
            <a:rPr lang="en-US" altLang="zh-CN" b="1" dirty="0" smtClean="0">
              <a:latin typeface="微软雅黑" panose="020B0503020204020204" pitchFamily="34" charset="-122"/>
              <a:ea typeface="微软雅黑" panose="020B0503020204020204" pitchFamily="34" charset="-122"/>
            </a:rPr>
            <a:t>HTML5</a:t>
          </a:r>
          <a:endParaRPr lang="zh-CN" altLang="en-US" b="1" dirty="0">
            <a:latin typeface="微软雅黑" panose="020B0503020204020204" pitchFamily="34" charset="-122"/>
            <a:ea typeface="微软雅黑" panose="020B0503020204020204" pitchFamily="34" charset="-122"/>
          </a:endParaRPr>
        </a:p>
      </dgm:t>
    </dgm:pt>
    <dgm:pt modelId="{F0B1EED9-58FB-49C6-8B7D-F4A8FB971872}" type="parTrans" cxnId="{B3C2BA02-8F27-46F0-BD3B-453B1557A2EF}">
      <dgm:prSet/>
      <dgm:spPr/>
      <dgm:t>
        <a:bodyPr/>
        <a:lstStyle/>
        <a:p>
          <a:endParaRPr lang="zh-CN" altLang="en-US" b="1">
            <a:latin typeface="微软雅黑" panose="020B0503020204020204" pitchFamily="34" charset="-122"/>
            <a:ea typeface="微软雅黑" panose="020B0503020204020204" pitchFamily="34" charset="-122"/>
          </a:endParaRPr>
        </a:p>
      </dgm:t>
    </dgm:pt>
    <dgm:pt modelId="{92C3917D-6761-48F5-AA83-85CF7D6D8858}" type="sibTrans" cxnId="{B3C2BA02-8F27-46F0-BD3B-453B1557A2EF}">
      <dgm:prSet/>
      <dgm:spPr/>
      <dgm:t>
        <a:bodyPr/>
        <a:lstStyle/>
        <a:p>
          <a:endParaRPr lang="zh-CN" altLang="en-US" b="1">
            <a:latin typeface="微软雅黑" panose="020B0503020204020204" pitchFamily="34" charset="-122"/>
            <a:ea typeface="微软雅黑" panose="020B0503020204020204" pitchFamily="34" charset="-122"/>
          </a:endParaRPr>
        </a:p>
      </dgm:t>
    </dgm:pt>
    <dgm:pt modelId="{94FF56C3-5342-4C88-964E-E21B69F40178}">
      <dgm:prSet phldrT="[文本]"/>
      <dgm:spPr>
        <a:solidFill>
          <a:srgbClr val="00B050"/>
        </a:solidFill>
      </dgm:spPr>
      <dgm:t>
        <a:bodyPr/>
        <a:lstStyle/>
        <a:p>
          <a:r>
            <a:rPr lang="zh-CN" altLang="en-US" b="1" dirty="0" smtClean="0">
              <a:latin typeface="微软雅黑" panose="020B0503020204020204" pitchFamily="34" charset="-122"/>
              <a:ea typeface="微软雅黑" panose="020B0503020204020204" pitchFamily="34" charset="-122"/>
            </a:rPr>
            <a:t>聚类算法</a:t>
          </a:r>
          <a:endParaRPr lang="zh-CN" altLang="en-US" b="1" dirty="0">
            <a:latin typeface="微软雅黑" panose="020B0503020204020204" pitchFamily="34" charset="-122"/>
            <a:ea typeface="微软雅黑" panose="020B0503020204020204" pitchFamily="34" charset="-122"/>
          </a:endParaRPr>
        </a:p>
      </dgm:t>
    </dgm:pt>
    <dgm:pt modelId="{85981725-366E-41C2-8BEF-4D55930DAB49}" type="parTrans" cxnId="{CDE1A834-363E-40B4-88CA-78495449C128}">
      <dgm:prSet/>
      <dgm:spPr/>
      <dgm:t>
        <a:bodyPr/>
        <a:lstStyle/>
        <a:p>
          <a:endParaRPr lang="zh-CN" altLang="en-US" b="1">
            <a:latin typeface="微软雅黑" panose="020B0503020204020204" pitchFamily="34" charset="-122"/>
            <a:ea typeface="微软雅黑" panose="020B0503020204020204" pitchFamily="34" charset="-122"/>
          </a:endParaRPr>
        </a:p>
      </dgm:t>
    </dgm:pt>
    <dgm:pt modelId="{8790241E-FD5C-4A83-B5DD-EA890C4A305C}" type="sibTrans" cxnId="{CDE1A834-363E-40B4-88CA-78495449C128}">
      <dgm:prSet/>
      <dgm:spPr/>
      <dgm:t>
        <a:bodyPr/>
        <a:lstStyle/>
        <a:p>
          <a:endParaRPr lang="zh-CN" altLang="en-US" b="1">
            <a:latin typeface="微软雅黑" panose="020B0503020204020204" pitchFamily="34" charset="-122"/>
            <a:ea typeface="微软雅黑" panose="020B0503020204020204" pitchFamily="34" charset="-122"/>
          </a:endParaRPr>
        </a:p>
      </dgm:t>
    </dgm:pt>
    <dgm:pt modelId="{531932B8-A414-4E5E-8A05-B2A833455521}">
      <dgm:prSet phldrT="[文本]"/>
      <dgm:spPr>
        <a:solidFill>
          <a:schemeClr val="accent3">
            <a:lumMod val="50000"/>
          </a:schemeClr>
        </a:solidFill>
      </dgm:spPr>
      <dgm:t>
        <a:bodyPr/>
        <a:lstStyle/>
        <a:p>
          <a:r>
            <a:rPr lang="en-US" altLang="zh-CN" b="1" dirty="0" smtClean="0">
              <a:latin typeface="微软雅黑" panose="020B0503020204020204" pitchFamily="34" charset="-122"/>
              <a:ea typeface="微软雅黑" panose="020B0503020204020204" pitchFamily="34" charset="-122"/>
            </a:rPr>
            <a:t>GPU</a:t>
          </a:r>
          <a:r>
            <a:rPr lang="zh-CN" altLang="en-US" b="1" dirty="0" smtClean="0">
              <a:latin typeface="微软雅黑" panose="020B0503020204020204" pitchFamily="34" charset="-122"/>
              <a:ea typeface="微软雅黑" panose="020B0503020204020204" pitchFamily="34" charset="-122"/>
            </a:rPr>
            <a:t>加速</a:t>
          </a:r>
          <a:endParaRPr lang="zh-CN" altLang="en-US" b="1" dirty="0">
            <a:latin typeface="微软雅黑" panose="020B0503020204020204" pitchFamily="34" charset="-122"/>
            <a:ea typeface="微软雅黑" panose="020B0503020204020204" pitchFamily="34" charset="-122"/>
          </a:endParaRPr>
        </a:p>
      </dgm:t>
    </dgm:pt>
    <dgm:pt modelId="{03CCA61D-8432-4C8F-9BC1-E2B1C8EE5AC5}" type="parTrans" cxnId="{3F217388-2B4B-42CA-A24A-55D7AB7124F5}">
      <dgm:prSet/>
      <dgm:spPr/>
      <dgm:t>
        <a:bodyPr/>
        <a:lstStyle/>
        <a:p>
          <a:endParaRPr lang="zh-CN" altLang="en-US" b="1">
            <a:latin typeface="微软雅黑" panose="020B0503020204020204" pitchFamily="34" charset="-122"/>
            <a:ea typeface="微软雅黑" panose="020B0503020204020204" pitchFamily="34" charset="-122"/>
          </a:endParaRPr>
        </a:p>
      </dgm:t>
    </dgm:pt>
    <dgm:pt modelId="{A7B623B9-52E6-4B3F-A0D1-5B0B06C55ADA}" type="sibTrans" cxnId="{3F217388-2B4B-42CA-A24A-55D7AB7124F5}">
      <dgm:prSet/>
      <dgm:spPr/>
      <dgm:t>
        <a:bodyPr/>
        <a:lstStyle/>
        <a:p>
          <a:endParaRPr lang="zh-CN" altLang="en-US" b="1">
            <a:latin typeface="微软雅黑" panose="020B0503020204020204" pitchFamily="34" charset="-122"/>
            <a:ea typeface="微软雅黑" panose="020B0503020204020204" pitchFamily="34" charset="-122"/>
          </a:endParaRPr>
        </a:p>
      </dgm:t>
    </dgm:pt>
    <dgm:pt modelId="{EA0D86D4-A678-48B4-85E6-8EAA67833C1F}">
      <dgm:prSet phldrT="[文本]"/>
      <dgm:spPr>
        <a:solidFill>
          <a:schemeClr val="bg1">
            <a:lumMod val="85000"/>
            <a:lumOff val="15000"/>
          </a:schemeClr>
        </a:solidFill>
      </dgm:spPr>
      <dgm:t>
        <a:bodyPr/>
        <a:lstStyle/>
        <a:p>
          <a:r>
            <a:rPr lang="en-US" altLang="zh-CN" b="1" dirty="0" smtClean="0">
              <a:latin typeface="微软雅黑" panose="020B0503020204020204" pitchFamily="34" charset="-122"/>
              <a:ea typeface="微软雅黑" panose="020B0503020204020204" pitchFamily="34" charset="-122"/>
            </a:rPr>
            <a:t>Layout</a:t>
          </a:r>
          <a:r>
            <a:rPr lang="zh-CN" altLang="en-US" b="1" dirty="0" smtClean="0">
              <a:latin typeface="微软雅黑" panose="020B0503020204020204" pitchFamily="34" charset="-122"/>
              <a:ea typeface="微软雅黑" panose="020B0503020204020204" pitchFamily="34" charset="-122"/>
            </a:rPr>
            <a:t>算法</a:t>
          </a:r>
          <a:endParaRPr lang="zh-CN" altLang="en-US" b="1" dirty="0">
            <a:latin typeface="微软雅黑" panose="020B0503020204020204" pitchFamily="34" charset="-122"/>
            <a:ea typeface="微软雅黑" panose="020B0503020204020204" pitchFamily="34" charset="-122"/>
          </a:endParaRPr>
        </a:p>
      </dgm:t>
    </dgm:pt>
    <dgm:pt modelId="{733178C6-0DC3-4826-BAA6-614DDBF6DDD9}" type="parTrans" cxnId="{3C84A74F-B678-4439-852F-F8A5AB401385}">
      <dgm:prSet/>
      <dgm:spPr/>
      <dgm:t>
        <a:bodyPr/>
        <a:lstStyle/>
        <a:p>
          <a:endParaRPr lang="zh-CN" altLang="en-US" b="1">
            <a:latin typeface="微软雅黑" panose="020B0503020204020204" pitchFamily="34" charset="-122"/>
            <a:ea typeface="微软雅黑" panose="020B0503020204020204" pitchFamily="34" charset="-122"/>
          </a:endParaRPr>
        </a:p>
      </dgm:t>
    </dgm:pt>
    <dgm:pt modelId="{F7A14889-49AB-40D2-AA8E-E9B2C4196D08}" type="sibTrans" cxnId="{3C84A74F-B678-4439-852F-F8A5AB401385}">
      <dgm:prSet/>
      <dgm:spPr/>
      <dgm:t>
        <a:bodyPr/>
        <a:lstStyle/>
        <a:p>
          <a:endParaRPr lang="zh-CN" altLang="en-US" b="1">
            <a:latin typeface="微软雅黑" panose="020B0503020204020204" pitchFamily="34" charset="-122"/>
            <a:ea typeface="微软雅黑" panose="020B0503020204020204" pitchFamily="34" charset="-122"/>
          </a:endParaRPr>
        </a:p>
      </dgm:t>
    </dgm:pt>
    <dgm:pt modelId="{7268A7AA-D932-4A41-95A8-192C02F00DBC}">
      <dgm:prSet phldrT="[文本]"/>
      <dgm:spPr>
        <a:solidFill>
          <a:schemeClr val="accent4">
            <a:lumMod val="50000"/>
          </a:schemeClr>
        </a:solidFill>
      </dgm:spPr>
      <dgm:t>
        <a:bodyPr/>
        <a:lstStyle/>
        <a:p>
          <a:r>
            <a:rPr lang="en-US" altLang="zh-CN" b="1" dirty="0" smtClean="0">
              <a:latin typeface="微软雅黑" panose="020B0503020204020204" pitchFamily="34" charset="-122"/>
              <a:ea typeface="微软雅黑" panose="020B0503020204020204" pitchFamily="34" charset="-122"/>
            </a:rPr>
            <a:t>MPI</a:t>
          </a:r>
          <a:r>
            <a:rPr lang="zh-CN" altLang="en-US" b="1" dirty="0" smtClean="0">
              <a:latin typeface="微软雅黑" panose="020B0503020204020204" pitchFamily="34" charset="-122"/>
              <a:ea typeface="微软雅黑" panose="020B0503020204020204" pitchFamily="34" charset="-122"/>
            </a:rPr>
            <a:t>分布式</a:t>
          </a:r>
          <a:endParaRPr lang="zh-CN" altLang="en-US" b="1" dirty="0">
            <a:latin typeface="微软雅黑" panose="020B0503020204020204" pitchFamily="34" charset="-122"/>
            <a:ea typeface="微软雅黑" panose="020B0503020204020204" pitchFamily="34" charset="-122"/>
          </a:endParaRPr>
        </a:p>
      </dgm:t>
    </dgm:pt>
    <dgm:pt modelId="{0406129E-5DBD-41EB-B7ED-3C5FA86D5624}" type="parTrans" cxnId="{E8BFE3AB-A2E7-4754-99B3-C54468669C73}">
      <dgm:prSet/>
      <dgm:spPr/>
      <dgm:t>
        <a:bodyPr/>
        <a:lstStyle/>
        <a:p>
          <a:endParaRPr lang="zh-CN" altLang="en-US" b="1">
            <a:latin typeface="微软雅黑" panose="020B0503020204020204" pitchFamily="34" charset="-122"/>
            <a:ea typeface="微软雅黑" panose="020B0503020204020204" pitchFamily="34" charset="-122"/>
          </a:endParaRPr>
        </a:p>
      </dgm:t>
    </dgm:pt>
    <dgm:pt modelId="{5CEDCD8D-B492-4C3A-9381-9CC8CC384707}" type="sibTrans" cxnId="{E8BFE3AB-A2E7-4754-99B3-C54468669C73}">
      <dgm:prSet/>
      <dgm:spPr/>
      <dgm:t>
        <a:bodyPr/>
        <a:lstStyle/>
        <a:p>
          <a:endParaRPr lang="zh-CN" altLang="en-US" b="1">
            <a:latin typeface="微软雅黑" panose="020B0503020204020204" pitchFamily="34" charset="-122"/>
            <a:ea typeface="微软雅黑" panose="020B0503020204020204" pitchFamily="34" charset="-122"/>
          </a:endParaRPr>
        </a:p>
      </dgm:t>
    </dgm:pt>
    <dgm:pt modelId="{720ABA26-2826-49CE-BB93-65FD0273F95B}">
      <dgm:prSet phldrT="[文本]"/>
      <dgm:spPr>
        <a:solidFill>
          <a:srgbClr val="002060"/>
        </a:solidFill>
      </dgm:spPr>
      <dgm:t>
        <a:bodyPr/>
        <a:lstStyle/>
        <a:p>
          <a:r>
            <a:rPr lang="zh-CN" altLang="en-US" b="1" dirty="0" smtClean="0">
              <a:latin typeface="微软雅黑" panose="020B0503020204020204" pitchFamily="34" charset="-122"/>
              <a:ea typeface="微软雅黑" panose="020B0503020204020204" pitchFamily="34" charset="-122"/>
            </a:rPr>
            <a:t>高性能可视化聚类系统</a:t>
          </a:r>
          <a:endParaRPr lang="zh-CN" altLang="en-US" b="1" dirty="0">
            <a:latin typeface="微软雅黑" panose="020B0503020204020204" pitchFamily="34" charset="-122"/>
            <a:ea typeface="微软雅黑" panose="020B0503020204020204" pitchFamily="34" charset="-122"/>
          </a:endParaRPr>
        </a:p>
      </dgm:t>
    </dgm:pt>
    <dgm:pt modelId="{31118F1D-8857-4977-92DC-866E77EDF118}" type="sibTrans" cxnId="{82E8B0A4-1C60-473A-920E-D719FA6A806A}">
      <dgm:prSet/>
      <dgm:spPr/>
      <dgm:t>
        <a:bodyPr/>
        <a:lstStyle/>
        <a:p>
          <a:endParaRPr lang="zh-CN" altLang="en-US" b="1">
            <a:latin typeface="微软雅黑" panose="020B0503020204020204" pitchFamily="34" charset="-122"/>
            <a:ea typeface="微软雅黑" panose="020B0503020204020204" pitchFamily="34" charset="-122"/>
          </a:endParaRPr>
        </a:p>
      </dgm:t>
    </dgm:pt>
    <dgm:pt modelId="{1008402C-9B36-483C-9341-8BB38F238841}" type="parTrans" cxnId="{82E8B0A4-1C60-473A-920E-D719FA6A806A}">
      <dgm:prSet/>
      <dgm:spPr/>
      <dgm:t>
        <a:bodyPr/>
        <a:lstStyle/>
        <a:p>
          <a:endParaRPr lang="zh-CN" altLang="en-US" b="1">
            <a:latin typeface="微软雅黑" panose="020B0503020204020204" pitchFamily="34" charset="-122"/>
            <a:ea typeface="微软雅黑" panose="020B0503020204020204" pitchFamily="34" charset="-122"/>
          </a:endParaRPr>
        </a:p>
      </dgm:t>
    </dgm:pt>
    <dgm:pt modelId="{A1178207-45C0-4382-9099-E7028D4FBB2F}" type="pres">
      <dgm:prSet presAssocID="{A49A4AF2-7B33-4D63-B288-CE86DBBBA2EB}" presName="Name0" presStyleCnt="0">
        <dgm:presLayoutVars>
          <dgm:chPref val="1"/>
          <dgm:dir/>
          <dgm:animOne val="branch"/>
          <dgm:animLvl val="lvl"/>
          <dgm:resizeHandles/>
        </dgm:presLayoutVars>
      </dgm:prSet>
      <dgm:spPr/>
      <dgm:t>
        <a:bodyPr/>
        <a:lstStyle/>
        <a:p>
          <a:endParaRPr lang="zh-CN" altLang="en-US"/>
        </a:p>
      </dgm:t>
    </dgm:pt>
    <dgm:pt modelId="{3EB66A89-D4A7-47FF-ADC4-6D1726E0A8A8}" type="pres">
      <dgm:prSet presAssocID="{720ABA26-2826-49CE-BB93-65FD0273F95B}" presName="vertOne" presStyleCnt="0"/>
      <dgm:spPr/>
    </dgm:pt>
    <dgm:pt modelId="{F4FE2D04-2B18-4A84-AA46-E5FEF1DDF64B}" type="pres">
      <dgm:prSet presAssocID="{720ABA26-2826-49CE-BB93-65FD0273F95B}" presName="txOne" presStyleLbl="node0" presStyleIdx="0" presStyleCnt="1" custLinFactNeighborX="-2851" custLinFactNeighborY="7663">
        <dgm:presLayoutVars>
          <dgm:chPref val="3"/>
        </dgm:presLayoutVars>
      </dgm:prSet>
      <dgm:spPr/>
      <dgm:t>
        <a:bodyPr/>
        <a:lstStyle/>
        <a:p>
          <a:endParaRPr lang="zh-CN" altLang="en-US"/>
        </a:p>
      </dgm:t>
    </dgm:pt>
    <dgm:pt modelId="{BEECFA98-5F4A-47F5-ADFF-B6BBF8113380}" type="pres">
      <dgm:prSet presAssocID="{720ABA26-2826-49CE-BB93-65FD0273F95B}" presName="parTransOne" presStyleCnt="0"/>
      <dgm:spPr/>
    </dgm:pt>
    <dgm:pt modelId="{2FD0F484-DBE5-4D2C-B789-EC268A2E1AF5}" type="pres">
      <dgm:prSet presAssocID="{720ABA26-2826-49CE-BB93-65FD0273F95B}" presName="horzOne" presStyleCnt="0"/>
      <dgm:spPr/>
    </dgm:pt>
    <dgm:pt modelId="{DD9CA270-A054-4D5F-A077-9D7E54370F29}" type="pres">
      <dgm:prSet presAssocID="{4DBF0B78-D953-4DE1-9EF1-F987E2D39287}" presName="vertTwo" presStyleCnt="0"/>
      <dgm:spPr/>
    </dgm:pt>
    <dgm:pt modelId="{52CF6C48-7587-4A78-88DF-30E4CF19BC94}" type="pres">
      <dgm:prSet presAssocID="{4DBF0B78-D953-4DE1-9EF1-F987E2D39287}" presName="txTwo" presStyleLbl="node2" presStyleIdx="0" presStyleCnt="2" custLinFactNeighborX="404" custLinFactNeighborY="7736">
        <dgm:presLayoutVars>
          <dgm:chPref val="3"/>
        </dgm:presLayoutVars>
      </dgm:prSet>
      <dgm:spPr/>
      <dgm:t>
        <a:bodyPr/>
        <a:lstStyle/>
        <a:p>
          <a:endParaRPr lang="zh-CN" altLang="en-US"/>
        </a:p>
      </dgm:t>
    </dgm:pt>
    <dgm:pt modelId="{DA4AF7FE-48A3-480F-81B3-E5360F36FF2B}" type="pres">
      <dgm:prSet presAssocID="{4DBF0B78-D953-4DE1-9EF1-F987E2D39287}" presName="parTransTwo" presStyleCnt="0"/>
      <dgm:spPr/>
    </dgm:pt>
    <dgm:pt modelId="{1FC13B8F-2EE4-4020-8858-B818566B6434}" type="pres">
      <dgm:prSet presAssocID="{4DBF0B78-D953-4DE1-9EF1-F987E2D39287}" presName="horzTwo" presStyleCnt="0"/>
      <dgm:spPr/>
    </dgm:pt>
    <dgm:pt modelId="{4FD702E0-569F-44AB-9122-8E3031FB73D2}" type="pres">
      <dgm:prSet presAssocID="{94FF56C3-5342-4C88-964E-E21B69F40178}" presName="vertThree" presStyleCnt="0"/>
      <dgm:spPr/>
    </dgm:pt>
    <dgm:pt modelId="{15044F42-030E-4E3C-8888-04E8245DC15B}" type="pres">
      <dgm:prSet presAssocID="{94FF56C3-5342-4C88-964E-E21B69F40178}" presName="txThree" presStyleLbl="node3" presStyleIdx="0" presStyleCnt="3" custScaleX="137363" custLinFactY="22612" custLinFactNeighborX="-441" custLinFactNeighborY="100000">
        <dgm:presLayoutVars>
          <dgm:chPref val="3"/>
        </dgm:presLayoutVars>
      </dgm:prSet>
      <dgm:spPr/>
      <dgm:t>
        <a:bodyPr/>
        <a:lstStyle/>
        <a:p>
          <a:endParaRPr lang="zh-CN" altLang="en-US"/>
        </a:p>
      </dgm:t>
    </dgm:pt>
    <dgm:pt modelId="{63037DCB-6762-491C-972A-AE88D10452E5}" type="pres">
      <dgm:prSet presAssocID="{94FF56C3-5342-4C88-964E-E21B69F40178}" presName="horzThree" presStyleCnt="0"/>
      <dgm:spPr/>
    </dgm:pt>
    <dgm:pt modelId="{81091878-6D54-43C3-B35A-410092C8FED6}" type="pres">
      <dgm:prSet presAssocID="{8790241E-FD5C-4A83-B5DD-EA890C4A305C}" presName="sibSpaceThree" presStyleCnt="0"/>
      <dgm:spPr/>
    </dgm:pt>
    <dgm:pt modelId="{0BBA89F7-11DB-421F-BB9C-50DE5CBB3502}" type="pres">
      <dgm:prSet presAssocID="{531932B8-A414-4E5E-8A05-B2A833455521}" presName="vertThree" presStyleCnt="0"/>
      <dgm:spPr/>
    </dgm:pt>
    <dgm:pt modelId="{B7ADB134-D322-41FB-9CEE-ED7514B53CAD}" type="pres">
      <dgm:prSet presAssocID="{531932B8-A414-4E5E-8A05-B2A833455521}" presName="txThree" presStyleLbl="node3" presStyleIdx="1" presStyleCnt="3" custScaleX="117011" custLinFactY="22612" custLinFactNeighborX="-1043" custLinFactNeighborY="100000">
        <dgm:presLayoutVars>
          <dgm:chPref val="3"/>
        </dgm:presLayoutVars>
      </dgm:prSet>
      <dgm:spPr/>
      <dgm:t>
        <a:bodyPr/>
        <a:lstStyle/>
        <a:p>
          <a:endParaRPr lang="zh-CN" altLang="en-US"/>
        </a:p>
      </dgm:t>
    </dgm:pt>
    <dgm:pt modelId="{AA98891A-19F9-47E3-AF48-0070BC8C42C6}" type="pres">
      <dgm:prSet presAssocID="{531932B8-A414-4E5E-8A05-B2A833455521}" presName="horzThree" presStyleCnt="0"/>
      <dgm:spPr/>
    </dgm:pt>
    <dgm:pt modelId="{576D976E-B318-47BD-AAD4-420D403FD026}" type="pres">
      <dgm:prSet presAssocID="{92C3917D-6761-48F5-AA83-85CF7D6D8858}" presName="sibSpaceTwo" presStyleCnt="0"/>
      <dgm:spPr/>
    </dgm:pt>
    <dgm:pt modelId="{06BB0306-78AF-4F0F-A658-C4D739B7E7B6}" type="pres">
      <dgm:prSet presAssocID="{EA0D86D4-A678-48B4-85E6-8EAA67833C1F}" presName="vertTwo" presStyleCnt="0"/>
      <dgm:spPr/>
    </dgm:pt>
    <dgm:pt modelId="{3992DC52-E610-4F83-B731-5EF306859C11}" type="pres">
      <dgm:prSet presAssocID="{EA0D86D4-A678-48B4-85E6-8EAA67833C1F}" presName="txTwo" presStyleLbl="node2" presStyleIdx="1" presStyleCnt="2">
        <dgm:presLayoutVars>
          <dgm:chPref val="3"/>
        </dgm:presLayoutVars>
      </dgm:prSet>
      <dgm:spPr/>
      <dgm:t>
        <a:bodyPr/>
        <a:lstStyle/>
        <a:p>
          <a:endParaRPr lang="zh-CN" altLang="en-US"/>
        </a:p>
      </dgm:t>
    </dgm:pt>
    <dgm:pt modelId="{F1874BA6-BC4C-4EE3-BA76-4179C4A83325}" type="pres">
      <dgm:prSet presAssocID="{EA0D86D4-A678-48B4-85E6-8EAA67833C1F}" presName="parTransTwo" presStyleCnt="0"/>
      <dgm:spPr/>
    </dgm:pt>
    <dgm:pt modelId="{2D0031F5-36B8-4FA1-86CB-E3C274332CFB}" type="pres">
      <dgm:prSet presAssocID="{EA0D86D4-A678-48B4-85E6-8EAA67833C1F}" presName="horzTwo" presStyleCnt="0"/>
      <dgm:spPr/>
    </dgm:pt>
    <dgm:pt modelId="{D0A9B4A3-4A33-4A04-BA24-ABD7A8502BFE}" type="pres">
      <dgm:prSet presAssocID="{7268A7AA-D932-4A41-95A8-192C02F00DBC}" presName="vertThree" presStyleCnt="0"/>
      <dgm:spPr/>
    </dgm:pt>
    <dgm:pt modelId="{65AE5282-DAEC-4B66-A53B-A2CDC4859BF8}" type="pres">
      <dgm:prSet presAssocID="{7268A7AA-D932-4A41-95A8-192C02F00DBC}" presName="txThree" presStyleLbl="node3" presStyleIdx="2" presStyleCnt="3" custScaleX="118586" custLinFactY="22612" custLinFactNeighborX="-1043" custLinFactNeighborY="100000">
        <dgm:presLayoutVars>
          <dgm:chPref val="3"/>
        </dgm:presLayoutVars>
      </dgm:prSet>
      <dgm:spPr/>
      <dgm:t>
        <a:bodyPr/>
        <a:lstStyle/>
        <a:p>
          <a:endParaRPr lang="zh-CN" altLang="en-US"/>
        </a:p>
      </dgm:t>
    </dgm:pt>
    <dgm:pt modelId="{F5F043CC-9467-4996-B18A-5C67B28BD8B9}" type="pres">
      <dgm:prSet presAssocID="{7268A7AA-D932-4A41-95A8-192C02F00DBC}" presName="horzThree" presStyleCnt="0"/>
      <dgm:spPr/>
    </dgm:pt>
  </dgm:ptLst>
  <dgm:cxnLst>
    <dgm:cxn modelId="{2B52D871-F9BA-46F5-B334-A8BE80C62F24}" type="presOf" srcId="{A49A4AF2-7B33-4D63-B288-CE86DBBBA2EB}" destId="{A1178207-45C0-4382-9099-E7028D4FBB2F}" srcOrd="0" destOrd="0" presId="urn:microsoft.com/office/officeart/2005/8/layout/hierarchy4"/>
    <dgm:cxn modelId="{B3C2BA02-8F27-46F0-BD3B-453B1557A2EF}" srcId="{720ABA26-2826-49CE-BB93-65FD0273F95B}" destId="{4DBF0B78-D953-4DE1-9EF1-F987E2D39287}" srcOrd="0" destOrd="0" parTransId="{F0B1EED9-58FB-49C6-8B7D-F4A8FB971872}" sibTransId="{92C3917D-6761-48F5-AA83-85CF7D6D8858}"/>
    <dgm:cxn modelId="{EF695851-D019-4315-9EC6-FA19A2A92E98}" type="presOf" srcId="{531932B8-A414-4E5E-8A05-B2A833455521}" destId="{B7ADB134-D322-41FB-9CEE-ED7514B53CAD}" srcOrd="0" destOrd="0" presId="urn:microsoft.com/office/officeart/2005/8/layout/hierarchy4"/>
    <dgm:cxn modelId="{94E65436-040E-4F6A-8654-5B686A5ED29F}" type="presOf" srcId="{7268A7AA-D932-4A41-95A8-192C02F00DBC}" destId="{65AE5282-DAEC-4B66-A53B-A2CDC4859BF8}" srcOrd="0" destOrd="0" presId="urn:microsoft.com/office/officeart/2005/8/layout/hierarchy4"/>
    <dgm:cxn modelId="{3F217388-2B4B-42CA-A24A-55D7AB7124F5}" srcId="{4DBF0B78-D953-4DE1-9EF1-F987E2D39287}" destId="{531932B8-A414-4E5E-8A05-B2A833455521}" srcOrd="1" destOrd="0" parTransId="{03CCA61D-8432-4C8F-9BC1-E2B1C8EE5AC5}" sibTransId="{A7B623B9-52E6-4B3F-A0D1-5B0B06C55ADA}"/>
    <dgm:cxn modelId="{F0F8AEB2-75CF-4869-A32A-C1902E2D306B}" type="presOf" srcId="{4DBF0B78-D953-4DE1-9EF1-F987E2D39287}" destId="{52CF6C48-7587-4A78-88DF-30E4CF19BC94}" srcOrd="0" destOrd="0" presId="urn:microsoft.com/office/officeart/2005/8/layout/hierarchy4"/>
    <dgm:cxn modelId="{CDE1A834-363E-40B4-88CA-78495449C128}" srcId="{4DBF0B78-D953-4DE1-9EF1-F987E2D39287}" destId="{94FF56C3-5342-4C88-964E-E21B69F40178}" srcOrd="0" destOrd="0" parTransId="{85981725-366E-41C2-8BEF-4D55930DAB49}" sibTransId="{8790241E-FD5C-4A83-B5DD-EA890C4A305C}"/>
    <dgm:cxn modelId="{E8BFE3AB-A2E7-4754-99B3-C54468669C73}" srcId="{EA0D86D4-A678-48B4-85E6-8EAA67833C1F}" destId="{7268A7AA-D932-4A41-95A8-192C02F00DBC}" srcOrd="0" destOrd="0" parTransId="{0406129E-5DBD-41EB-B7ED-3C5FA86D5624}" sibTransId="{5CEDCD8D-B492-4C3A-9381-9CC8CC384707}"/>
    <dgm:cxn modelId="{76450A57-92C0-45A1-A021-E98F4DA3A207}" type="presOf" srcId="{94FF56C3-5342-4C88-964E-E21B69F40178}" destId="{15044F42-030E-4E3C-8888-04E8245DC15B}" srcOrd="0" destOrd="0" presId="urn:microsoft.com/office/officeart/2005/8/layout/hierarchy4"/>
    <dgm:cxn modelId="{778A698F-FBF9-438D-82BF-40C74854F158}" type="presOf" srcId="{720ABA26-2826-49CE-BB93-65FD0273F95B}" destId="{F4FE2D04-2B18-4A84-AA46-E5FEF1DDF64B}" srcOrd="0" destOrd="0" presId="urn:microsoft.com/office/officeart/2005/8/layout/hierarchy4"/>
    <dgm:cxn modelId="{FCB29051-0D74-477F-8A5C-7B1E384CC940}" type="presOf" srcId="{EA0D86D4-A678-48B4-85E6-8EAA67833C1F}" destId="{3992DC52-E610-4F83-B731-5EF306859C11}" srcOrd="0" destOrd="0" presId="urn:microsoft.com/office/officeart/2005/8/layout/hierarchy4"/>
    <dgm:cxn modelId="{3C84A74F-B678-4439-852F-F8A5AB401385}" srcId="{720ABA26-2826-49CE-BB93-65FD0273F95B}" destId="{EA0D86D4-A678-48B4-85E6-8EAA67833C1F}" srcOrd="1" destOrd="0" parTransId="{733178C6-0DC3-4826-BAA6-614DDBF6DDD9}" sibTransId="{F7A14889-49AB-40D2-AA8E-E9B2C4196D08}"/>
    <dgm:cxn modelId="{82E8B0A4-1C60-473A-920E-D719FA6A806A}" srcId="{A49A4AF2-7B33-4D63-B288-CE86DBBBA2EB}" destId="{720ABA26-2826-49CE-BB93-65FD0273F95B}" srcOrd="0" destOrd="0" parTransId="{1008402C-9B36-483C-9341-8BB38F238841}" sibTransId="{31118F1D-8857-4977-92DC-866E77EDF118}"/>
    <dgm:cxn modelId="{88ECD546-DF3B-4EDF-BFFD-0B3BD68D96C0}" type="presParOf" srcId="{A1178207-45C0-4382-9099-E7028D4FBB2F}" destId="{3EB66A89-D4A7-47FF-ADC4-6D1726E0A8A8}" srcOrd="0" destOrd="0" presId="urn:microsoft.com/office/officeart/2005/8/layout/hierarchy4"/>
    <dgm:cxn modelId="{83C9C5FC-FF08-49A8-A88F-55EAF29953C0}" type="presParOf" srcId="{3EB66A89-D4A7-47FF-ADC4-6D1726E0A8A8}" destId="{F4FE2D04-2B18-4A84-AA46-E5FEF1DDF64B}" srcOrd="0" destOrd="0" presId="urn:microsoft.com/office/officeart/2005/8/layout/hierarchy4"/>
    <dgm:cxn modelId="{37FBC996-9A4C-482C-B989-8BDDD043F94E}" type="presParOf" srcId="{3EB66A89-D4A7-47FF-ADC4-6D1726E0A8A8}" destId="{BEECFA98-5F4A-47F5-ADFF-B6BBF8113380}" srcOrd="1" destOrd="0" presId="urn:microsoft.com/office/officeart/2005/8/layout/hierarchy4"/>
    <dgm:cxn modelId="{19D960A3-0300-4AFB-8A28-0687FB6806DD}" type="presParOf" srcId="{3EB66A89-D4A7-47FF-ADC4-6D1726E0A8A8}" destId="{2FD0F484-DBE5-4D2C-B789-EC268A2E1AF5}" srcOrd="2" destOrd="0" presId="urn:microsoft.com/office/officeart/2005/8/layout/hierarchy4"/>
    <dgm:cxn modelId="{1846AC8E-0B23-488F-8B47-D397F055E7F9}" type="presParOf" srcId="{2FD0F484-DBE5-4D2C-B789-EC268A2E1AF5}" destId="{DD9CA270-A054-4D5F-A077-9D7E54370F29}" srcOrd="0" destOrd="0" presId="urn:microsoft.com/office/officeart/2005/8/layout/hierarchy4"/>
    <dgm:cxn modelId="{97A75954-B233-442A-BB22-249568DE3AF7}" type="presParOf" srcId="{DD9CA270-A054-4D5F-A077-9D7E54370F29}" destId="{52CF6C48-7587-4A78-88DF-30E4CF19BC94}" srcOrd="0" destOrd="0" presId="urn:microsoft.com/office/officeart/2005/8/layout/hierarchy4"/>
    <dgm:cxn modelId="{A713BE97-147E-43F7-9BEA-4B4C7E370267}" type="presParOf" srcId="{DD9CA270-A054-4D5F-A077-9D7E54370F29}" destId="{DA4AF7FE-48A3-480F-81B3-E5360F36FF2B}" srcOrd="1" destOrd="0" presId="urn:microsoft.com/office/officeart/2005/8/layout/hierarchy4"/>
    <dgm:cxn modelId="{2EE4E090-0045-4500-9FDB-382E9BF7929F}" type="presParOf" srcId="{DD9CA270-A054-4D5F-A077-9D7E54370F29}" destId="{1FC13B8F-2EE4-4020-8858-B818566B6434}" srcOrd="2" destOrd="0" presId="urn:microsoft.com/office/officeart/2005/8/layout/hierarchy4"/>
    <dgm:cxn modelId="{10BA28CC-D453-4E43-9DB4-813C82E8448B}" type="presParOf" srcId="{1FC13B8F-2EE4-4020-8858-B818566B6434}" destId="{4FD702E0-569F-44AB-9122-8E3031FB73D2}" srcOrd="0" destOrd="0" presId="urn:microsoft.com/office/officeart/2005/8/layout/hierarchy4"/>
    <dgm:cxn modelId="{03514503-2963-4B51-81FA-91EC368A3834}" type="presParOf" srcId="{4FD702E0-569F-44AB-9122-8E3031FB73D2}" destId="{15044F42-030E-4E3C-8888-04E8245DC15B}" srcOrd="0" destOrd="0" presId="urn:microsoft.com/office/officeart/2005/8/layout/hierarchy4"/>
    <dgm:cxn modelId="{36251D17-4DB7-441F-BC88-DBC954BA5913}" type="presParOf" srcId="{4FD702E0-569F-44AB-9122-8E3031FB73D2}" destId="{63037DCB-6762-491C-972A-AE88D10452E5}" srcOrd="1" destOrd="0" presId="urn:microsoft.com/office/officeart/2005/8/layout/hierarchy4"/>
    <dgm:cxn modelId="{EF484FCC-6A1A-4444-8C09-301A8D353AC9}" type="presParOf" srcId="{1FC13B8F-2EE4-4020-8858-B818566B6434}" destId="{81091878-6D54-43C3-B35A-410092C8FED6}" srcOrd="1" destOrd="0" presId="urn:microsoft.com/office/officeart/2005/8/layout/hierarchy4"/>
    <dgm:cxn modelId="{943C5300-BE39-45F8-899A-33D5DE192914}" type="presParOf" srcId="{1FC13B8F-2EE4-4020-8858-B818566B6434}" destId="{0BBA89F7-11DB-421F-BB9C-50DE5CBB3502}" srcOrd="2" destOrd="0" presId="urn:microsoft.com/office/officeart/2005/8/layout/hierarchy4"/>
    <dgm:cxn modelId="{76891CA7-ED80-4102-AC4A-64929B3426F9}" type="presParOf" srcId="{0BBA89F7-11DB-421F-BB9C-50DE5CBB3502}" destId="{B7ADB134-D322-41FB-9CEE-ED7514B53CAD}" srcOrd="0" destOrd="0" presId="urn:microsoft.com/office/officeart/2005/8/layout/hierarchy4"/>
    <dgm:cxn modelId="{D7998B8D-7FE3-4228-8F56-11BC102E2C48}" type="presParOf" srcId="{0BBA89F7-11DB-421F-BB9C-50DE5CBB3502}" destId="{AA98891A-19F9-47E3-AF48-0070BC8C42C6}" srcOrd="1" destOrd="0" presId="urn:microsoft.com/office/officeart/2005/8/layout/hierarchy4"/>
    <dgm:cxn modelId="{816551E7-9507-4438-A14E-20D2EA50CE28}" type="presParOf" srcId="{2FD0F484-DBE5-4D2C-B789-EC268A2E1AF5}" destId="{576D976E-B318-47BD-AAD4-420D403FD026}" srcOrd="1" destOrd="0" presId="urn:microsoft.com/office/officeart/2005/8/layout/hierarchy4"/>
    <dgm:cxn modelId="{A7E6DC43-9A72-486B-87C0-EFAFBD91A582}" type="presParOf" srcId="{2FD0F484-DBE5-4D2C-B789-EC268A2E1AF5}" destId="{06BB0306-78AF-4F0F-A658-C4D739B7E7B6}" srcOrd="2" destOrd="0" presId="urn:microsoft.com/office/officeart/2005/8/layout/hierarchy4"/>
    <dgm:cxn modelId="{BCC29C2E-8EE6-4B07-85DB-A75B4414D624}" type="presParOf" srcId="{06BB0306-78AF-4F0F-A658-C4D739B7E7B6}" destId="{3992DC52-E610-4F83-B731-5EF306859C11}" srcOrd="0" destOrd="0" presId="urn:microsoft.com/office/officeart/2005/8/layout/hierarchy4"/>
    <dgm:cxn modelId="{24A076F6-4777-4A7B-9F54-C2320FADC865}" type="presParOf" srcId="{06BB0306-78AF-4F0F-A658-C4D739B7E7B6}" destId="{F1874BA6-BC4C-4EE3-BA76-4179C4A83325}" srcOrd="1" destOrd="0" presId="urn:microsoft.com/office/officeart/2005/8/layout/hierarchy4"/>
    <dgm:cxn modelId="{C38534CA-8C07-4558-AFFC-B20F70FB7016}" type="presParOf" srcId="{06BB0306-78AF-4F0F-A658-C4D739B7E7B6}" destId="{2D0031F5-36B8-4FA1-86CB-E3C274332CFB}" srcOrd="2" destOrd="0" presId="urn:microsoft.com/office/officeart/2005/8/layout/hierarchy4"/>
    <dgm:cxn modelId="{043228C8-8164-408C-A4D6-604A33AB4147}" type="presParOf" srcId="{2D0031F5-36B8-4FA1-86CB-E3C274332CFB}" destId="{D0A9B4A3-4A33-4A04-BA24-ABD7A8502BFE}" srcOrd="0" destOrd="0" presId="urn:microsoft.com/office/officeart/2005/8/layout/hierarchy4"/>
    <dgm:cxn modelId="{DC180DF4-1E68-4CE0-8704-49B9453CF7B1}" type="presParOf" srcId="{D0A9B4A3-4A33-4A04-BA24-ABD7A8502BFE}" destId="{65AE5282-DAEC-4B66-A53B-A2CDC4859BF8}" srcOrd="0" destOrd="0" presId="urn:microsoft.com/office/officeart/2005/8/layout/hierarchy4"/>
    <dgm:cxn modelId="{40BCCA84-F430-410C-920E-1FA237B19CDA}" type="presParOf" srcId="{D0A9B4A3-4A33-4A04-BA24-ABD7A8502BFE}" destId="{F5F043CC-9467-4996-B18A-5C67B28BD8B9}"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D815F6-0409-4327-B4EF-890332574B64}" type="datetimeFigureOut">
              <a:rPr lang="zh-CN" altLang="en-US" smtClean="0"/>
              <a:t>2014/6/3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23F401-9A9F-4DFC-9709-219C9CD5E9BD}" type="slidenum">
              <a:rPr lang="zh-CN" altLang="en-US" smtClean="0"/>
              <a:t>‹#›</a:t>
            </a:fld>
            <a:endParaRPr lang="zh-CN" altLang="en-US"/>
          </a:p>
        </p:txBody>
      </p:sp>
    </p:spTree>
    <p:extLst>
      <p:ext uri="{BB962C8B-B14F-4D97-AF65-F5344CB8AC3E}">
        <p14:creationId xmlns:p14="http://schemas.microsoft.com/office/powerpoint/2010/main" val="2125917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正所谓物以类聚，人以群分。</a:t>
            </a:r>
            <a:endParaRPr lang="zh-CN" altLang="en-US" dirty="0"/>
          </a:p>
        </p:txBody>
      </p:sp>
      <p:sp>
        <p:nvSpPr>
          <p:cNvPr id="4" name="灯片编号占位符 3"/>
          <p:cNvSpPr>
            <a:spLocks noGrp="1"/>
          </p:cNvSpPr>
          <p:nvPr>
            <p:ph type="sldNum" sz="quarter" idx="10"/>
          </p:nvPr>
        </p:nvSpPr>
        <p:spPr/>
        <p:txBody>
          <a:bodyPr/>
          <a:lstStyle/>
          <a:p>
            <a:fld id="{1823F401-9A9F-4DFC-9709-219C9CD5E9BD}" type="slidenum">
              <a:rPr lang="zh-CN" altLang="en-US" smtClean="0"/>
              <a:t>1</a:t>
            </a:fld>
            <a:endParaRPr lang="zh-CN" altLang="en-US"/>
          </a:p>
        </p:txBody>
      </p:sp>
    </p:spTree>
    <p:extLst>
      <p:ext uri="{BB962C8B-B14F-4D97-AF65-F5344CB8AC3E}">
        <p14:creationId xmlns:p14="http://schemas.microsoft.com/office/powerpoint/2010/main" val="714420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大数据的三个</a:t>
            </a:r>
            <a:r>
              <a:rPr lang="en-US" altLang="zh-CN" dirty="0" smtClean="0"/>
              <a:t>V</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1823F401-9A9F-4DFC-9709-219C9CD5E9BD}" type="slidenum">
              <a:rPr lang="zh-CN" altLang="en-US" smtClean="0"/>
              <a:t>2</a:t>
            </a:fld>
            <a:endParaRPr lang="zh-CN" altLang="en-US"/>
          </a:p>
        </p:txBody>
      </p:sp>
    </p:spTree>
    <p:extLst>
      <p:ext uri="{BB962C8B-B14F-4D97-AF65-F5344CB8AC3E}">
        <p14:creationId xmlns:p14="http://schemas.microsoft.com/office/powerpoint/2010/main" val="758962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23F401-9A9F-4DFC-9709-219C9CD5E9BD}" type="slidenum">
              <a:rPr lang="zh-CN" altLang="en-US" smtClean="0"/>
              <a:t>5</a:t>
            </a:fld>
            <a:endParaRPr lang="zh-CN" altLang="en-US"/>
          </a:p>
        </p:txBody>
      </p:sp>
    </p:spTree>
    <p:extLst>
      <p:ext uri="{BB962C8B-B14F-4D97-AF65-F5344CB8AC3E}">
        <p14:creationId xmlns:p14="http://schemas.microsoft.com/office/powerpoint/2010/main" val="803572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感谢华大基因研究院的王丙强老师，生命科学与技术学院的王玲老师，以及学院的支持。</a:t>
            </a:r>
            <a:endParaRPr lang="en-US" altLang="zh-CN" dirty="0" smtClean="0"/>
          </a:p>
          <a:p>
            <a:r>
              <a:rPr lang="zh-CN" altLang="en-US" dirty="0" smtClean="0"/>
              <a:t>最后感谢各位老师。</a:t>
            </a:r>
            <a:endParaRPr lang="en-US" altLang="zh-CN" dirty="0" smtClean="0"/>
          </a:p>
          <a:p>
            <a:r>
              <a:rPr lang="zh-CN" altLang="en-US" dirty="0" smtClean="0"/>
              <a:t>汇报结束，欢迎各位老师提问。</a:t>
            </a:r>
            <a:endParaRPr lang="zh-CN" altLang="en-US" dirty="0"/>
          </a:p>
        </p:txBody>
      </p:sp>
      <p:sp>
        <p:nvSpPr>
          <p:cNvPr id="4" name="灯片编号占位符 3"/>
          <p:cNvSpPr>
            <a:spLocks noGrp="1"/>
          </p:cNvSpPr>
          <p:nvPr>
            <p:ph type="sldNum" sz="quarter" idx="10"/>
          </p:nvPr>
        </p:nvSpPr>
        <p:spPr/>
        <p:txBody>
          <a:bodyPr/>
          <a:lstStyle/>
          <a:p>
            <a:fld id="{1823F401-9A9F-4DFC-9709-219C9CD5E9BD}" type="slidenum">
              <a:rPr lang="zh-CN" altLang="en-US" smtClean="0"/>
              <a:t>18</a:t>
            </a:fld>
            <a:endParaRPr lang="zh-CN" altLang="en-US"/>
          </a:p>
        </p:txBody>
      </p:sp>
    </p:spTree>
    <p:extLst>
      <p:ext uri="{BB962C8B-B14F-4D97-AF65-F5344CB8AC3E}">
        <p14:creationId xmlns:p14="http://schemas.microsoft.com/office/powerpoint/2010/main" val="1802960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23F401-9A9F-4DFC-9709-219C9CD5E9BD}" type="slidenum">
              <a:rPr lang="zh-CN" altLang="en-US" smtClean="0"/>
              <a:t>25</a:t>
            </a:fld>
            <a:endParaRPr lang="zh-CN" altLang="en-US"/>
          </a:p>
        </p:txBody>
      </p:sp>
    </p:spTree>
    <p:extLst>
      <p:ext uri="{BB962C8B-B14F-4D97-AF65-F5344CB8AC3E}">
        <p14:creationId xmlns:p14="http://schemas.microsoft.com/office/powerpoint/2010/main" val="2063150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23F401-9A9F-4DFC-9709-219C9CD5E9BD}" type="slidenum">
              <a:rPr lang="zh-CN" altLang="en-US" smtClean="0"/>
              <a:t>26</a:t>
            </a:fld>
            <a:endParaRPr lang="zh-CN" altLang="en-US"/>
          </a:p>
        </p:txBody>
      </p:sp>
    </p:spTree>
    <p:extLst>
      <p:ext uri="{BB962C8B-B14F-4D97-AF65-F5344CB8AC3E}">
        <p14:creationId xmlns:p14="http://schemas.microsoft.com/office/powerpoint/2010/main" val="760957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23F401-9A9F-4DFC-9709-219C9CD5E9BD}" type="slidenum">
              <a:rPr lang="zh-CN" altLang="en-US" smtClean="0"/>
              <a:t>27</a:t>
            </a:fld>
            <a:endParaRPr lang="zh-CN" altLang="en-US"/>
          </a:p>
        </p:txBody>
      </p:sp>
    </p:spTree>
    <p:extLst>
      <p:ext uri="{BB962C8B-B14F-4D97-AF65-F5344CB8AC3E}">
        <p14:creationId xmlns:p14="http://schemas.microsoft.com/office/powerpoint/2010/main" val="26136761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6551939-38C4-429D-A9C4-27E3AAC6315A}" type="datetimeFigureOut">
              <a:rPr lang="zh-CN" altLang="en-US" smtClean="0"/>
              <a:t>2014/6/3</a:t>
            </a:fld>
            <a:endParaRPr lang="zh-CN" altLang="en-US"/>
          </a:p>
        </p:txBody>
      </p:sp>
      <p:sp>
        <p:nvSpPr>
          <p:cNvPr id="5" name="Footer Placeholder 4"/>
          <p:cNvSpPr>
            <a:spLocks noGrp="1"/>
          </p:cNvSpPr>
          <p:nvPr>
            <p:ph type="ftr" sz="quarter" idx="11"/>
          </p:nvPr>
        </p:nvSpPr>
        <p:spPr>
          <a:xfrm>
            <a:off x="1876424" y="5410201"/>
            <a:ext cx="5124886" cy="365125"/>
          </a:xfrm>
        </p:spPr>
        <p:txBody>
          <a:bodyPr/>
          <a:lstStyle/>
          <a:p>
            <a:endParaRPr lang="zh-CN" altLang="en-US"/>
          </a:p>
        </p:txBody>
      </p:sp>
      <p:sp>
        <p:nvSpPr>
          <p:cNvPr id="6" name="Slide Number Placeholder 5"/>
          <p:cNvSpPr>
            <a:spLocks noGrp="1"/>
          </p:cNvSpPr>
          <p:nvPr>
            <p:ph type="sldNum" sz="quarter" idx="12"/>
          </p:nvPr>
        </p:nvSpPr>
        <p:spPr>
          <a:xfrm>
            <a:off x="9896911" y="5410199"/>
            <a:ext cx="771089" cy="365125"/>
          </a:xfrm>
        </p:spPr>
        <p:txBody>
          <a:bodyPr/>
          <a:lstStyle/>
          <a:p>
            <a:fld id="{0AA3538C-F3F6-46B7-96AA-6FE00A2F15F1}" type="slidenum">
              <a:rPr lang="zh-CN" altLang="en-US" smtClean="0"/>
              <a:t>‹#›</a:t>
            </a:fld>
            <a:endParaRPr lang="zh-CN" altLang="en-US"/>
          </a:p>
        </p:txBody>
      </p:sp>
    </p:spTree>
    <p:extLst>
      <p:ext uri="{BB962C8B-B14F-4D97-AF65-F5344CB8AC3E}">
        <p14:creationId xmlns:p14="http://schemas.microsoft.com/office/powerpoint/2010/main" val="816807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CN" altLang="en-US" smtClean="0"/>
              <a:t>单击图标添加图片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6551939-38C4-429D-A9C4-27E3AAC6315A}" type="datetimeFigureOut">
              <a:rPr lang="zh-CN" altLang="en-US" smtClean="0"/>
              <a:t>2014/6/3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AA3538C-F3F6-46B7-96AA-6FE00A2F15F1}" type="slidenum">
              <a:rPr lang="zh-CN" altLang="en-US" smtClean="0"/>
              <a:t>‹#›</a:t>
            </a:fld>
            <a:endParaRPr lang="zh-CN" altLang="en-US"/>
          </a:p>
        </p:txBody>
      </p:sp>
    </p:spTree>
    <p:extLst>
      <p:ext uri="{BB962C8B-B14F-4D97-AF65-F5344CB8AC3E}">
        <p14:creationId xmlns:p14="http://schemas.microsoft.com/office/powerpoint/2010/main" val="2190796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6551939-38C4-429D-A9C4-27E3AAC6315A}" type="datetimeFigureOut">
              <a:rPr lang="zh-CN" altLang="en-US" smtClean="0"/>
              <a:t>2014/6/3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AA3538C-F3F6-46B7-96AA-6FE00A2F15F1}" type="slidenum">
              <a:rPr lang="zh-CN" altLang="en-US" smtClean="0"/>
              <a:t>‹#›</a:t>
            </a:fld>
            <a:endParaRPr lang="zh-CN" altLang="en-US"/>
          </a:p>
        </p:txBody>
      </p:sp>
    </p:spTree>
    <p:extLst>
      <p:ext uri="{BB962C8B-B14F-4D97-AF65-F5344CB8AC3E}">
        <p14:creationId xmlns:p14="http://schemas.microsoft.com/office/powerpoint/2010/main" val="1516551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6551939-38C4-429D-A9C4-27E3AAC6315A}" type="datetimeFigureOut">
              <a:rPr lang="zh-CN" altLang="en-US" smtClean="0"/>
              <a:t>2014/6/3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AA3538C-F3F6-46B7-96AA-6FE00A2F15F1}" type="slidenum">
              <a:rPr lang="zh-CN" altLang="en-US" smtClean="0"/>
              <a:t>‹#›</a:t>
            </a:fld>
            <a:endParaRPr lang="zh-CN" alt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07109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6551939-38C4-429D-A9C4-27E3AAC6315A}" type="datetimeFigureOut">
              <a:rPr lang="zh-CN" altLang="en-US" smtClean="0"/>
              <a:t>2014/6/3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AA3538C-F3F6-46B7-96AA-6FE00A2F15F1}" type="slidenum">
              <a:rPr lang="zh-CN" altLang="en-US" smtClean="0"/>
              <a:t>‹#›</a:t>
            </a:fld>
            <a:endParaRPr lang="zh-CN" altLang="en-US"/>
          </a:p>
        </p:txBody>
      </p:sp>
    </p:spTree>
    <p:extLst>
      <p:ext uri="{BB962C8B-B14F-4D97-AF65-F5344CB8AC3E}">
        <p14:creationId xmlns:p14="http://schemas.microsoft.com/office/powerpoint/2010/main" val="25133664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F6551939-38C4-429D-A9C4-27E3AAC6315A}" type="datetimeFigureOut">
              <a:rPr lang="zh-CN" altLang="en-US" smtClean="0"/>
              <a:t>2014/6/3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AA3538C-F3F6-46B7-96AA-6FE00A2F15F1}" type="slidenum">
              <a:rPr lang="zh-CN" altLang="en-US" smtClean="0"/>
              <a:t>‹#›</a:t>
            </a:fld>
            <a:endParaRPr lang="zh-CN" altLang="en-US"/>
          </a:p>
        </p:txBody>
      </p:sp>
    </p:spTree>
    <p:extLst>
      <p:ext uri="{BB962C8B-B14F-4D97-AF65-F5344CB8AC3E}">
        <p14:creationId xmlns:p14="http://schemas.microsoft.com/office/powerpoint/2010/main" val="961863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smtClean="0"/>
              <a:t>单击图标添加图片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smtClean="0"/>
              <a:t>单击图标添加图片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smtClean="0"/>
              <a:t>单击图标添加图片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F6551939-38C4-429D-A9C4-27E3AAC6315A}" type="datetimeFigureOut">
              <a:rPr lang="zh-CN" altLang="en-US" smtClean="0"/>
              <a:t>2014/6/3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AA3538C-F3F6-46B7-96AA-6FE00A2F15F1}" type="slidenum">
              <a:rPr lang="zh-CN" altLang="en-US" smtClean="0"/>
              <a:t>‹#›</a:t>
            </a:fld>
            <a:endParaRPr lang="zh-CN" altLang="en-US"/>
          </a:p>
        </p:txBody>
      </p:sp>
    </p:spTree>
    <p:extLst>
      <p:ext uri="{BB962C8B-B14F-4D97-AF65-F5344CB8AC3E}">
        <p14:creationId xmlns:p14="http://schemas.microsoft.com/office/powerpoint/2010/main" val="3630086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6551939-38C4-429D-A9C4-27E3AAC6315A}" type="datetimeFigureOut">
              <a:rPr lang="zh-CN" altLang="en-US" smtClean="0"/>
              <a:t>2014/6/3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A3538C-F3F6-46B7-96AA-6FE00A2F15F1}" type="slidenum">
              <a:rPr lang="zh-CN" altLang="en-US" smtClean="0"/>
              <a:t>‹#›</a:t>
            </a:fld>
            <a:endParaRPr lang="zh-CN" altLang="en-US"/>
          </a:p>
        </p:txBody>
      </p:sp>
    </p:spTree>
    <p:extLst>
      <p:ext uri="{BB962C8B-B14F-4D97-AF65-F5344CB8AC3E}">
        <p14:creationId xmlns:p14="http://schemas.microsoft.com/office/powerpoint/2010/main" val="3241858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6551939-38C4-429D-A9C4-27E3AAC6315A}" type="datetimeFigureOut">
              <a:rPr lang="zh-CN" altLang="en-US" smtClean="0"/>
              <a:t>2014/6/3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A3538C-F3F6-46B7-96AA-6FE00A2F15F1}" type="slidenum">
              <a:rPr lang="zh-CN" altLang="en-US" smtClean="0"/>
              <a:t>‹#›</a:t>
            </a:fld>
            <a:endParaRPr lang="zh-CN" altLang="en-US"/>
          </a:p>
        </p:txBody>
      </p:sp>
    </p:spTree>
    <p:extLst>
      <p:ext uri="{BB962C8B-B14F-4D97-AF65-F5344CB8AC3E}">
        <p14:creationId xmlns:p14="http://schemas.microsoft.com/office/powerpoint/2010/main" val="3627310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F6551939-38C4-429D-A9C4-27E3AAC6315A}" type="datetimeFigureOut">
              <a:rPr lang="zh-CN" altLang="en-US" smtClean="0"/>
              <a:t>2014/6/3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A3538C-F3F6-46B7-96AA-6FE00A2F15F1}" type="slidenum">
              <a:rPr lang="zh-CN" altLang="en-US" smtClean="0"/>
              <a:t>‹#›</a:t>
            </a:fld>
            <a:endParaRPr lang="zh-CN" altLang="en-US"/>
          </a:p>
        </p:txBody>
      </p:sp>
    </p:spTree>
    <p:extLst>
      <p:ext uri="{BB962C8B-B14F-4D97-AF65-F5344CB8AC3E}">
        <p14:creationId xmlns:p14="http://schemas.microsoft.com/office/powerpoint/2010/main" val="2425720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6551939-38C4-429D-A9C4-27E3AAC6315A}" type="datetimeFigureOut">
              <a:rPr lang="zh-CN" altLang="en-US" smtClean="0"/>
              <a:t>2014/6/3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A3538C-F3F6-46B7-96AA-6FE00A2F15F1}" type="slidenum">
              <a:rPr lang="zh-CN" altLang="en-US" smtClean="0"/>
              <a:t>‹#›</a:t>
            </a:fld>
            <a:endParaRPr lang="zh-CN" altLang="en-US"/>
          </a:p>
        </p:txBody>
      </p:sp>
    </p:spTree>
    <p:extLst>
      <p:ext uri="{BB962C8B-B14F-4D97-AF65-F5344CB8AC3E}">
        <p14:creationId xmlns:p14="http://schemas.microsoft.com/office/powerpoint/2010/main" val="3138323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6551939-38C4-429D-A9C4-27E3AAC6315A}" type="datetimeFigureOut">
              <a:rPr lang="zh-CN" altLang="en-US" smtClean="0"/>
              <a:t>2014/6/3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AA3538C-F3F6-46B7-96AA-6FE00A2F15F1}" type="slidenum">
              <a:rPr lang="zh-CN" altLang="en-US" smtClean="0"/>
              <a:t>‹#›</a:t>
            </a:fld>
            <a:endParaRPr lang="zh-CN" altLang="en-US"/>
          </a:p>
        </p:txBody>
      </p:sp>
    </p:spTree>
    <p:extLst>
      <p:ext uri="{BB962C8B-B14F-4D97-AF65-F5344CB8AC3E}">
        <p14:creationId xmlns:p14="http://schemas.microsoft.com/office/powerpoint/2010/main" val="978845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41410" y="3073397"/>
            <a:ext cx="4878391" cy="271780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3073397"/>
            <a:ext cx="4875210" cy="271780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6551939-38C4-429D-A9C4-27E3AAC6315A}" type="datetimeFigureOut">
              <a:rPr lang="zh-CN" altLang="en-US" smtClean="0"/>
              <a:t>2014/6/3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AA3538C-F3F6-46B7-96AA-6FE00A2F15F1}" type="slidenum">
              <a:rPr lang="zh-CN" altLang="en-US" smtClean="0"/>
              <a:t>‹#›</a:t>
            </a:fld>
            <a:endParaRPr lang="zh-CN" altLang="en-US"/>
          </a:p>
        </p:txBody>
      </p:sp>
    </p:spTree>
    <p:extLst>
      <p:ext uri="{BB962C8B-B14F-4D97-AF65-F5344CB8AC3E}">
        <p14:creationId xmlns:p14="http://schemas.microsoft.com/office/powerpoint/2010/main" val="948634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6551939-38C4-429D-A9C4-27E3AAC6315A}" type="datetimeFigureOut">
              <a:rPr lang="zh-CN" altLang="en-US" smtClean="0"/>
              <a:t>2014/6/3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AA3538C-F3F6-46B7-96AA-6FE00A2F15F1}" type="slidenum">
              <a:rPr lang="zh-CN" altLang="en-US" smtClean="0"/>
              <a:t>‹#›</a:t>
            </a:fld>
            <a:endParaRPr lang="zh-CN" altLang="en-US"/>
          </a:p>
        </p:txBody>
      </p:sp>
    </p:spTree>
    <p:extLst>
      <p:ext uri="{BB962C8B-B14F-4D97-AF65-F5344CB8AC3E}">
        <p14:creationId xmlns:p14="http://schemas.microsoft.com/office/powerpoint/2010/main" val="74761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551939-38C4-429D-A9C4-27E3AAC6315A}" type="datetimeFigureOut">
              <a:rPr lang="zh-CN" altLang="en-US" smtClean="0"/>
              <a:t>2014/6/3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AA3538C-F3F6-46B7-96AA-6FE00A2F15F1}" type="slidenum">
              <a:rPr lang="zh-CN" altLang="en-US" smtClean="0"/>
              <a:t>‹#›</a:t>
            </a:fld>
            <a:endParaRPr lang="zh-CN" altLang="en-US"/>
          </a:p>
        </p:txBody>
      </p:sp>
    </p:spTree>
    <p:extLst>
      <p:ext uri="{BB962C8B-B14F-4D97-AF65-F5344CB8AC3E}">
        <p14:creationId xmlns:p14="http://schemas.microsoft.com/office/powerpoint/2010/main" val="1520180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6551939-38C4-429D-A9C4-27E3AAC6315A}" type="datetimeFigureOut">
              <a:rPr lang="zh-CN" altLang="en-US" smtClean="0"/>
              <a:t>2014/6/3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AA3538C-F3F6-46B7-96AA-6FE00A2F15F1}" type="slidenum">
              <a:rPr lang="zh-CN" altLang="en-US" smtClean="0"/>
              <a:t>‹#›</a:t>
            </a:fld>
            <a:endParaRPr lang="zh-CN" altLang="en-US"/>
          </a:p>
        </p:txBody>
      </p:sp>
    </p:spTree>
    <p:extLst>
      <p:ext uri="{BB962C8B-B14F-4D97-AF65-F5344CB8AC3E}">
        <p14:creationId xmlns:p14="http://schemas.microsoft.com/office/powerpoint/2010/main" val="3098897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6551939-38C4-429D-A9C4-27E3AAC6315A}" type="datetimeFigureOut">
              <a:rPr lang="zh-CN" altLang="en-US" smtClean="0"/>
              <a:t>2014/6/3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AA3538C-F3F6-46B7-96AA-6FE00A2F15F1}" type="slidenum">
              <a:rPr lang="zh-CN" altLang="en-US" smtClean="0"/>
              <a:t>‹#›</a:t>
            </a:fld>
            <a:endParaRPr lang="zh-CN" altLang="en-US"/>
          </a:p>
        </p:txBody>
      </p:sp>
    </p:spTree>
    <p:extLst>
      <p:ext uri="{BB962C8B-B14F-4D97-AF65-F5344CB8AC3E}">
        <p14:creationId xmlns:p14="http://schemas.microsoft.com/office/powerpoint/2010/main" val="935156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6551939-38C4-429D-A9C4-27E3AAC6315A}" type="datetimeFigureOut">
              <a:rPr lang="zh-CN" altLang="en-US" smtClean="0"/>
              <a:t>2014/6/3</a:t>
            </a:fld>
            <a:endParaRPr lang="zh-CN" alt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AA3538C-F3F6-46B7-96AA-6FE00A2F15F1}" type="slidenum">
              <a:rPr lang="zh-CN" altLang="en-US" smtClean="0"/>
              <a:t>‹#›</a:t>
            </a:fld>
            <a:endParaRPr lang="zh-CN" altLang="en-US"/>
          </a:p>
        </p:txBody>
      </p:sp>
    </p:spTree>
    <p:extLst>
      <p:ext uri="{BB962C8B-B14F-4D97-AF65-F5344CB8AC3E}">
        <p14:creationId xmlns:p14="http://schemas.microsoft.com/office/powerpoint/2010/main" val="1009844498"/>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75983" y="2083324"/>
            <a:ext cx="9575347" cy="900982"/>
          </a:xfrm>
        </p:spPr>
        <p:txBody>
          <a:bodyPr>
            <a:normAutofit/>
          </a:bodyPr>
          <a:lstStyle/>
          <a:p>
            <a:r>
              <a:rPr lang="zh-CN" altLang="en-US" sz="5400" dirty="0" smtClean="0">
                <a:latin typeface="Adobe 黑体 Std R" panose="020B0400000000000000" pitchFamily="34" charset="-122"/>
                <a:ea typeface="Adobe 黑体 Std R" panose="020B0400000000000000" pitchFamily="34" charset="-122"/>
              </a:rPr>
              <a:t>宏基因组高性能聚类与可视化</a:t>
            </a:r>
            <a:r>
              <a:rPr lang="en-US" altLang="zh-CN" sz="5400" dirty="0">
                <a:latin typeface="Adobe 黑体 Std R" panose="020B0400000000000000" pitchFamily="34" charset="-122"/>
                <a:ea typeface="Adobe 黑体 Std R" panose="020B0400000000000000" pitchFamily="34" charset="-122"/>
              </a:rPr>
              <a:t> </a:t>
            </a:r>
            <a:endParaRPr lang="zh-CN" altLang="en-US" sz="5400" dirty="0">
              <a:latin typeface="Adobe 黑体 Std R" panose="020B0400000000000000" pitchFamily="34" charset="-122"/>
              <a:ea typeface="Adobe 黑体 Std R" panose="020B0400000000000000" pitchFamily="34" charset="-122"/>
            </a:endParaRPr>
          </a:p>
        </p:txBody>
      </p:sp>
      <p:sp>
        <p:nvSpPr>
          <p:cNvPr id="6" name="文本框 5"/>
          <p:cNvSpPr txBox="1"/>
          <p:nvPr/>
        </p:nvSpPr>
        <p:spPr>
          <a:xfrm>
            <a:off x="5471886" y="4058092"/>
            <a:ext cx="5955476" cy="1754326"/>
          </a:xfrm>
          <a:prstGeom prst="rect">
            <a:avLst/>
          </a:prstGeom>
          <a:noFill/>
        </p:spPr>
        <p:txBody>
          <a:bodyPr wrap="none" rtlCol="0">
            <a:spAutoFit/>
          </a:bodyPr>
          <a:lstStyle/>
          <a:p>
            <a:r>
              <a:rPr lang="zh-CN" altLang="en-US" dirty="0" smtClean="0">
                <a:latin typeface="Times New Roman" panose="02020603050405020304" pitchFamily="18" charset="0"/>
                <a:cs typeface="Times New Roman" panose="02020603050405020304" pitchFamily="18" charset="0"/>
              </a:rPr>
              <a:t>答辩人：</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陆</a:t>
            </a:r>
            <a:r>
              <a:rPr lang="zh-CN" altLang="en-US" dirty="0">
                <a:latin typeface="Times New Roman" panose="02020603050405020304" pitchFamily="18" charset="0"/>
                <a:cs typeface="Times New Roman" panose="02020603050405020304" pitchFamily="18" charset="0"/>
              </a:rPr>
              <a:t>旭</a:t>
            </a:r>
            <a:r>
              <a:rPr lang="zh-CN" altLang="en-US" dirty="0" smtClean="0">
                <a:latin typeface="Times New Roman" panose="02020603050405020304" pitchFamily="18" charset="0"/>
                <a:cs typeface="Times New Roman" panose="02020603050405020304" pitchFamily="18" charset="0"/>
              </a:rPr>
              <a:t>佳</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课题执行时间： </a:t>
            </a:r>
            <a:r>
              <a:rPr lang="en-US" altLang="zh-CN" dirty="0" smtClean="0">
                <a:latin typeface="Times New Roman" panose="02020603050405020304" pitchFamily="18" charset="0"/>
                <a:cs typeface="Times New Roman" panose="02020603050405020304" pitchFamily="18" charset="0"/>
              </a:rPr>
              <a:t>2013</a:t>
            </a:r>
            <a:r>
              <a:rPr lang="zh-CN" altLang="en-US" dirty="0" smtClean="0">
                <a:latin typeface="Times New Roman" panose="02020603050405020304" pitchFamily="18" charset="0"/>
                <a:cs typeface="Times New Roman" panose="02020603050405020304" pitchFamily="18" charset="0"/>
              </a:rPr>
              <a:t>年</a:t>
            </a:r>
            <a:r>
              <a:rPr lang="en-US" altLang="zh-CN" dirty="0" smtClean="0">
                <a:latin typeface="Times New Roman" panose="02020603050405020304" pitchFamily="18" charset="0"/>
                <a:cs typeface="Times New Roman" panose="02020603050405020304" pitchFamily="18" charset="0"/>
              </a:rPr>
              <a:t>10</a:t>
            </a:r>
            <a:r>
              <a:rPr lang="zh-CN" altLang="en-US" dirty="0" smtClean="0">
                <a:latin typeface="Times New Roman" panose="02020603050405020304" pitchFamily="18" charset="0"/>
                <a:cs typeface="Times New Roman" panose="02020603050405020304" pitchFamily="18" charset="0"/>
              </a:rPr>
              <a:t>月</a:t>
            </a:r>
            <a:r>
              <a:rPr lang="en-US" altLang="zh-CN" dirty="0" smtClean="0">
                <a:latin typeface="Times New Roman" panose="02020603050405020304" pitchFamily="18" charset="0"/>
                <a:cs typeface="Times New Roman" panose="02020603050405020304" pitchFamily="18" charset="0"/>
              </a:rPr>
              <a:t>~2014</a:t>
            </a:r>
            <a:r>
              <a:rPr lang="zh-CN" altLang="en-US" dirty="0" smtClean="0">
                <a:latin typeface="Times New Roman" panose="02020603050405020304" pitchFamily="18" charset="0"/>
                <a:cs typeface="Times New Roman" panose="02020603050405020304" pitchFamily="18" charset="0"/>
              </a:rPr>
              <a:t>年</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月</a:t>
            </a:r>
            <a:endParaRPr lang="en-US" altLang="zh-CN" dirty="0" smtClean="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指导老师：华大基因研究院 </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王丙强博士</a:t>
            </a:r>
            <a:endParaRPr lang="en-US" altLang="zh-CN" dirty="0" smtClean="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生命科学与技术学院 </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王玲博士</a:t>
            </a:r>
            <a:endParaRPr lang="en-US" altLang="zh-CN" dirty="0" smtClean="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5071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9129" y="1798263"/>
            <a:ext cx="12516256" cy="3715031"/>
          </a:xfrm>
          <a:prstGeom prst="rect">
            <a:avLst/>
          </a:prstGeom>
        </p:spPr>
      </p:pic>
      <p:sp>
        <p:nvSpPr>
          <p:cNvPr id="5" name="标题 1"/>
          <p:cNvSpPr txBox="1">
            <a:spLocks/>
          </p:cNvSpPr>
          <p:nvPr/>
        </p:nvSpPr>
        <p:spPr>
          <a:xfrm>
            <a:off x="1296000" y="648000"/>
            <a:ext cx="9905998" cy="86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4000" dirty="0" smtClean="0"/>
              <a:t>项目优化</a:t>
            </a:r>
            <a:endParaRPr lang="zh-CN" altLang="en-US" sz="4000" dirty="0"/>
          </a:p>
        </p:txBody>
      </p:sp>
    </p:spTree>
    <p:extLst>
      <p:ext uri="{BB962C8B-B14F-4D97-AF65-F5344CB8AC3E}">
        <p14:creationId xmlns:p14="http://schemas.microsoft.com/office/powerpoint/2010/main" val="2611272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141412" y="1829594"/>
            <a:ext cx="9210675" cy="4381500"/>
          </a:xfrm>
          <a:prstGeom prst="rect">
            <a:avLst/>
          </a:prstGeom>
          <a:ln>
            <a:noFill/>
          </a:ln>
          <a:effectLst>
            <a:outerShdw blurRad="190500" algn="tl" rotWithShape="0">
              <a:srgbClr val="000000">
                <a:alpha val="70000"/>
              </a:srgbClr>
            </a:outerShdw>
          </a:effectLst>
        </p:spPr>
      </p:pic>
      <p:sp>
        <p:nvSpPr>
          <p:cNvPr id="5" name="标题 1"/>
          <p:cNvSpPr txBox="1">
            <a:spLocks/>
          </p:cNvSpPr>
          <p:nvPr/>
        </p:nvSpPr>
        <p:spPr>
          <a:xfrm>
            <a:off x="1296000" y="648000"/>
            <a:ext cx="9905998" cy="86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4000" dirty="0" smtClean="0"/>
              <a:t>项目优化</a:t>
            </a:r>
            <a:endParaRPr lang="zh-CN" altLang="en-US" sz="4000" dirty="0"/>
          </a:p>
        </p:txBody>
      </p:sp>
    </p:spTree>
    <p:extLst>
      <p:ext uri="{BB962C8B-B14F-4D97-AF65-F5344CB8AC3E}">
        <p14:creationId xmlns:p14="http://schemas.microsoft.com/office/powerpoint/2010/main" val="14651936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171163574"/>
              </p:ext>
            </p:extLst>
          </p:nvPr>
        </p:nvGraphicFramePr>
        <p:xfrm>
          <a:off x="1183341" y="1695477"/>
          <a:ext cx="9654987" cy="4382595"/>
        </p:xfrm>
        <a:graphic>
          <a:graphicData uri="http://schemas.openxmlformats.org/drawingml/2006/table">
            <a:tbl>
              <a:tblPr firstRow="1" firstCol="1" bandRow="1">
                <a:tableStyleId>{327F97BB-C833-4FB7-BDE5-3F7075034690}</a:tableStyleId>
              </a:tblPr>
              <a:tblGrid>
                <a:gridCol w="2063146"/>
                <a:gridCol w="3020554"/>
                <a:gridCol w="2535108"/>
                <a:gridCol w="2036179"/>
              </a:tblGrid>
              <a:tr h="876519">
                <a:tc>
                  <a:txBody>
                    <a:bodyPr/>
                    <a:lstStyle/>
                    <a:p>
                      <a:pPr algn="ctr">
                        <a:spcAft>
                          <a:spcPts val="0"/>
                        </a:spcAft>
                      </a:pPr>
                      <a:r>
                        <a:rPr lang="zh-CN" sz="3200" kern="100" dirty="0">
                          <a:effectLst/>
                          <a:latin typeface="+mj-ea"/>
                          <a:ea typeface="+mj-ea"/>
                        </a:rPr>
                        <a:t>基因数</a:t>
                      </a:r>
                      <a:endParaRPr lang="zh-CN" sz="3200" kern="100" dirty="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en-US" sz="3200" kern="100" dirty="0">
                          <a:effectLst/>
                          <a:latin typeface="+mj-ea"/>
                          <a:ea typeface="+mj-ea"/>
                        </a:rPr>
                        <a:t>CPU(s)</a:t>
                      </a:r>
                      <a:endParaRPr lang="zh-CN" sz="3200" kern="100" dirty="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en-US" sz="3200" kern="100" dirty="0" smtClean="0">
                          <a:solidFill>
                            <a:schemeClr val="lt1"/>
                          </a:solidFill>
                          <a:effectLst/>
                          <a:latin typeface="+mj-ea"/>
                          <a:ea typeface="+mj-ea"/>
                          <a:cs typeface="+mn-cs"/>
                        </a:rPr>
                        <a:t>GPU(s</a:t>
                      </a:r>
                      <a:r>
                        <a:rPr lang="en-US" sz="3200" kern="100" dirty="0">
                          <a:solidFill>
                            <a:schemeClr val="lt1"/>
                          </a:solidFill>
                          <a:effectLst/>
                          <a:latin typeface="+mj-ea"/>
                          <a:ea typeface="+mj-ea"/>
                          <a:cs typeface="+mn-cs"/>
                        </a:rPr>
                        <a:t>)</a:t>
                      </a:r>
                      <a:endParaRPr lang="zh-CN" sz="3200" kern="100" dirty="0">
                        <a:solidFill>
                          <a:schemeClr val="lt1"/>
                        </a:solidFill>
                        <a:effectLst/>
                        <a:latin typeface="+mj-ea"/>
                        <a:ea typeface="+mj-ea"/>
                        <a:cs typeface="+mn-cs"/>
                      </a:endParaRPr>
                    </a:p>
                  </a:txBody>
                  <a:tcPr marL="68580" marR="68580" marT="0" marB="0" anchor="ctr"/>
                </a:tc>
                <a:tc>
                  <a:txBody>
                    <a:bodyPr/>
                    <a:lstStyle/>
                    <a:p>
                      <a:pPr algn="ctr">
                        <a:spcAft>
                          <a:spcPts val="0"/>
                        </a:spcAft>
                      </a:pPr>
                      <a:r>
                        <a:rPr lang="zh-CN" altLang="en-US" sz="3200" kern="100" dirty="0" smtClean="0">
                          <a:effectLst/>
                          <a:latin typeface="+mj-ea"/>
                          <a:ea typeface="+mj-ea"/>
                          <a:cs typeface="Times New Roman" panose="02020603050405020304" pitchFamily="18" charset="0"/>
                        </a:rPr>
                        <a:t>加速比</a:t>
                      </a:r>
                      <a:endParaRPr lang="zh-CN" sz="3200" kern="100" dirty="0">
                        <a:effectLst/>
                        <a:latin typeface="+mj-ea"/>
                        <a:ea typeface="+mj-ea"/>
                        <a:cs typeface="Times New Roman" panose="02020603050405020304" pitchFamily="18" charset="0"/>
                      </a:endParaRPr>
                    </a:p>
                  </a:txBody>
                  <a:tcPr marL="68580" marR="68580" marT="0" marB="0" anchor="ctr"/>
                </a:tc>
              </a:tr>
              <a:tr h="876519">
                <a:tc>
                  <a:txBody>
                    <a:bodyPr/>
                    <a:lstStyle/>
                    <a:p>
                      <a:pPr algn="ctr">
                        <a:spcAft>
                          <a:spcPts val="0"/>
                        </a:spcAft>
                      </a:pPr>
                      <a:r>
                        <a:rPr lang="en-US" sz="3200" kern="100" dirty="0">
                          <a:effectLst/>
                          <a:latin typeface="+mj-ea"/>
                          <a:ea typeface="+mj-ea"/>
                        </a:rPr>
                        <a:t>100</a:t>
                      </a:r>
                      <a:endParaRPr lang="zh-CN" sz="3200" kern="100" dirty="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en-US" sz="3200" kern="100" dirty="0">
                          <a:solidFill>
                            <a:schemeClr val="lt1"/>
                          </a:solidFill>
                          <a:effectLst/>
                          <a:latin typeface="+mj-ea"/>
                          <a:ea typeface="+mj-ea"/>
                          <a:cs typeface="+mn-cs"/>
                        </a:rPr>
                        <a:t>1057</a:t>
                      </a:r>
                      <a:endParaRPr lang="zh-CN" sz="3200" kern="100" dirty="0">
                        <a:solidFill>
                          <a:schemeClr val="lt1"/>
                        </a:solidFill>
                        <a:effectLst/>
                        <a:latin typeface="+mj-ea"/>
                        <a:ea typeface="+mj-ea"/>
                        <a:cs typeface="+mn-cs"/>
                      </a:endParaRPr>
                    </a:p>
                  </a:txBody>
                  <a:tcPr marL="68580" marR="68580" marT="0" marB="0" anchor="ctr"/>
                </a:tc>
                <a:tc>
                  <a:txBody>
                    <a:bodyPr/>
                    <a:lstStyle/>
                    <a:p>
                      <a:pPr algn="ctr">
                        <a:lnSpc>
                          <a:spcPts val="2000"/>
                        </a:lnSpc>
                        <a:spcAft>
                          <a:spcPts val="0"/>
                        </a:spcAft>
                      </a:pPr>
                      <a:r>
                        <a:rPr lang="en-US" sz="3200" kern="100" dirty="0">
                          <a:solidFill>
                            <a:schemeClr val="lt1"/>
                          </a:solidFill>
                          <a:effectLst/>
                          <a:latin typeface="+mj-ea"/>
                          <a:ea typeface="+mj-ea"/>
                          <a:cs typeface="+mn-cs"/>
                        </a:rPr>
                        <a:t>27</a:t>
                      </a:r>
                      <a:endParaRPr lang="zh-CN" sz="3200" kern="100" dirty="0">
                        <a:solidFill>
                          <a:schemeClr val="lt1"/>
                        </a:solidFill>
                        <a:effectLst/>
                        <a:latin typeface="+mj-ea"/>
                        <a:ea typeface="+mj-ea"/>
                        <a:cs typeface="+mn-cs"/>
                      </a:endParaRPr>
                    </a:p>
                  </a:txBody>
                  <a:tcPr marL="68580" marR="68580" marT="0" marB="0" anchor="ctr"/>
                </a:tc>
                <a:tc>
                  <a:txBody>
                    <a:bodyPr/>
                    <a:lstStyle/>
                    <a:p>
                      <a:pPr algn="ctr">
                        <a:spcAft>
                          <a:spcPts val="0"/>
                        </a:spcAft>
                      </a:pPr>
                      <a:r>
                        <a:rPr lang="en-US" altLang="zh-CN" sz="3200" kern="100" dirty="0" smtClean="0">
                          <a:solidFill>
                            <a:schemeClr val="lt1"/>
                          </a:solidFill>
                          <a:effectLst/>
                          <a:latin typeface="+mj-ea"/>
                          <a:ea typeface="+mj-ea"/>
                          <a:cs typeface="+mn-cs"/>
                        </a:rPr>
                        <a:t>39.1</a:t>
                      </a:r>
                      <a:endParaRPr lang="zh-CN" sz="3200" kern="100" dirty="0">
                        <a:solidFill>
                          <a:schemeClr val="lt1"/>
                        </a:solidFill>
                        <a:effectLst/>
                        <a:latin typeface="+mj-ea"/>
                        <a:ea typeface="+mj-ea"/>
                        <a:cs typeface="+mn-cs"/>
                      </a:endParaRPr>
                    </a:p>
                  </a:txBody>
                  <a:tcPr marL="68580" marR="68580" marT="0" marB="0" anchor="ctr"/>
                </a:tc>
              </a:tr>
              <a:tr h="876519">
                <a:tc>
                  <a:txBody>
                    <a:bodyPr/>
                    <a:lstStyle/>
                    <a:p>
                      <a:pPr algn="ctr">
                        <a:spcAft>
                          <a:spcPts val="0"/>
                        </a:spcAft>
                      </a:pPr>
                      <a:r>
                        <a:rPr lang="en-US" sz="3200" kern="100">
                          <a:effectLst/>
                          <a:latin typeface="+mj-ea"/>
                          <a:ea typeface="+mj-ea"/>
                        </a:rPr>
                        <a:t>500</a:t>
                      </a:r>
                      <a:endParaRPr lang="zh-CN" sz="3200" kern="10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en-US" sz="3200" kern="100" dirty="0">
                          <a:solidFill>
                            <a:schemeClr val="lt1"/>
                          </a:solidFill>
                          <a:effectLst/>
                          <a:latin typeface="+mj-ea"/>
                          <a:ea typeface="+mj-ea"/>
                          <a:cs typeface="+mn-cs"/>
                        </a:rPr>
                        <a:t>4170</a:t>
                      </a:r>
                      <a:endParaRPr lang="zh-CN" sz="3200" kern="100" dirty="0">
                        <a:solidFill>
                          <a:schemeClr val="lt1"/>
                        </a:solidFill>
                        <a:effectLst/>
                        <a:latin typeface="+mj-ea"/>
                        <a:ea typeface="+mj-ea"/>
                        <a:cs typeface="+mn-cs"/>
                      </a:endParaRPr>
                    </a:p>
                  </a:txBody>
                  <a:tcPr marL="68580" marR="68580" marT="0" marB="0" anchor="ctr"/>
                </a:tc>
                <a:tc>
                  <a:txBody>
                    <a:bodyPr/>
                    <a:lstStyle/>
                    <a:p>
                      <a:pPr algn="ctr">
                        <a:lnSpc>
                          <a:spcPts val="2000"/>
                        </a:lnSpc>
                        <a:spcAft>
                          <a:spcPts val="0"/>
                        </a:spcAft>
                      </a:pPr>
                      <a:r>
                        <a:rPr lang="en-US" altLang="zh-CN" sz="3200" kern="100" dirty="0" smtClean="0">
                          <a:solidFill>
                            <a:schemeClr val="lt1"/>
                          </a:solidFill>
                          <a:effectLst/>
                          <a:latin typeface="+mj-ea"/>
                          <a:ea typeface="+mj-ea"/>
                          <a:cs typeface="+mn-cs"/>
                        </a:rPr>
                        <a:t>71</a:t>
                      </a:r>
                      <a:endParaRPr lang="zh-CN" sz="3200" kern="100" dirty="0">
                        <a:solidFill>
                          <a:schemeClr val="lt1"/>
                        </a:solidFill>
                        <a:effectLst/>
                        <a:latin typeface="+mj-ea"/>
                        <a:ea typeface="+mj-ea"/>
                        <a:cs typeface="+mn-cs"/>
                      </a:endParaRPr>
                    </a:p>
                  </a:txBody>
                  <a:tcPr marL="68580" marR="68580" marT="0" marB="0" anchor="ctr"/>
                </a:tc>
                <a:tc>
                  <a:txBody>
                    <a:bodyPr/>
                    <a:lstStyle/>
                    <a:p>
                      <a:pPr algn="ctr">
                        <a:spcAft>
                          <a:spcPts val="0"/>
                        </a:spcAft>
                      </a:pPr>
                      <a:r>
                        <a:rPr lang="en-US" altLang="zh-CN" sz="3200" kern="100" dirty="0" smtClean="0">
                          <a:solidFill>
                            <a:schemeClr val="lt1"/>
                          </a:solidFill>
                          <a:effectLst/>
                          <a:latin typeface="+mj-ea"/>
                          <a:ea typeface="+mj-ea"/>
                          <a:cs typeface="+mn-cs"/>
                        </a:rPr>
                        <a:t>58.9</a:t>
                      </a:r>
                      <a:endParaRPr lang="zh-CN" sz="3200" kern="100" dirty="0">
                        <a:solidFill>
                          <a:schemeClr val="lt1"/>
                        </a:solidFill>
                        <a:effectLst/>
                        <a:latin typeface="+mj-ea"/>
                        <a:ea typeface="+mj-ea"/>
                        <a:cs typeface="+mn-cs"/>
                      </a:endParaRPr>
                    </a:p>
                  </a:txBody>
                  <a:tcPr marL="68580" marR="68580" marT="0" marB="0" anchor="ctr"/>
                </a:tc>
              </a:tr>
              <a:tr h="876519">
                <a:tc>
                  <a:txBody>
                    <a:bodyPr/>
                    <a:lstStyle/>
                    <a:p>
                      <a:pPr algn="ctr">
                        <a:spcAft>
                          <a:spcPts val="0"/>
                        </a:spcAft>
                      </a:pPr>
                      <a:r>
                        <a:rPr lang="en-US" sz="3200" kern="100">
                          <a:effectLst/>
                          <a:latin typeface="+mj-ea"/>
                          <a:ea typeface="+mj-ea"/>
                        </a:rPr>
                        <a:t>1000</a:t>
                      </a:r>
                      <a:endParaRPr lang="zh-CN" sz="3200" kern="10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en-US" sz="3200" kern="100" dirty="0">
                          <a:solidFill>
                            <a:schemeClr val="lt1"/>
                          </a:solidFill>
                          <a:effectLst/>
                          <a:latin typeface="+mj-ea"/>
                          <a:ea typeface="+mj-ea"/>
                          <a:cs typeface="+mn-cs"/>
                        </a:rPr>
                        <a:t>11051</a:t>
                      </a:r>
                      <a:endParaRPr lang="zh-CN" sz="3200" kern="100" dirty="0">
                        <a:solidFill>
                          <a:schemeClr val="lt1"/>
                        </a:solidFill>
                        <a:effectLst/>
                        <a:latin typeface="+mj-ea"/>
                        <a:ea typeface="+mj-ea"/>
                        <a:cs typeface="+mn-cs"/>
                      </a:endParaRPr>
                    </a:p>
                  </a:txBody>
                  <a:tcPr marL="68580" marR="68580" marT="0" marB="0" anchor="ctr"/>
                </a:tc>
                <a:tc>
                  <a:txBody>
                    <a:bodyPr/>
                    <a:lstStyle/>
                    <a:p>
                      <a:pPr algn="ctr">
                        <a:lnSpc>
                          <a:spcPts val="2000"/>
                        </a:lnSpc>
                        <a:spcAft>
                          <a:spcPts val="0"/>
                        </a:spcAft>
                      </a:pPr>
                      <a:r>
                        <a:rPr lang="en-US" altLang="zh-CN" sz="3200" kern="100" dirty="0" smtClean="0">
                          <a:solidFill>
                            <a:schemeClr val="lt1"/>
                          </a:solidFill>
                          <a:effectLst/>
                          <a:latin typeface="+mj-ea"/>
                          <a:ea typeface="+mj-ea"/>
                          <a:cs typeface="+mn-cs"/>
                        </a:rPr>
                        <a:t>225</a:t>
                      </a:r>
                      <a:endParaRPr lang="zh-CN" sz="3200" kern="100" dirty="0">
                        <a:solidFill>
                          <a:schemeClr val="lt1"/>
                        </a:solidFill>
                        <a:effectLst/>
                        <a:latin typeface="+mj-ea"/>
                        <a:ea typeface="+mj-ea"/>
                        <a:cs typeface="+mn-cs"/>
                      </a:endParaRPr>
                    </a:p>
                  </a:txBody>
                  <a:tcPr marL="68580" marR="68580" marT="0" marB="0" anchor="ctr"/>
                </a:tc>
                <a:tc>
                  <a:txBody>
                    <a:bodyPr/>
                    <a:lstStyle/>
                    <a:p>
                      <a:pPr algn="ctr">
                        <a:spcAft>
                          <a:spcPts val="0"/>
                        </a:spcAft>
                      </a:pPr>
                      <a:r>
                        <a:rPr lang="en-US" altLang="zh-CN" sz="3200" kern="100" dirty="0" smtClean="0">
                          <a:solidFill>
                            <a:schemeClr val="lt1"/>
                          </a:solidFill>
                          <a:effectLst/>
                          <a:latin typeface="+mj-ea"/>
                          <a:ea typeface="+mj-ea"/>
                          <a:cs typeface="+mn-cs"/>
                        </a:rPr>
                        <a:t>49.4</a:t>
                      </a:r>
                      <a:endParaRPr lang="zh-CN" sz="3200" kern="100" dirty="0">
                        <a:solidFill>
                          <a:schemeClr val="lt1"/>
                        </a:solidFill>
                        <a:effectLst/>
                        <a:latin typeface="+mj-ea"/>
                        <a:ea typeface="+mj-ea"/>
                        <a:cs typeface="+mn-cs"/>
                      </a:endParaRPr>
                    </a:p>
                  </a:txBody>
                  <a:tcPr marL="68580" marR="68580" marT="0" marB="0" anchor="ctr"/>
                </a:tc>
              </a:tr>
              <a:tr h="876519">
                <a:tc>
                  <a:txBody>
                    <a:bodyPr/>
                    <a:lstStyle/>
                    <a:p>
                      <a:pPr algn="ctr">
                        <a:spcAft>
                          <a:spcPts val="0"/>
                        </a:spcAft>
                      </a:pPr>
                      <a:r>
                        <a:rPr lang="en-US" sz="3200" kern="100">
                          <a:effectLst/>
                          <a:latin typeface="+mj-ea"/>
                          <a:ea typeface="+mj-ea"/>
                        </a:rPr>
                        <a:t>5000</a:t>
                      </a:r>
                      <a:endParaRPr lang="zh-CN" sz="3200" kern="10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en-US" sz="3200" kern="100" dirty="0" smtClean="0">
                          <a:solidFill>
                            <a:schemeClr val="lt1"/>
                          </a:solidFill>
                          <a:effectLst/>
                          <a:latin typeface="+mj-ea"/>
                          <a:ea typeface="+mj-ea"/>
                          <a:cs typeface="+mn-cs"/>
                        </a:rPr>
                        <a:t>39284(11</a:t>
                      </a:r>
                      <a:r>
                        <a:rPr lang="zh-CN" altLang="en-US" sz="3200" kern="100" dirty="0" smtClean="0">
                          <a:solidFill>
                            <a:schemeClr val="lt1"/>
                          </a:solidFill>
                          <a:effectLst/>
                          <a:latin typeface="+mj-ea"/>
                          <a:ea typeface="+mj-ea"/>
                          <a:cs typeface="+mn-cs"/>
                        </a:rPr>
                        <a:t>小时</a:t>
                      </a:r>
                      <a:r>
                        <a:rPr lang="en-US" sz="3200" kern="100" dirty="0" smtClean="0">
                          <a:solidFill>
                            <a:schemeClr val="lt1"/>
                          </a:solidFill>
                          <a:effectLst/>
                          <a:latin typeface="+mj-ea"/>
                          <a:ea typeface="+mj-ea"/>
                          <a:cs typeface="+mn-cs"/>
                        </a:rPr>
                        <a:t>)</a:t>
                      </a:r>
                      <a:endParaRPr lang="zh-CN" sz="3200" kern="100" dirty="0">
                        <a:solidFill>
                          <a:schemeClr val="lt1"/>
                        </a:solidFill>
                        <a:effectLst/>
                        <a:latin typeface="+mj-ea"/>
                        <a:ea typeface="+mj-ea"/>
                        <a:cs typeface="+mn-cs"/>
                      </a:endParaRPr>
                    </a:p>
                  </a:txBody>
                  <a:tcPr marL="68580" marR="68580" marT="0" marB="0" anchor="ctr"/>
                </a:tc>
                <a:tc>
                  <a:txBody>
                    <a:bodyPr/>
                    <a:lstStyle/>
                    <a:p>
                      <a:pPr algn="ctr">
                        <a:lnSpc>
                          <a:spcPts val="2000"/>
                        </a:lnSpc>
                        <a:spcAft>
                          <a:spcPts val="0"/>
                        </a:spcAft>
                      </a:pPr>
                      <a:r>
                        <a:rPr lang="en-US" altLang="zh-CN" sz="3200" kern="100" dirty="0" smtClean="0">
                          <a:solidFill>
                            <a:schemeClr val="lt1"/>
                          </a:solidFill>
                          <a:effectLst/>
                          <a:latin typeface="+mj-ea"/>
                          <a:ea typeface="+mj-ea"/>
                          <a:cs typeface="+mn-cs"/>
                        </a:rPr>
                        <a:t>523(9</a:t>
                      </a:r>
                      <a:r>
                        <a:rPr lang="zh-CN" altLang="en-US" sz="3200" kern="100" dirty="0" smtClean="0">
                          <a:solidFill>
                            <a:schemeClr val="lt1"/>
                          </a:solidFill>
                          <a:effectLst/>
                          <a:latin typeface="+mj-ea"/>
                          <a:ea typeface="+mj-ea"/>
                          <a:cs typeface="+mn-cs"/>
                        </a:rPr>
                        <a:t>分钟</a:t>
                      </a:r>
                      <a:r>
                        <a:rPr lang="en-US" altLang="zh-CN" sz="3200" kern="100" dirty="0" smtClean="0">
                          <a:solidFill>
                            <a:schemeClr val="lt1"/>
                          </a:solidFill>
                          <a:effectLst/>
                          <a:latin typeface="+mj-ea"/>
                          <a:ea typeface="+mj-ea"/>
                          <a:cs typeface="+mn-cs"/>
                        </a:rPr>
                        <a:t>)</a:t>
                      </a:r>
                      <a:endParaRPr lang="zh-CN" sz="3200" kern="100" dirty="0">
                        <a:solidFill>
                          <a:schemeClr val="lt1"/>
                        </a:solidFill>
                        <a:effectLst/>
                        <a:latin typeface="+mj-ea"/>
                        <a:ea typeface="+mj-ea"/>
                        <a:cs typeface="+mn-cs"/>
                      </a:endParaRPr>
                    </a:p>
                  </a:txBody>
                  <a:tcPr marL="68580" marR="68580" marT="0" marB="0" anchor="ctr"/>
                </a:tc>
                <a:tc>
                  <a:txBody>
                    <a:bodyPr/>
                    <a:lstStyle/>
                    <a:p>
                      <a:pPr algn="ctr">
                        <a:spcAft>
                          <a:spcPts val="0"/>
                        </a:spcAft>
                      </a:pPr>
                      <a:r>
                        <a:rPr lang="en-US" altLang="zh-CN" sz="3200" kern="100" dirty="0" smtClean="0">
                          <a:solidFill>
                            <a:schemeClr val="lt1"/>
                          </a:solidFill>
                          <a:effectLst/>
                          <a:latin typeface="+mj-ea"/>
                          <a:ea typeface="+mj-ea"/>
                          <a:cs typeface="+mn-cs"/>
                        </a:rPr>
                        <a:t>78.2</a:t>
                      </a:r>
                      <a:endParaRPr lang="zh-CN" sz="3200" kern="100" dirty="0">
                        <a:solidFill>
                          <a:schemeClr val="lt1"/>
                        </a:solidFill>
                        <a:effectLst/>
                        <a:latin typeface="+mj-ea"/>
                        <a:ea typeface="+mj-ea"/>
                        <a:cs typeface="+mn-cs"/>
                      </a:endParaRPr>
                    </a:p>
                  </a:txBody>
                  <a:tcPr marL="68580" marR="68580" marT="0" marB="0" anchor="ctr"/>
                </a:tc>
              </a:tr>
            </a:tbl>
          </a:graphicData>
        </a:graphic>
      </p:graphicFrame>
      <p:sp>
        <p:nvSpPr>
          <p:cNvPr id="5" name="标题 1"/>
          <p:cNvSpPr txBox="1">
            <a:spLocks/>
          </p:cNvSpPr>
          <p:nvPr/>
        </p:nvSpPr>
        <p:spPr>
          <a:xfrm>
            <a:off x="1296000" y="648000"/>
            <a:ext cx="9905998" cy="86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4000" dirty="0" smtClean="0"/>
              <a:t>项目优化</a:t>
            </a:r>
            <a:r>
              <a:rPr lang="en-US" altLang="zh-CN" sz="4000" dirty="0" smtClean="0"/>
              <a:t>—</a:t>
            </a:r>
            <a:r>
              <a:rPr lang="zh-CN" altLang="en-US" sz="4000" dirty="0" smtClean="0"/>
              <a:t>单</a:t>
            </a:r>
            <a:r>
              <a:rPr lang="en-US" altLang="zh-CN" sz="4000" dirty="0" smtClean="0"/>
              <a:t>GPU</a:t>
            </a:r>
            <a:r>
              <a:rPr lang="zh-CN" altLang="en-US" sz="4000" dirty="0"/>
              <a:t>测试结果</a:t>
            </a:r>
          </a:p>
        </p:txBody>
      </p:sp>
    </p:spTree>
    <p:extLst>
      <p:ext uri="{BB962C8B-B14F-4D97-AF65-F5344CB8AC3E}">
        <p14:creationId xmlns:p14="http://schemas.microsoft.com/office/powerpoint/2010/main" val="34171241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296000" y="648000"/>
            <a:ext cx="9905998" cy="86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4000" dirty="0" smtClean="0"/>
              <a:t>项目优化</a:t>
            </a:r>
            <a:r>
              <a:rPr lang="en-US" altLang="zh-CN" sz="4000" dirty="0" smtClean="0"/>
              <a:t>—</a:t>
            </a:r>
            <a:r>
              <a:rPr lang="zh-CN" altLang="en-US" sz="4000" dirty="0" smtClean="0"/>
              <a:t>单</a:t>
            </a:r>
            <a:r>
              <a:rPr lang="en-US" altLang="zh-CN" sz="4000" dirty="0" smtClean="0"/>
              <a:t>GPU</a:t>
            </a:r>
            <a:r>
              <a:rPr lang="zh-CN" altLang="en-US" sz="4000" dirty="0"/>
              <a:t>测试结果</a:t>
            </a:r>
          </a:p>
        </p:txBody>
      </p:sp>
      <p:graphicFrame>
        <p:nvGraphicFramePr>
          <p:cNvPr id="6" name="图表 5"/>
          <p:cNvGraphicFramePr/>
          <p:nvPr>
            <p:extLst>
              <p:ext uri="{D42A27DB-BD31-4B8C-83A1-F6EECF244321}">
                <p14:modId xmlns:p14="http://schemas.microsoft.com/office/powerpoint/2010/main" val="512272310"/>
              </p:ext>
            </p:extLst>
          </p:nvPr>
        </p:nvGraphicFramePr>
        <p:xfrm>
          <a:off x="1296000" y="1344706"/>
          <a:ext cx="8829635" cy="53922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693528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1296000" y="648000"/>
            <a:ext cx="9905998" cy="86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4000" dirty="0" smtClean="0"/>
              <a:t>项目优化</a:t>
            </a:r>
            <a:r>
              <a:rPr lang="en-US" altLang="zh-CN" sz="4000" dirty="0" smtClean="0"/>
              <a:t>—</a:t>
            </a:r>
            <a:r>
              <a:rPr lang="zh-CN" altLang="en-US" sz="4000" dirty="0"/>
              <a:t>多</a:t>
            </a:r>
            <a:r>
              <a:rPr lang="en-US" altLang="zh-CN" sz="4000" dirty="0"/>
              <a:t>GPU</a:t>
            </a:r>
            <a:r>
              <a:rPr lang="zh-CN" altLang="en-US" sz="4000" dirty="0"/>
              <a:t>测试结果</a:t>
            </a:r>
          </a:p>
        </p:txBody>
      </p:sp>
      <p:graphicFrame>
        <p:nvGraphicFramePr>
          <p:cNvPr id="12" name="图表 11"/>
          <p:cNvGraphicFramePr/>
          <p:nvPr>
            <p:extLst>
              <p:ext uri="{D42A27DB-BD31-4B8C-83A1-F6EECF244321}">
                <p14:modId xmlns:p14="http://schemas.microsoft.com/office/powerpoint/2010/main" val="3530881915"/>
              </p:ext>
            </p:extLst>
          </p:nvPr>
        </p:nvGraphicFramePr>
        <p:xfrm>
          <a:off x="1465728" y="1512000"/>
          <a:ext cx="9332259" cy="50367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4259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1296000" y="648000"/>
            <a:ext cx="9905998" cy="86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4000" dirty="0" smtClean="0"/>
              <a:t>项目优化</a:t>
            </a:r>
            <a:r>
              <a:rPr lang="en-US" altLang="zh-CN" sz="4000" dirty="0" smtClean="0"/>
              <a:t>—</a:t>
            </a:r>
            <a:r>
              <a:rPr lang="zh-CN" altLang="en-US" sz="4000" dirty="0" smtClean="0"/>
              <a:t>高斯混合聚类</a:t>
            </a:r>
            <a:r>
              <a:rPr lang="en-US" altLang="zh-CN" sz="4000" dirty="0" smtClean="0"/>
              <a:t>Blas</a:t>
            </a:r>
            <a:endParaRPr lang="zh-CN" altLang="en-US" sz="4000" dirty="0"/>
          </a:p>
        </p:txBody>
      </p:sp>
      <p:graphicFrame>
        <p:nvGraphicFramePr>
          <p:cNvPr id="18" name="图表 17"/>
          <p:cNvGraphicFramePr/>
          <p:nvPr>
            <p:extLst>
              <p:ext uri="{D42A27DB-BD31-4B8C-83A1-F6EECF244321}">
                <p14:modId xmlns:p14="http://schemas.microsoft.com/office/powerpoint/2010/main" val="1873781697"/>
              </p:ext>
            </p:extLst>
          </p:nvPr>
        </p:nvGraphicFramePr>
        <p:xfrm>
          <a:off x="1758462" y="1645920"/>
          <a:ext cx="8415605" cy="5114492"/>
        </p:xfrm>
        <a:graphic>
          <a:graphicData uri="http://schemas.openxmlformats.org/drawingml/2006/chart">
            <c:chart xmlns:c="http://schemas.openxmlformats.org/drawingml/2006/chart" xmlns:r="http://schemas.openxmlformats.org/officeDocument/2006/relationships" r:id="rId2"/>
          </a:graphicData>
        </a:graphic>
      </p:graphicFrame>
      <p:sp>
        <p:nvSpPr>
          <p:cNvPr id="19" name="下箭头 18"/>
          <p:cNvSpPr/>
          <p:nvPr/>
        </p:nvSpPr>
        <p:spPr>
          <a:xfrm>
            <a:off x="5922498" y="1955409"/>
            <a:ext cx="801859" cy="3123027"/>
          </a:xfrm>
          <a:prstGeom prst="downArrow">
            <a:avLst>
              <a:gd name="adj1" fmla="val 22152"/>
              <a:gd name="adj2" fmla="val 32278"/>
            </a:avLst>
          </a:prstGeom>
          <a:gradFill flip="none" rotWithShape="1">
            <a:gsLst>
              <a:gs pos="0">
                <a:schemeClr val="accent1">
                  <a:shade val="30000"/>
                  <a:satMod val="115000"/>
                </a:schemeClr>
              </a:gs>
              <a:gs pos="50000">
                <a:schemeClr val="accent1">
                  <a:shade val="67500"/>
                  <a:satMod val="115000"/>
                </a:schemeClr>
              </a:gs>
              <a:gs pos="100000">
                <a:schemeClr val="tx1">
                  <a:lumMod val="9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endParaRPr lang="zh-CN" altLang="en-US" sz="3600" dirty="0">
              <a:solidFill>
                <a:srgbClr val="FFFF00"/>
              </a:solidFill>
              <a:latin typeface="Adobe Gothic Std B" panose="020B0800000000000000" pitchFamily="34" charset="-128"/>
            </a:endParaRPr>
          </a:p>
        </p:txBody>
      </p:sp>
      <p:sp>
        <p:nvSpPr>
          <p:cNvPr id="20" name="文本框 19"/>
          <p:cNvSpPr txBox="1"/>
          <p:nvPr/>
        </p:nvSpPr>
        <p:spPr>
          <a:xfrm>
            <a:off x="6555409" y="3255312"/>
            <a:ext cx="1364476" cy="523220"/>
          </a:xfrm>
          <a:prstGeom prst="rect">
            <a:avLst/>
          </a:prstGeom>
          <a:noFill/>
        </p:spPr>
        <p:txBody>
          <a:bodyPr wrap="none" rtlCol="0">
            <a:spAutoFit/>
          </a:bodyPr>
          <a:lstStyle/>
          <a:p>
            <a:r>
              <a:rPr lang="en-US" altLang="zh-CN" sz="2800" dirty="0" smtClean="0">
                <a:solidFill>
                  <a:srgbClr val="FFFF00"/>
                </a:solidFill>
                <a:latin typeface="Adobe Gothic Std B" panose="020B0800000000000000" pitchFamily="34" charset="-128"/>
                <a:ea typeface="Adobe Gothic Std B" panose="020B0800000000000000" pitchFamily="34" charset="-128"/>
              </a:rPr>
              <a:t>2412</a:t>
            </a:r>
            <a:r>
              <a:rPr lang="zh-CN" altLang="en-US" sz="2800" dirty="0" smtClean="0">
                <a:solidFill>
                  <a:srgbClr val="FFFF00"/>
                </a:solidFill>
                <a:latin typeface="Adobe Gothic Std B" panose="020B0800000000000000" pitchFamily="34" charset="-128"/>
              </a:rPr>
              <a:t>倍</a:t>
            </a:r>
            <a:endParaRPr lang="zh-CN" altLang="en-US" sz="2800" dirty="0">
              <a:solidFill>
                <a:srgbClr val="FFFF00"/>
              </a:solidFill>
              <a:latin typeface="Adobe Gothic Std B" panose="020B0800000000000000" pitchFamily="34" charset="-128"/>
            </a:endParaRPr>
          </a:p>
        </p:txBody>
      </p:sp>
    </p:spTree>
    <p:extLst>
      <p:ext uri="{BB962C8B-B14F-4D97-AF65-F5344CB8AC3E}">
        <p14:creationId xmlns:p14="http://schemas.microsoft.com/office/powerpoint/2010/main" val="29234122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462976" y="1512000"/>
            <a:ext cx="9242538" cy="5102170"/>
            <a:chOff x="1706952" y="1958874"/>
            <a:chExt cx="7957551" cy="4392817"/>
          </a:xfrm>
        </p:grpSpPr>
        <p:pic>
          <p:nvPicPr>
            <p:cNvPr id="1026" name="Picture 2" descr="Screenshot1"/>
            <p:cNvPicPr>
              <a:picLocks noChangeAspect="1" noChangeArrowheads="1"/>
            </p:cNvPicPr>
            <p:nvPr/>
          </p:nvPicPr>
          <p:blipFill>
            <a:blip r:embed="rId2">
              <a:extLst>
                <a:ext uri="{28A0092B-C50C-407E-A947-70E740481C1C}">
                  <a14:useLocalDpi xmlns:a14="http://schemas.microsoft.com/office/drawing/2010/main" val="0"/>
                </a:ext>
              </a:extLst>
            </a:blip>
            <a:srcRect t="3145"/>
            <a:stretch>
              <a:fillRect/>
            </a:stretch>
          </p:blipFill>
          <p:spPr bwMode="auto">
            <a:xfrm>
              <a:off x="1706952" y="1990154"/>
              <a:ext cx="7957551" cy="4330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圆角右箭头 4"/>
            <p:cNvSpPr/>
            <p:nvPr/>
          </p:nvSpPr>
          <p:spPr>
            <a:xfrm>
              <a:off x="4591073" y="1958874"/>
              <a:ext cx="3006676" cy="2251304"/>
            </a:xfrm>
            <a:prstGeom prst="bentArrow">
              <a:avLst>
                <a:gd name="adj1" fmla="val 5656"/>
                <a:gd name="adj2" fmla="val 9716"/>
                <a:gd name="adj3" fmla="val 25000"/>
                <a:gd name="adj4" fmla="val 59857"/>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6" name="圆角右箭头 5"/>
            <p:cNvSpPr/>
            <p:nvPr/>
          </p:nvSpPr>
          <p:spPr>
            <a:xfrm flipV="1">
              <a:off x="4591073" y="4840947"/>
              <a:ext cx="3006676" cy="1510744"/>
            </a:xfrm>
            <a:prstGeom prst="bentArrow">
              <a:avLst>
                <a:gd name="adj1" fmla="val 5656"/>
                <a:gd name="adj2" fmla="val 9716"/>
                <a:gd name="adj3" fmla="val 25000"/>
                <a:gd name="adj4" fmla="val 59857"/>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9" name="标题 1"/>
          <p:cNvSpPr txBox="1">
            <a:spLocks/>
          </p:cNvSpPr>
          <p:nvPr/>
        </p:nvSpPr>
        <p:spPr>
          <a:xfrm>
            <a:off x="1296000" y="648000"/>
            <a:ext cx="9905998" cy="86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4000" dirty="0"/>
              <a:t>数据可视化</a:t>
            </a:r>
          </a:p>
        </p:txBody>
      </p:sp>
    </p:spTree>
    <p:extLst>
      <p:ext uri="{BB962C8B-B14F-4D97-AF65-F5344CB8AC3E}">
        <p14:creationId xmlns:p14="http://schemas.microsoft.com/office/powerpoint/2010/main" val="1147708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6000" y="648000"/>
            <a:ext cx="9905998" cy="864000"/>
          </a:xfrm>
        </p:spPr>
        <p:txBody>
          <a:bodyPr>
            <a:normAutofit/>
          </a:bodyPr>
          <a:lstStyle/>
          <a:p>
            <a:r>
              <a:rPr lang="zh-CN" altLang="en-US" sz="4000" dirty="0" smtClean="0"/>
              <a:t>创新点及价值</a:t>
            </a:r>
            <a:endParaRPr lang="zh-CN" altLang="en-US" sz="4000" dirty="0"/>
          </a:p>
        </p:txBody>
      </p:sp>
      <p:sp>
        <p:nvSpPr>
          <p:cNvPr id="3" name="内容占位符 2"/>
          <p:cNvSpPr>
            <a:spLocks noGrp="1"/>
          </p:cNvSpPr>
          <p:nvPr>
            <p:ph idx="1"/>
          </p:nvPr>
        </p:nvSpPr>
        <p:spPr/>
        <p:txBody>
          <a:bodyPr>
            <a:normAutofit/>
          </a:bodyPr>
          <a:lstStyle/>
          <a:p>
            <a:pPr marL="0" indent="0">
              <a:buNone/>
            </a:pPr>
            <a:r>
              <a:rPr lang="en-US" altLang="zh-CN" sz="2800" dirty="0" smtClean="0"/>
              <a:t>	</a:t>
            </a:r>
            <a:r>
              <a:rPr lang="zh-CN" altLang="zh-CN" sz="2800" dirty="0" smtClean="0"/>
              <a:t>本文</a:t>
            </a:r>
            <a:r>
              <a:rPr lang="zh-CN" altLang="zh-CN" sz="2800" dirty="0"/>
              <a:t>通过</a:t>
            </a:r>
            <a:r>
              <a:rPr lang="en-US" altLang="zh-CN" sz="2800" dirty="0"/>
              <a:t>GPU</a:t>
            </a:r>
            <a:r>
              <a:rPr lang="zh-CN" altLang="zh-CN" sz="2800" dirty="0"/>
              <a:t>和</a:t>
            </a:r>
            <a:r>
              <a:rPr lang="en-US" altLang="zh-CN" sz="2800" dirty="0"/>
              <a:t>MPI</a:t>
            </a:r>
            <a:r>
              <a:rPr lang="zh-CN" altLang="zh-CN" sz="2800" dirty="0"/>
              <a:t>两种高性能计算技术结合多种并行计算算法及优化手段，将宏基因组聚类的过程所需要的计算时间降低到一个可以接受的范围。同时使用简洁的可视化解决方案完成了对聚类后数据可视化的需求。</a:t>
            </a:r>
            <a:endParaRPr lang="zh-CN" altLang="en-US" sz="2800" dirty="0"/>
          </a:p>
        </p:txBody>
      </p:sp>
    </p:spTree>
    <p:extLst>
      <p:ext uri="{BB962C8B-B14F-4D97-AF65-F5344CB8AC3E}">
        <p14:creationId xmlns:p14="http://schemas.microsoft.com/office/powerpoint/2010/main" val="1050475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136571" y="1864632"/>
            <a:ext cx="3570208" cy="1862048"/>
          </a:xfrm>
          <a:prstGeom prst="rect">
            <a:avLst/>
          </a:prstGeom>
          <a:noFill/>
        </p:spPr>
        <p:txBody>
          <a:bodyPr wrap="none" rtlCol="0">
            <a:spAutoFit/>
          </a:bodyPr>
          <a:lstStyle/>
          <a:p>
            <a:r>
              <a:rPr lang="zh-CN" altLang="en-US" sz="11500" dirty="0" smtClean="0">
                <a:latin typeface="微软雅黑" panose="020B0503020204020204" pitchFamily="34" charset="-122"/>
                <a:ea typeface="微软雅黑" panose="020B0503020204020204" pitchFamily="34" charset="-122"/>
              </a:rPr>
              <a:t>谢 谢</a:t>
            </a:r>
            <a:endParaRPr lang="zh-CN" altLang="en-US" sz="115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838049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1413" y="2"/>
            <a:ext cx="9905998" cy="1478570"/>
          </a:xfrm>
        </p:spPr>
        <p:txBody>
          <a:bodyPr/>
          <a:lstStyle/>
          <a:p>
            <a:r>
              <a:rPr lang="zh-CN" altLang="en-US" dirty="0" smtClean="0"/>
              <a:t>聚类结果可视化</a:t>
            </a:r>
            <a:endParaRPr lang="zh-CN" altLang="en-US" dirty="0"/>
          </a:p>
        </p:txBody>
      </p:sp>
      <p:pic>
        <p:nvPicPr>
          <p:cNvPr id="4" name="图片 3"/>
          <p:cNvPicPr>
            <a:picLocks noChangeAspect="1"/>
          </p:cNvPicPr>
          <p:nvPr/>
        </p:nvPicPr>
        <p:blipFill rotWithShape="1">
          <a:blip r:embed="rId2"/>
          <a:srcRect l="1" t="3930" r="30352" b="7696"/>
          <a:stretch/>
        </p:blipFill>
        <p:spPr>
          <a:xfrm>
            <a:off x="166255" y="1066801"/>
            <a:ext cx="4429557" cy="4267200"/>
          </a:xfrm>
          <a:prstGeom prst="ellipse">
            <a:avLst/>
          </a:prstGeom>
          <a:ln>
            <a:noFill/>
          </a:ln>
          <a:effectLst>
            <a:softEdge rad="112500"/>
          </a:effectLst>
        </p:spPr>
      </p:pic>
    </p:spTree>
    <p:extLst>
      <p:ext uri="{BB962C8B-B14F-4D97-AF65-F5344CB8AC3E}">
        <p14:creationId xmlns:p14="http://schemas.microsoft.com/office/powerpoint/2010/main" val="2394744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6000" y="648000"/>
            <a:ext cx="10080000" cy="864000"/>
          </a:xfrm>
        </p:spPr>
        <p:txBody>
          <a:bodyPr>
            <a:normAutofit/>
          </a:bodyPr>
          <a:lstStyle/>
          <a:p>
            <a:r>
              <a:rPr lang="zh-CN" altLang="en-US" sz="4000" dirty="0" smtClean="0">
                <a:latin typeface="微软雅黑" panose="020B0503020204020204" pitchFamily="34" charset="-122"/>
                <a:ea typeface="微软雅黑" panose="020B0503020204020204" pitchFamily="34" charset="-122"/>
              </a:rPr>
              <a:t>项目背景</a:t>
            </a:r>
            <a:endParaRPr lang="zh-CN" altLang="en-US" sz="4000" dirty="0">
              <a:latin typeface="微软雅黑" panose="020B0503020204020204" pitchFamily="34" charset="-122"/>
              <a:ea typeface="微软雅黑" panose="020B0503020204020204" pitchFamily="34" charset="-122"/>
            </a:endParaRPr>
          </a:p>
        </p:txBody>
      </p:sp>
      <p:cxnSp>
        <p:nvCxnSpPr>
          <p:cNvPr id="17" name="直接连接符 16"/>
          <p:cNvCxnSpPr/>
          <p:nvPr/>
        </p:nvCxnSpPr>
        <p:spPr>
          <a:xfrm>
            <a:off x="2439952" y="3056160"/>
            <a:ext cx="475331" cy="545673"/>
          </a:xfrm>
          <a:prstGeom prst="line">
            <a:avLst/>
          </a:prstGeom>
          <a:ln w="50800">
            <a:solidFill>
              <a:srgbClr val="E25041"/>
            </a:solidFill>
          </a:ln>
        </p:spPr>
        <p:style>
          <a:lnRef idx="1">
            <a:schemeClr val="accent1"/>
          </a:lnRef>
          <a:fillRef idx="0">
            <a:schemeClr val="accent1"/>
          </a:fillRef>
          <a:effectRef idx="0">
            <a:schemeClr val="accent1"/>
          </a:effectRef>
          <a:fontRef idx="minor">
            <a:schemeClr val="tx1"/>
          </a:fontRef>
        </p:style>
      </p:cxnSp>
      <p:sp>
        <p:nvSpPr>
          <p:cNvPr id="14" name="弧形 13"/>
          <p:cNvSpPr/>
          <p:nvPr/>
        </p:nvSpPr>
        <p:spPr>
          <a:xfrm rot="15820725">
            <a:off x="1133216" y="1636799"/>
            <a:ext cx="1629063" cy="1576368"/>
          </a:xfrm>
          <a:prstGeom prst="arc">
            <a:avLst>
              <a:gd name="adj1" fmla="val 306083"/>
              <a:gd name="adj2" fmla="val 17205161"/>
            </a:avLst>
          </a:prstGeom>
          <a:ln w="50800">
            <a:solidFill>
              <a:srgbClr val="E2504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 name="组合 2"/>
          <p:cNvGrpSpPr/>
          <p:nvPr/>
        </p:nvGrpSpPr>
        <p:grpSpPr>
          <a:xfrm>
            <a:off x="1252378" y="1704543"/>
            <a:ext cx="1392006" cy="1438538"/>
            <a:chOff x="1252378" y="1704543"/>
            <a:chExt cx="1392006" cy="1438538"/>
          </a:xfrm>
        </p:grpSpPr>
        <p:sp>
          <p:nvSpPr>
            <p:cNvPr id="10" name="椭圆 9"/>
            <p:cNvSpPr/>
            <p:nvPr/>
          </p:nvSpPr>
          <p:spPr>
            <a:xfrm rot="15820725">
              <a:off x="1229112" y="1727809"/>
              <a:ext cx="1438538" cy="1392006"/>
            </a:xfrm>
            <a:prstGeom prst="ellipse">
              <a:avLst/>
            </a:prstGeom>
            <a:solidFill>
              <a:srgbClr val="E25041"/>
            </a:solidFill>
            <a:ln>
              <a:solidFill>
                <a:srgbClr val="E25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Times New Roman" panose="02020603050405020304" pitchFamily="18" charset="0"/>
                <a:cs typeface="Times New Roman" panose="02020603050405020304" pitchFamily="18" charset="0"/>
              </a:endParaRPr>
            </a:p>
          </p:txBody>
        </p:sp>
        <p:sp>
          <p:nvSpPr>
            <p:cNvPr id="18" name="文本框 17"/>
            <p:cNvSpPr txBox="1"/>
            <p:nvPr/>
          </p:nvSpPr>
          <p:spPr>
            <a:xfrm>
              <a:off x="1284186" y="2105171"/>
              <a:ext cx="1329574" cy="738664"/>
            </a:xfrm>
            <a:prstGeom prst="rect">
              <a:avLst/>
            </a:prstGeom>
            <a:noFill/>
          </p:spPr>
          <p:txBody>
            <a:bodyPr wrap="square" rtlCol="0">
              <a:spAutoFit/>
            </a:bodyPr>
            <a:lstStyle/>
            <a:p>
              <a:pPr algn="ctr"/>
              <a:r>
                <a:rPr lang="en-US" altLang="zh-CN" sz="2400" dirty="0" smtClean="0">
                  <a:latin typeface="微软雅黑" panose="020B0503020204020204" pitchFamily="34" charset="-122"/>
                  <a:ea typeface="微软雅黑" panose="020B0503020204020204" pitchFamily="34" charset="-122"/>
                </a:rPr>
                <a:t>Volume</a:t>
              </a:r>
            </a:p>
            <a:p>
              <a:pPr algn="ctr"/>
              <a:r>
                <a:rPr lang="zh-CN" altLang="en-US"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大量）</a:t>
              </a:r>
              <a:endParaRPr lang="zh-CN" altLang="en-US" sz="1400" dirty="0">
                <a:latin typeface="微软雅黑" panose="020B0503020204020204" pitchFamily="34" charset="-122"/>
                <a:ea typeface="微软雅黑" panose="020B0503020204020204" pitchFamily="34" charset="-122"/>
              </a:endParaRPr>
            </a:p>
          </p:txBody>
        </p:sp>
      </p:grpSp>
      <p:sp>
        <p:nvSpPr>
          <p:cNvPr id="26" name="弧形 25"/>
          <p:cNvSpPr/>
          <p:nvPr/>
        </p:nvSpPr>
        <p:spPr>
          <a:xfrm rot="173828">
            <a:off x="2647855" y="3397370"/>
            <a:ext cx="1629063" cy="1576368"/>
          </a:xfrm>
          <a:prstGeom prst="arc">
            <a:avLst>
              <a:gd name="adj1" fmla="val 20363334"/>
              <a:gd name="adj2" fmla="val 15412428"/>
            </a:avLst>
          </a:prstGeom>
          <a:ln w="50800">
            <a:solidFill>
              <a:srgbClr val="E2504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4" name="组合 3"/>
          <p:cNvGrpSpPr/>
          <p:nvPr/>
        </p:nvGrpSpPr>
        <p:grpSpPr>
          <a:xfrm>
            <a:off x="2741791" y="3489655"/>
            <a:ext cx="1438538" cy="1392006"/>
            <a:chOff x="2741791" y="3489655"/>
            <a:chExt cx="1438538" cy="1392006"/>
          </a:xfrm>
        </p:grpSpPr>
        <p:sp>
          <p:nvSpPr>
            <p:cNvPr id="25" name="椭圆 24"/>
            <p:cNvSpPr/>
            <p:nvPr/>
          </p:nvSpPr>
          <p:spPr>
            <a:xfrm rot="8447609">
              <a:off x="2741791" y="3489655"/>
              <a:ext cx="1438538" cy="1392006"/>
            </a:xfrm>
            <a:prstGeom prst="ellipse">
              <a:avLst/>
            </a:prstGeom>
            <a:solidFill>
              <a:srgbClr val="E25041"/>
            </a:solidFill>
            <a:ln>
              <a:solidFill>
                <a:srgbClr val="E25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Times New Roman" panose="02020603050405020304" pitchFamily="18" charset="0"/>
                <a:cs typeface="Times New Roman" panose="02020603050405020304" pitchFamily="18" charset="0"/>
              </a:endParaRPr>
            </a:p>
          </p:txBody>
        </p:sp>
        <p:sp>
          <p:nvSpPr>
            <p:cNvPr id="24" name="文本框 23"/>
            <p:cNvSpPr txBox="1"/>
            <p:nvPr/>
          </p:nvSpPr>
          <p:spPr>
            <a:xfrm>
              <a:off x="2810238" y="3854296"/>
              <a:ext cx="1329574" cy="738664"/>
            </a:xfrm>
            <a:prstGeom prst="rect">
              <a:avLst/>
            </a:prstGeom>
            <a:noFill/>
          </p:spPr>
          <p:txBody>
            <a:bodyPr wrap="square" rtlCol="0">
              <a:spAutoFit/>
            </a:bodyPr>
            <a:lstStyle/>
            <a:p>
              <a:pPr algn="ctr"/>
              <a:r>
                <a:rPr lang="en-US" altLang="zh-CN" sz="2400" dirty="0" smtClean="0">
                  <a:latin typeface="微软雅黑" panose="020B0503020204020204" pitchFamily="34" charset="-122"/>
                  <a:ea typeface="微软雅黑" panose="020B0503020204020204" pitchFamily="34" charset="-122"/>
                </a:rPr>
                <a:t>Velocity</a:t>
              </a:r>
            </a:p>
            <a:p>
              <a:pPr algn="ctr"/>
              <a:r>
                <a:rPr lang="zh-CN" altLang="en-US" dirty="0" smtClean="0">
                  <a:latin typeface="微软雅黑" panose="020B0503020204020204" pitchFamily="34" charset="-122"/>
                  <a:ea typeface="微软雅黑" panose="020B0503020204020204" pitchFamily="34" charset="-122"/>
                </a:rPr>
                <a:t>（高速）</a:t>
              </a:r>
              <a:endParaRPr lang="zh-CN" altLang="en-US" sz="1400" dirty="0">
                <a:latin typeface="微软雅黑" panose="020B0503020204020204" pitchFamily="34" charset="-122"/>
                <a:ea typeface="微软雅黑" panose="020B0503020204020204" pitchFamily="34" charset="-122"/>
              </a:endParaRPr>
            </a:p>
          </p:txBody>
        </p:sp>
      </p:grpSp>
      <p:sp>
        <p:nvSpPr>
          <p:cNvPr id="32" name="弧形 31"/>
          <p:cNvSpPr/>
          <p:nvPr/>
        </p:nvSpPr>
        <p:spPr>
          <a:xfrm rot="10800000">
            <a:off x="1030861" y="4988281"/>
            <a:ext cx="1629063" cy="1576368"/>
          </a:xfrm>
          <a:prstGeom prst="arc">
            <a:avLst>
              <a:gd name="adj1" fmla="val 306083"/>
              <a:gd name="adj2" fmla="val 17205161"/>
            </a:avLst>
          </a:prstGeom>
          <a:ln w="50800">
            <a:solidFill>
              <a:srgbClr val="E2504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5" name="组合 4"/>
          <p:cNvGrpSpPr/>
          <p:nvPr/>
        </p:nvGrpSpPr>
        <p:grpSpPr>
          <a:xfrm>
            <a:off x="1126977" y="5081483"/>
            <a:ext cx="1438538" cy="1392006"/>
            <a:chOff x="1126977" y="5081483"/>
            <a:chExt cx="1438538" cy="1392006"/>
          </a:xfrm>
        </p:grpSpPr>
        <p:sp>
          <p:nvSpPr>
            <p:cNvPr id="31" name="椭圆 30"/>
            <p:cNvSpPr/>
            <p:nvPr/>
          </p:nvSpPr>
          <p:spPr>
            <a:xfrm rot="923388">
              <a:off x="1126977" y="5081483"/>
              <a:ext cx="1438538" cy="1392006"/>
            </a:xfrm>
            <a:prstGeom prst="ellipse">
              <a:avLst/>
            </a:prstGeom>
            <a:solidFill>
              <a:srgbClr val="E25041"/>
            </a:solidFill>
            <a:ln>
              <a:solidFill>
                <a:srgbClr val="E25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Times New Roman" panose="02020603050405020304" pitchFamily="18" charset="0"/>
                <a:cs typeface="Times New Roman" panose="02020603050405020304" pitchFamily="18" charset="0"/>
              </a:endParaRPr>
            </a:p>
          </p:txBody>
        </p:sp>
        <p:sp>
          <p:nvSpPr>
            <p:cNvPr id="30" name="文本框 29"/>
            <p:cNvSpPr txBox="1"/>
            <p:nvPr/>
          </p:nvSpPr>
          <p:spPr>
            <a:xfrm>
              <a:off x="1204318" y="5374774"/>
              <a:ext cx="1329574" cy="738664"/>
            </a:xfrm>
            <a:prstGeom prst="rect">
              <a:avLst/>
            </a:prstGeom>
            <a:noFill/>
          </p:spPr>
          <p:txBody>
            <a:bodyPr wrap="square" rtlCol="0">
              <a:spAutoFit/>
            </a:bodyPr>
            <a:lstStyle/>
            <a:p>
              <a:pPr algn="ctr"/>
              <a:r>
                <a:rPr lang="en-US" altLang="zh-CN" sz="2400" dirty="0" smtClean="0">
                  <a:latin typeface="微软雅黑" panose="020B0503020204020204" pitchFamily="34" charset="-122"/>
                  <a:ea typeface="微软雅黑" panose="020B0503020204020204" pitchFamily="34" charset="-122"/>
                </a:rPr>
                <a:t>Value</a:t>
              </a:r>
            </a:p>
            <a:p>
              <a:pPr algn="ctr"/>
              <a:r>
                <a:rPr lang="zh-CN" altLang="en-US" dirty="0" smtClean="0">
                  <a:latin typeface="微软雅黑" panose="020B0503020204020204" pitchFamily="34" charset="-122"/>
                  <a:ea typeface="微软雅黑" panose="020B0503020204020204" pitchFamily="34" charset="-122"/>
                </a:rPr>
                <a:t>（价值）</a:t>
              </a:r>
              <a:endParaRPr lang="zh-CN" altLang="en-US" sz="1400" dirty="0">
                <a:latin typeface="微软雅黑" panose="020B0503020204020204" pitchFamily="34" charset="-122"/>
                <a:ea typeface="微软雅黑" panose="020B0503020204020204" pitchFamily="34" charset="-122"/>
              </a:endParaRPr>
            </a:p>
          </p:txBody>
        </p:sp>
      </p:grpSp>
      <p:cxnSp>
        <p:nvCxnSpPr>
          <p:cNvPr id="33" name="直接连接符 32"/>
          <p:cNvCxnSpPr/>
          <p:nvPr/>
        </p:nvCxnSpPr>
        <p:spPr>
          <a:xfrm flipV="1">
            <a:off x="2404052" y="4592960"/>
            <a:ext cx="383183" cy="603086"/>
          </a:xfrm>
          <a:prstGeom prst="line">
            <a:avLst/>
          </a:prstGeom>
          <a:ln w="50800">
            <a:solidFill>
              <a:srgbClr val="E2504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3178366" y="2038188"/>
            <a:ext cx="9013634" cy="4401205"/>
          </a:xfrm>
          <a:prstGeom prst="rect">
            <a:avLst/>
          </a:prstGeom>
          <a:noFill/>
        </p:spPr>
        <p:txBody>
          <a:bodyPr wrap="square" rtlCol="0">
            <a:spAutoFit/>
          </a:bodyPr>
          <a:lstStyle/>
          <a:p>
            <a:r>
              <a:rPr lang="zh-CN" altLang="en-US" sz="2800" dirty="0" smtClean="0">
                <a:latin typeface="+mn-ea"/>
              </a:rPr>
              <a:t>深圳华大基因研究所</a:t>
            </a:r>
            <a:r>
              <a:rPr lang="en-US" altLang="zh-CN" sz="2800" dirty="0" smtClean="0">
                <a:latin typeface="+mn-ea"/>
              </a:rPr>
              <a:t>2011</a:t>
            </a:r>
            <a:r>
              <a:rPr lang="zh-CN" altLang="en-US" sz="2800" dirty="0" smtClean="0">
                <a:latin typeface="+mn-ea"/>
              </a:rPr>
              <a:t>年的基因测序产量达到</a:t>
            </a:r>
            <a:r>
              <a:rPr lang="en-US" altLang="zh-CN" sz="2800" dirty="0" smtClean="0">
                <a:latin typeface="+mn-ea"/>
              </a:rPr>
              <a:t>400Tp</a:t>
            </a:r>
            <a:r>
              <a:rPr lang="zh-CN" altLang="en-US" sz="2800" dirty="0" smtClean="0">
                <a:latin typeface="+mn-ea"/>
              </a:rPr>
              <a:t>。</a:t>
            </a:r>
            <a:endParaRPr lang="en-US" altLang="zh-CN" sz="2800" dirty="0" smtClean="0">
              <a:latin typeface="+mn-ea"/>
            </a:endParaRPr>
          </a:p>
          <a:p>
            <a:endParaRPr lang="en-US" altLang="zh-CN" sz="2800" dirty="0">
              <a:latin typeface="+mn-ea"/>
            </a:endParaRPr>
          </a:p>
          <a:p>
            <a:r>
              <a:rPr lang="en-US" altLang="zh-CN" sz="2800" dirty="0" smtClean="0">
                <a:latin typeface="+mn-ea"/>
              </a:rPr>
              <a:t>	 </a:t>
            </a:r>
          </a:p>
          <a:p>
            <a:r>
              <a:rPr lang="en-US" altLang="zh-CN" sz="2800" dirty="0">
                <a:latin typeface="+mn-ea"/>
              </a:rPr>
              <a:t>	</a:t>
            </a:r>
            <a:r>
              <a:rPr lang="en-US" altLang="zh-CN" sz="2800" dirty="0" smtClean="0">
                <a:latin typeface="+mn-ea"/>
              </a:rPr>
              <a:t>	2013</a:t>
            </a:r>
            <a:r>
              <a:rPr lang="zh-CN" altLang="en-US" sz="2800" dirty="0" smtClean="0">
                <a:latin typeface="+mn-ea"/>
              </a:rPr>
              <a:t>年每天的</a:t>
            </a:r>
            <a:r>
              <a:rPr lang="zh-CN" altLang="en-US" sz="2800" dirty="0">
                <a:latin typeface="+mn-ea"/>
              </a:rPr>
              <a:t>基因</a:t>
            </a:r>
            <a:r>
              <a:rPr lang="zh-CN" altLang="en-US" sz="2800" dirty="0" smtClean="0">
                <a:latin typeface="+mn-ea"/>
              </a:rPr>
              <a:t>数据产出达到</a:t>
            </a:r>
            <a:r>
              <a:rPr lang="en-US" altLang="zh-CN" sz="2800" dirty="0" smtClean="0">
                <a:latin typeface="+mn-ea"/>
              </a:rPr>
              <a:t>10TB</a:t>
            </a:r>
            <a:r>
              <a:rPr lang="zh-CN" altLang="en-US" sz="2800" dirty="0" smtClean="0">
                <a:latin typeface="+mn-ea"/>
              </a:rPr>
              <a:t>以上，</a:t>
            </a:r>
            <a:endParaRPr lang="en-US" altLang="zh-CN" sz="2800" dirty="0" smtClean="0">
              <a:latin typeface="+mn-ea"/>
            </a:endParaRPr>
          </a:p>
          <a:p>
            <a:r>
              <a:rPr lang="en-US" altLang="zh-CN" sz="2800" dirty="0" smtClean="0">
                <a:latin typeface="+mn-ea"/>
              </a:rPr>
              <a:t>	    	</a:t>
            </a:r>
            <a:r>
              <a:rPr lang="zh-CN" altLang="en-US" sz="2800" dirty="0" smtClean="0">
                <a:latin typeface="+mn-ea"/>
              </a:rPr>
              <a:t>基本上</a:t>
            </a:r>
            <a:r>
              <a:rPr lang="zh-CN" altLang="en-US" sz="2800" dirty="0">
                <a:latin typeface="+mn-ea"/>
              </a:rPr>
              <a:t>是每</a:t>
            </a:r>
            <a:r>
              <a:rPr lang="en-US" altLang="zh-CN" sz="2800" dirty="0">
                <a:latin typeface="+mn-ea"/>
              </a:rPr>
              <a:t>18</a:t>
            </a:r>
            <a:r>
              <a:rPr lang="zh-CN" altLang="en-US" sz="2800" dirty="0">
                <a:latin typeface="+mn-ea"/>
              </a:rPr>
              <a:t>个月就要增加一个</a:t>
            </a:r>
            <a:r>
              <a:rPr lang="zh-CN" altLang="en-US" sz="2800" dirty="0" smtClean="0">
                <a:latin typeface="+mn-ea"/>
              </a:rPr>
              <a:t>数量级。</a:t>
            </a:r>
            <a:endParaRPr lang="en-US" altLang="zh-CN" sz="2800" dirty="0" smtClean="0">
              <a:latin typeface="+mn-ea"/>
            </a:endParaRPr>
          </a:p>
          <a:p>
            <a:r>
              <a:rPr lang="en-US" altLang="zh-CN" sz="2800" dirty="0" smtClean="0">
                <a:latin typeface="+mn-ea"/>
              </a:rPr>
              <a:t>	</a:t>
            </a:r>
            <a:endParaRPr lang="en-US" altLang="zh-CN" sz="2800" dirty="0">
              <a:latin typeface="+mn-ea"/>
            </a:endParaRPr>
          </a:p>
          <a:p>
            <a:r>
              <a:rPr lang="en-US" altLang="zh-CN" sz="2800" dirty="0" smtClean="0">
                <a:latin typeface="+mn-ea"/>
              </a:rPr>
              <a:t>		</a:t>
            </a:r>
          </a:p>
          <a:p>
            <a:r>
              <a:rPr lang="en-US" altLang="zh-CN" sz="2800" dirty="0">
                <a:latin typeface="+mn-ea"/>
              </a:rPr>
              <a:t>	 </a:t>
            </a:r>
            <a:r>
              <a:rPr lang="en-US" altLang="zh-CN" sz="2800" dirty="0" smtClean="0">
                <a:latin typeface="+mn-ea"/>
              </a:rPr>
              <a:t>   </a:t>
            </a:r>
          </a:p>
          <a:p>
            <a:r>
              <a:rPr lang="en-US" altLang="zh-CN" sz="2800" dirty="0" smtClean="0">
                <a:latin typeface="+mn-ea"/>
              </a:rPr>
              <a:t>	</a:t>
            </a:r>
            <a:r>
              <a:rPr lang="zh-CN" altLang="en-US" sz="2800" dirty="0" smtClean="0">
                <a:latin typeface="+mn-ea"/>
              </a:rPr>
              <a:t>宏基因组数据对研究物种进化，</a:t>
            </a:r>
            <a:endParaRPr lang="en-US" altLang="zh-CN" sz="2800" dirty="0" smtClean="0">
              <a:latin typeface="+mn-ea"/>
            </a:endParaRPr>
          </a:p>
          <a:p>
            <a:r>
              <a:rPr lang="zh-CN" altLang="en-US" sz="2800" dirty="0" smtClean="0">
                <a:latin typeface="+mn-ea"/>
              </a:rPr>
              <a:t>生态健康等领域有重要价值。</a:t>
            </a:r>
            <a:endParaRPr lang="en-US" altLang="zh-CN" sz="2800" dirty="0" smtClean="0">
              <a:latin typeface="+mn-ea"/>
            </a:endParaRPr>
          </a:p>
        </p:txBody>
      </p:sp>
    </p:spTree>
    <p:extLst>
      <p:ext uri="{BB962C8B-B14F-4D97-AF65-F5344CB8AC3E}">
        <p14:creationId xmlns:p14="http://schemas.microsoft.com/office/powerpoint/2010/main" val="3531201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21" presetClass="entr" presetSubtype="1" fill="hold" grpId="0" nodeType="withEffect">
                                  <p:stCondLst>
                                    <p:cond delay="400"/>
                                  </p:stCondLst>
                                  <p:childTnLst>
                                    <p:set>
                                      <p:cBhvr>
                                        <p:cTn id="9" dur="1" fill="hold">
                                          <p:stCondLst>
                                            <p:cond delay="0"/>
                                          </p:stCondLst>
                                        </p:cTn>
                                        <p:tgtEl>
                                          <p:spTgt spid="14"/>
                                        </p:tgtEl>
                                        <p:attrNameLst>
                                          <p:attrName>style.visibility</p:attrName>
                                        </p:attrNameLst>
                                      </p:cBhvr>
                                      <p:to>
                                        <p:strVal val="visible"/>
                                      </p:to>
                                    </p:set>
                                    <p:animEffect transition="in" filter="wheel(1)">
                                      <p:cBhvr>
                                        <p:cTn id="10" dur="700"/>
                                        <p:tgtEl>
                                          <p:spTgt spid="14"/>
                                        </p:tgtEl>
                                      </p:cBhvr>
                                    </p:animEffect>
                                  </p:childTnLst>
                                </p:cTn>
                              </p:par>
                              <p:par>
                                <p:cTn id="11" presetID="22" presetClass="entr" presetSubtype="8" fill="hold" nodeType="withEffect">
                                  <p:stCondLst>
                                    <p:cond delay="100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par>
                                <p:cTn id="14" presetID="21" presetClass="entr" presetSubtype="1" fill="hold" grpId="0" nodeType="withEffect">
                                  <p:stCondLst>
                                    <p:cond delay="1300"/>
                                  </p:stCondLst>
                                  <p:childTnLst>
                                    <p:set>
                                      <p:cBhvr>
                                        <p:cTn id="15" dur="1" fill="hold">
                                          <p:stCondLst>
                                            <p:cond delay="0"/>
                                          </p:stCondLst>
                                        </p:cTn>
                                        <p:tgtEl>
                                          <p:spTgt spid="26"/>
                                        </p:tgtEl>
                                        <p:attrNameLst>
                                          <p:attrName>style.visibility</p:attrName>
                                        </p:attrNameLst>
                                      </p:cBhvr>
                                      <p:to>
                                        <p:strVal val="visible"/>
                                      </p:to>
                                    </p:set>
                                    <p:animEffect transition="in" filter="wheel(1)">
                                      <p:cBhvr>
                                        <p:cTn id="16" dur="800"/>
                                        <p:tgtEl>
                                          <p:spTgt spid="26"/>
                                        </p:tgtEl>
                                      </p:cBhvr>
                                    </p:animEffect>
                                  </p:childTnLst>
                                </p:cTn>
                              </p:par>
                              <p:par>
                                <p:cTn id="17" presetID="10" presetClass="entr" presetSubtype="0" fill="hold" nodeType="withEffect">
                                  <p:stCondLst>
                                    <p:cond delay="190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22" presetClass="entr" presetSubtype="1" fill="hold" nodeType="withEffect">
                                  <p:stCondLst>
                                    <p:cond delay="2400"/>
                                  </p:stCondLst>
                                  <p:childTnLst>
                                    <p:set>
                                      <p:cBhvr>
                                        <p:cTn id="21" dur="1" fill="hold">
                                          <p:stCondLst>
                                            <p:cond delay="0"/>
                                          </p:stCondLst>
                                        </p:cTn>
                                        <p:tgtEl>
                                          <p:spTgt spid="33"/>
                                        </p:tgtEl>
                                        <p:attrNameLst>
                                          <p:attrName>style.visibility</p:attrName>
                                        </p:attrNameLst>
                                      </p:cBhvr>
                                      <p:to>
                                        <p:strVal val="visible"/>
                                      </p:to>
                                    </p:set>
                                    <p:animEffect transition="in" filter="wipe(up)">
                                      <p:cBhvr>
                                        <p:cTn id="22" dur="500"/>
                                        <p:tgtEl>
                                          <p:spTgt spid="33"/>
                                        </p:tgtEl>
                                      </p:cBhvr>
                                    </p:animEffect>
                                  </p:childTnLst>
                                </p:cTn>
                              </p:par>
                              <p:par>
                                <p:cTn id="23" presetID="21" presetClass="entr" presetSubtype="1" fill="hold" grpId="0" nodeType="withEffect">
                                  <p:stCondLst>
                                    <p:cond delay="2800"/>
                                  </p:stCondLst>
                                  <p:childTnLst>
                                    <p:set>
                                      <p:cBhvr>
                                        <p:cTn id="24" dur="1" fill="hold">
                                          <p:stCondLst>
                                            <p:cond delay="0"/>
                                          </p:stCondLst>
                                        </p:cTn>
                                        <p:tgtEl>
                                          <p:spTgt spid="32"/>
                                        </p:tgtEl>
                                        <p:attrNameLst>
                                          <p:attrName>style.visibility</p:attrName>
                                        </p:attrNameLst>
                                      </p:cBhvr>
                                      <p:to>
                                        <p:strVal val="visible"/>
                                      </p:to>
                                    </p:set>
                                    <p:animEffect transition="in" filter="wheel(1)">
                                      <p:cBhvr>
                                        <p:cTn id="25" dur="800"/>
                                        <p:tgtEl>
                                          <p:spTgt spid="32"/>
                                        </p:tgtEl>
                                      </p:cBhvr>
                                    </p:animEffect>
                                  </p:childTnLst>
                                </p:cTn>
                              </p:par>
                              <p:par>
                                <p:cTn id="26" presetID="10" presetClass="entr" presetSubtype="0" fill="hold" nodeType="withEffect">
                                  <p:stCondLst>
                                    <p:cond delay="360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par>
                          <p:cTn id="29" fill="hold">
                            <p:stCondLst>
                              <p:cond delay="4100"/>
                            </p:stCondLst>
                            <p:childTnLst>
                              <p:par>
                                <p:cTn id="30" presetID="10" presetClass="entr" presetSubtype="0"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6" grpId="0" animBg="1"/>
      <p:bldP spid="32" grpId="0" animBg="1"/>
      <p:bldP spid="3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1413" y="2"/>
            <a:ext cx="9905998" cy="1478570"/>
          </a:xfrm>
        </p:spPr>
        <p:txBody>
          <a:bodyPr/>
          <a:lstStyle/>
          <a:p>
            <a:r>
              <a:rPr lang="zh-CN" altLang="en-US" dirty="0" smtClean="0"/>
              <a:t>聚类结果可视化</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rotWithShape="1">
          <a:blip r:embed="rId2"/>
          <a:srcRect l="1" t="3930" r="30352" b="7696"/>
          <a:stretch/>
        </p:blipFill>
        <p:spPr>
          <a:xfrm>
            <a:off x="166255" y="1066801"/>
            <a:ext cx="4429557" cy="4267200"/>
          </a:xfrm>
          <a:prstGeom prst="ellipse">
            <a:avLst/>
          </a:prstGeom>
          <a:ln>
            <a:noFill/>
          </a:ln>
          <a:effectLst>
            <a:softEdge rad="112500"/>
          </a:effectLst>
        </p:spPr>
      </p:pic>
      <p:pic>
        <p:nvPicPr>
          <p:cNvPr id="5" name="图片 4"/>
          <p:cNvPicPr>
            <a:picLocks noChangeAspect="1"/>
          </p:cNvPicPr>
          <p:nvPr/>
        </p:nvPicPr>
        <p:blipFill rotWithShape="1">
          <a:blip r:embed="rId3"/>
          <a:srcRect l="1" r="28710" b="4562"/>
          <a:stretch/>
        </p:blipFill>
        <p:spPr>
          <a:xfrm>
            <a:off x="4206445" y="2618510"/>
            <a:ext cx="4180174" cy="4248727"/>
          </a:xfrm>
          <a:prstGeom prst="ellipse">
            <a:avLst/>
          </a:prstGeom>
          <a:ln>
            <a:noFill/>
          </a:ln>
          <a:effectLst>
            <a:softEdge rad="112500"/>
          </a:effectLst>
        </p:spPr>
      </p:pic>
    </p:spTree>
    <p:extLst>
      <p:ext uri="{BB962C8B-B14F-4D97-AF65-F5344CB8AC3E}">
        <p14:creationId xmlns:p14="http://schemas.microsoft.com/office/powerpoint/2010/main" val="6229321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1413" y="2"/>
            <a:ext cx="9905998" cy="1478570"/>
          </a:xfrm>
        </p:spPr>
        <p:txBody>
          <a:bodyPr/>
          <a:lstStyle/>
          <a:p>
            <a:r>
              <a:rPr lang="zh-CN" altLang="en-US" dirty="0" smtClean="0"/>
              <a:t>聚类结果可视化</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rotWithShape="1">
          <a:blip r:embed="rId2"/>
          <a:srcRect l="1" t="3930" r="30352" b="7696"/>
          <a:stretch/>
        </p:blipFill>
        <p:spPr>
          <a:xfrm>
            <a:off x="166255" y="1066801"/>
            <a:ext cx="4429557" cy="4267200"/>
          </a:xfrm>
          <a:prstGeom prst="ellipse">
            <a:avLst/>
          </a:prstGeom>
          <a:ln>
            <a:noFill/>
          </a:ln>
          <a:effectLst>
            <a:softEdge rad="112500"/>
          </a:effectLst>
        </p:spPr>
      </p:pic>
      <p:pic>
        <p:nvPicPr>
          <p:cNvPr id="5" name="图片 4"/>
          <p:cNvPicPr>
            <a:picLocks noChangeAspect="1"/>
          </p:cNvPicPr>
          <p:nvPr/>
        </p:nvPicPr>
        <p:blipFill rotWithShape="1">
          <a:blip r:embed="rId3"/>
          <a:srcRect l="1" r="28710" b="4562"/>
          <a:stretch/>
        </p:blipFill>
        <p:spPr>
          <a:xfrm>
            <a:off x="4206445" y="2618510"/>
            <a:ext cx="4180174" cy="4248727"/>
          </a:xfrm>
          <a:prstGeom prst="ellipse">
            <a:avLst/>
          </a:prstGeom>
          <a:ln>
            <a:noFill/>
          </a:ln>
          <a:effectLst>
            <a:softEdge rad="112500"/>
          </a:effectLst>
        </p:spPr>
      </p:pic>
      <p:pic>
        <p:nvPicPr>
          <p:cNvPr id="6" name="图片 5"/>
          <p:cNvPicPr>
            <a:picLocks noChangeAspect="1"/>
          </p:cNvPicPr>
          <p:nvPr/>
        </p:nvPicPr>
        <p:blipFill rotWithShape="1">
          <a:blip r:embed="rId4"/>
          <a:srcRect l="1181" t="2001" r="30525" b="10045"/>
          <a:stretch/>
        </p:blipFill>
        <p:spPr>
          <a:xfrm>
            <a:off x="8451273" y="1076038"/>
            <a:ext cx="3740727" cy="3657600"/>
          </a:xfrm>
          <a:prstGeom prst="rect">
            <a:avLst/>
          </a:prstGeom>
        </p:spPr>
      </p:pic>
      <p:cxnSp>
        <p:nvCxnSpPr>
          <p:cNvPr id="7" name="直接连接符 6"/>
          <p:cNvCxnSpPr/>
          <p:nvPr/>
        </p:nvCxnSpPr>
        <p:spPr>
          <a:xfrm flipV="1">
            <a:off x="7278255" y="1782619"/>
            <a:ext cx="1496290" cy="1671782"/>
          </a:xfrm>
          <a:prstGeom prst="line">
            <a:avLst/>
          </a:prstGeom>
          <a:ln w="60325"/>
        </p:spPr>
        <p:style>
          <a:lnRef idx="1">
            <a:schemeClr val="dk1"/>
          </a:lnRef>
          <a:fillRef idx="0">
            <a:schemeClr val="dk1"/>
          </a:fillRef>
          <a:effectRef idx="0">
            <a:schemeClr val="dk1"/>
          </a:effectRef>
          <a:fontRef idx="minor">
            <a:schemeClr val="tx1"/>
          </a:fontRef>
        </p:style>
      </p:cxnSp>
      <p:cxnSp>
        <p:nvCxnSpPr>
          <p:cNvPr id="8" name="直接连接符 7"/>
          <p:cNvCxnSpPr/>
          <p:nvPr/>
        </p:nvCxnSpPr>
        <p:spPr>
          <a:xfrm>
            <a:off x="7592291" y="4257965"/>
            <a:ext cx="2733964" cy="665018"/>
          </a:xfrm>
          <a:prstGeom prst="line">
            <a:avLst/>
          </a:prstGeom>
          <a:ln w="6032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938188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1077469" y="1432652"/>
            <a:ext cx="3775393" cy="707886"/>
          </a:xfrm>
          <a:prstGeom prst="rect">
            <a:avLst/>
          </a:prstGeom>
          <a:noFill/>
        </p:spPr>
        <p:txBody>
          <a:bodyPr wrap="none" rtlCol="0">
            <a:spAutoFit/>
          </a:bodyPr>
          <a:lstStyle/>
          <a:p>
            <a:pPr marL="342900" indent="-342900">
              <a:buAutoNum type="arabicPeriod"/>
            </a:pPr>
            <a:r>
              <a:rPr lang="zh-CN" altLang="en-US" sz="4000" dirty="0">
                <a:latin typeface="黑体" panose="02010609060101010101" pitchFamily="49" charset="-122"/>
                <a:ea typeface="黑体" panose="02010609060101010101" pitchFamily="49" charset="-122"/>
              </a:rPr>
              <a:t>计算复杂</a:t>
            </a:r>
            <a:r>
              <a:rPr lang="zh-CN" altLang="en-US" sz="4000" dirty="0" smtClean="0">
                <a:latin typeface="黑体" panose="02010609060101010101" pitchFamily="49" charset="-122"/>
                <a:ea typeface="黑体" panose="02010609060101010101" pitchFamily="49" charset="-122"/>
              </a:rPr>
              <a:t>度大</a:t>
            </a:r>
            <a:endParaRPr lang="en-US" altLang="zh-CN" sz="4000" dirty="0" smtClean="0">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2"/>
          <a:stretch>
            <a:fillRect/>
          </a:stretch>
        </p:blipFill>
        <p:spPr>
          <a:xfrm>
            <a:off x="5559200" y="1074057"/>
            <a:ext cx="6240915" cy="3805693"/>
          </a:xfrm>
          <a:prstGeom prst="rect">
            <a:avLst/>
          </a:prstGeom>
          <a:ln>
            <a:noFill/>
          </a:ln>
          <a:effectLst>
            <a:outerShdw blurRad="190500" algn="tl" rotWithShape="0">
              <a:srgbClr val="000000">
                <a:alpha val="70000"/>
              </a:srgbClr>
            </a:outerShdw>
          </a:effectLst>
        </p:spPr>
      </p:pic>
      <p:sp>
        <p:nvSpPr>
          <p:cNvPr id="4" name="文本框 3"/>
          <p:cNvSpPr txBox="1"/>
          <p:nvPr/>
        </p:nvSpPr>
        <p:spPr>
          <a:xfrm>
            <a:off x="6833712" y="5111979"/>
            <a:ext cx="3464401" cy="923330"/>
          </a:xfrm>
          <a:prstGeom prst="rect">
            <a:avLst/>
          </a:prstGeom>
          <a:noFill/>
        </p:spPr>
        <p:txBody>
          <a:bodyPr wrap="square" rtlCol="0">
            <a:spAutoFit/>
          </a:bodyPr>
          <a:lstStyle/>
          <a:p>
            <a:r>
              <a:rPr lang="en-US" altLang="zh-CN" dirty="0"/>
              <a:t>Stein L D. The case for cloud computing in genome informatics </a:t>
            </a:r>
          </a:p>
          <a:p>
            <a:r>
              <a:rPr lang="en-US" altLang="zh-CN" dirty="0"/>
              <a:t>[J].Genome Biology, 2010, 11: </a:t>
            </a:r>
            <a:r>
              <a:rPr lang="en-US" altLang="zh-CN" dirty="0" smtClean="0"/>
              <a:t>207</a:t>
            </a:r>
            <a:endParaRPr lang="zh-CN" altLang="en-US" dirty="0"/>
          </a:p>
        </p:txBody>
      </p:sp>
    </p:spTree>
    <p:extLst>
      <p:ext uri="{BB962C8B-B14F-4D97-AF65-F5344CB8AC3E}">
        <p14:creationId xmlns:p14="http://schemas.microsoft.com/office/powerpoint/2010/main" val="1867588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1077469" y="1432652"/>
            <a:ext cx="3775393" cy="1938992"/>
          </a:xfrm>
          <a:prstGeom prst="rect">
            <a:avLst/>
          </a:prstGeom>
          <a:noFill/>
        </p:spPr>
        <p:txBody>
          <a:bodyPr wrap="none" rtlCol="0">
            <a:spAutoFit/>
          </a:bodyPr>
          <a:lstStyle/>
          <a:p>
            <a:pPr marL="342900" indent="-342900">
              <a:buAutoNum type="arabicPeriod"/>
            </a:pPr>
            <a:r>
              <a:rPr lang="zh-CN" altLang="en-US" sz="4000" dirty="0">
                <a:latin typeface="黑体" panose="02010609060101010101" pitchFamily="49" charset="-122"/>
                <a:ea typeface="黑体" panose="02010609060101010101" pitchFamily="49" charset="-122"/>
              </a:rPr>
              <a:t>计算复杂</a:t>
            </a:r>
            <a:r>
              <a:rPr lang="zh-CN" altLang="en-US" sz="4000" dirty="0" smtClean="0">
                <a:latin typeface="黑体" panose="02010609060101010101" pitchFamily="49" charset="-122"/>
                <a:ea typeface="黑体" panose="02010609060101010101" pitchFamily="49" charset="-122"/>
              </a:rPr>
              <a:t>度大</a:t>
            </a:r>
            <a:endParaRPr lang="en-US" altLang="zh-CN" sz="4000" dirty="0" smtClean="0">
              <a:latin typeface="黑体" panose="02010609060101010101" pitchFamily="49" charset="-122"/>
              <a:ea typeface="黑体" panose="02010609060101010101" pitchFamily="49" charset="-122"/>
            </a:endParaRPr>
          </a:p>
          <a:p>
            <a:pPr marL="342900" indent="-342900">
              <a:buAutoNum type="arabicPeriod"/>
            </a:pPr>
            <a:endParaRPr lang="en-US" altLang="zh-CN" sz="4000" dirty="0" smtClean="0">
              <a:latin typeface="黑体" panose="02010609060101010101" pitchFamily="49" charset="-122"/>
              <a:ea typeface="黑体" panose="02010609060101010101" pitchFamily="49" charset="-122"/>
            </a:endParaRPr>
          </a:p>
          <a:p>
            <a:pPr marL="342900" indent="-342900">
              <a:buAutoNum type="arabicPeriod"/>
            </a:pPr>
            <a:r>
              <a:rPr lang="zh-CN" altLang="en-US" sz="4000" dirty="0" smtClean="0">
                <a:latin typeface="黑体" panose="02010609060101010101" pitchFamily="49" charset="-122"/>
                <a:ea typeface="黑体" panose="02010609060101010101" pitchFamily="49" charset="-122"/>
              </a:rPr>
              <a:t>运算效率低</a:t>
            </a:r>
            <a:endParaRPr lang="en-US" altLang="zh-CN" sz="4000" dirty="0" smtClean="0">
              <a:latin typeface="黑体" panose="02010609060101010101" pitchFamily="49" charset="-122"/>
              <a:ea typeface="黑体" panose="02010609060101010101" pitchFamily="49" charset="-122"/>
            </a:endParaRPr>
          </a:p>
        </p:txBody>
      </p:sp>
      <p:sp>
        <p:nvSpPr>
          <p:cNvPr id="4" name="文本框 3"/>
          <p:cNvSpPr txBox="1"/>
          <p:nvPr/>
        </p:nvSpPr>
        <p:spPr>
          <a:xfrm>
            <a:off x="8081941" y="5097465"/>
            <a:ext cx="1903888" cy="369332"/>
          </a:xfrm>
          <a:prstGeom prst="rect">
            <a:avLst/>
          </a:prstGeom>
          <a:noFill/>
        </p:spPr>
        <p:txBody>
          <a:bodyPr wrap="square" rtlCol="0">
            <a:spAutoFit/>
          </a:bodyPr>
          <a:lstStyle/>
          <a:p>
            <a:r>
              <a:rPr lang="en-US" altLang="zh-CN" dirty="0"/>
              <a:t>BGI</a:t>
            </a:r>
            <a:r>
              <a:rPr lang="zh-CN" altLang="en-US" dirty="0"/>
              <a:t>年测序产量</a:t>
            </a:r>
          </a:p>
        </p:txBody>
      </p:sp>
      <p:pic>
        <p:nvPicPr>
          <p:cNvPr id="5" name="图片 4"/>
          <p:cNvPicPr>
            <a:picLocks noChangeAspect="1"/>
          </p:cNvPicPr>
          <p:nvPr/>
        </p:nvPicPr>
        <p:blipFill rotWithShape="1">
          <a:blip r:embed="rId2"/>
          <a:srcRect b="10106"/>
          <a:stretch/>
        </p:blipFill>
        <p:spPr>
          <a:xfrm>
            <a:off x="5368433" y="1185637"/>
            <a:ext cx="6394957" cy="369411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80397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1077469" y="1432652"/>
            <a:ext cx="4288353" cy="3447098"/>
          </a:xfrm>
          <a:prstGeom prst="rect">
            <a:avLst/>
          </a:prstGeom>
          <a:noFill/>
        </p:spPr>
        <p:txBody>
          <a:bodyPr wrap="none" rtlCol="0">
            <a:spAutoFit/>
          </a:bodyPr>
          <a:lstStyle/>
          <a:p>
            <a:pPr marL="342900" indent="-342900">
              <a:buAutoNum type="arabicPeriod"/>
            </a:pPr>
            <a:r>
              <a:rPr lang="zh-CN" altLang="en-US" sz="4000" dirty="0">
                <a:latin typeface="黑体" panose="02010609060101010101" pitchFamily="49" charset="-122"/>
                <a:ea typeface="黑体" panose="02010609060101010101" pitchFamily="49" charset="-122"/>
              </a:rPr>
              <a:t>计算复杂</a:t>
            </a:r>
            <a:r>
              <a:rPr lang="zh-CN" altLang="en-US" sz="4000" dirty="0" smtClean="0">
                <a:latin typeface="黑体" panose="02010609060101010101" pitchFamily="49" charset="-122"/>
                <a:ea typeface="黑体" panose="02010609060101010101" pitchFamily="49" charset="-122"/>
              </a:rPr>
              <a:t>度大</a:t>
            </a:r>
            <a:endParaRPr lang="en-US" altLang="zh-CN" sz="4000" dirty="0" smtClean="0">
              <a:latin typeface="黑体" panose="02010609060101010101" pitchFamily="49" charset="-122"/>
              <a:ea typeface="黑体" panose="02010609060101010101" pitchFamily="49" charset="-122"/>
            </a:endParaRPr>
          </a:p>
          <a:p>
            <a:pPr marL="342900" indent="-342900">
              <a:buAutoNum type="arabicPeriod"/>
            </a:pPr>
            <a:endParaRPr lang="en-US" altLang="zh-CN" sz="4000" dirty="0" smtClean="0">
              <a:latin typeface="黑体" panose="02010609060101010101" pitchFamily="49" charset="-122"/>
              <a:ea typeface="黑体" panose="02010609060101010101" pitchFamily="49" charset="-122"/>
            </a:endParaRPr>
          </a:p>
          <a:p>
            <a:pPr marL="342900" indent="-342900">
              <a:buAutoNum type="arabicPeriod"/>
            </a:pPr>
            <a:r>
              <a:rPr lang="zh-CN" altLang="en-US" sz="4000" dirty="0" smtClean="0">
                <a:latin typeface="黑体" panose="02010609060101010101" pitchFamily="49" charset="-122"/>
                <a:ea typeface="黑体" panose="02010609060101010101" pitchFamily="49" charset="-122"/>
              </a:rPr>
              <a:t>运算效率低</a:t>
            </a:r>
            <a:endParaRPr lang="en-US" altLang="zh-CN" sz="4000" dirty="0" smtClean="0">
              <a:latin typeface="黑体" panose="02010609060101010101" pitchFamily="49" charset="-122"/>
              <a:ea typeface="黑体" panose="02010609060101010101" pitchFamily="49" charset="-122"/>
            </a:endParaRPr>
          </a:p>
          <a:p>
            <a:pPr marL="342900" indent="-342900">
              <a:buAutoNum type="arabicPeriod"/>
            </a:pPr>
            <a:endParaRPr lang="en-US" altLang="zh-CN" sz="4000" dirty="0" smtClean="0">
              <a:latin typeface="黑体" panose="02010609060101010101" pitchFamily="49" charset="-122"/>
              <a:ea typeface="黑体" panose="02010609060101010101" pitchFamily="49" charset="-122"/>
            </a:endParaRPr>
          </a:p>
          <a:p>
            <a:pPr marL="342900" indent="-342900">
              <a:buAutoNum type="arabicPeriod"/>
            </a:pPr>
            <a:r>
              <a:rPr lang="zh-CN" altLang="en-US" sz="4000" dirty="0" smtClean="0">
                <a:latin typeface="黑体" panose="02010609060101010101" pitchFamily="49" charset="-122"/>
                <a:ea typeface="黑体" panose="02010609060101010101" pitchFamily="49" charset="-122"/>
              </a:rPr>
              <a:t>信息分析难度高</a:t>
            </a:r>
            <a:endParaRPr lang="en-US" altLang="zh-CN" sz="4000" dirty="0" smtClean="0">
              <a:latin typeface="黑体" panose="02010609060101010101" pitchFamily="49" charset="-122"/>
              <a:ea typeface="黑体" panose="02010609060101010101" pitchFamily="49" charset="-122"/>
            </a:endParaRPr>
          </a:p>
          <a:p>
            <a:endParaRPr lang="zh-CN" altLang="en-US" dirty="0"/>
          </a:p>
        </p:txBody>
      </p:sp>
      <p:pic>
        <p:nvPicPr>
          <p:cNvPr id="5" name="图片 4"/>
          <p:cNvPicPr>
            <a:picLocks noChangeAspect="1"/>
          </p:cNvPicPr>
          <p:nvPr/>
        </p:nvPicPr>
        <p:blipFill rotWithShape="1">
          <a:blip r:embed="rId2"/>
          <a:srcRect l="11406" t="12416" r="7019" b="10613"/>
          <a:stretch/>
        </p:blipFill>
        <p:spPr>
          <a:xfrm>
            <a:off x="5457371" y="1030513"/>
            <a:ext cx="6284686" cy="387531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24916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高性能聚类的必要性</a:t>
            </a:r>
            <a:r>
              <a:rPr lang="en-US" altLang="zh-CN" dirty="0" smtClean="0"/>
              <a:t>——</a:t>
            </a:r>
            <a:r>
              <a:rPr lang="zh-CN" altLang="en-US" dirty="0" smtClean="0"/>
              <a:t>大数据</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descr="http://c.hiphotos.baidu.com/baike/c0%3Dbaike80%2C5%2C5%2C80%2C26/sign=1ae3913d4334970a537e187df4a3baad/03087bf40ad162d940e33b0e13dfa9ec8b13632762d0eda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6665" y="-173909"/>
            <a:ext cx="4286250" cy="268605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4"/>
          <a:stretch>
            <a:fillRect/>
          </a:stretch>
        </p:blipFill>
        <p:spPr>
          <a:xfrm>
            <a:off x="1141412" y="1985508"/>
            <a:ext cx="6240915" cy="3805693"/>
          </a:xfrm>
          <a:prstGeom prst="rect">
            <a:avLst/>
          </a:prstGeom>
        </p:spPr>
      </p:pic>
      <p:sp>
        <p:nvSpPr>
          <p:cNvPr id="5" name="文本框 4"/>
          <p:cNvSpPr txBox="1"/>
          <p:nvPr/>
        </p:nvSpPr>
        <p:spPr>
          <a:xfrm>
            <a:off x="7583010" y="4867871"/>
            <a:ext cx="3464401" cy="923330"/>
          </a:xfrm>
          <a:prstGeom prst="rect">
            <a:avLst/>
          </a:prstGeom>
          <a:noFill/>
        </p:spPr>
        <p:txBody>
          <a:bodyPr wrap="square" rtlCol="0">
            <a:spAutoFit/>
          </a:bodyPr>
          <a:lstStyle/>
          <a:p>
            <a:r>
              <a:rPr lang="en-US" altLang="zh-CN" dirty="0"/>
              <a:t>Stein L D. The case for cloud computing in genome informatics </a:t>
            </a:r>
          </a:p>
          <a:p>
            <a:r>
              <a:rPr lang="en-US" altLang="zh-CN" dirty="0"/>
              <a:t>[J].Genome Biology, 2010, 11: </a:t>
            </a:r>
            <a:r>
              <a:rPr lang="en-US" altLang="zh-CN" dirty="0" smtClean="0"/>
              <a:t>207</a:t>
            </a:r>
            <a:endParaRPr lang="zh-CN" altLang="en-US" dirty="0"/>
          </a:p>
        </p:txBody>
      </p:sp>
    </p:spTree>
    <p:extLst>
      <p:ext uri="{BB962C8B-B14F-4D97-AF65-F5344CB8AC3E}">
        <p14:creationId xmlns:p14="http://schemas.microsoft.com/office/powerpoint/2010/main" val="3779200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高性能聚类的必要性</a:t>
            </a:r>
            <a:r>
              <a:rPr lang="en-US" altLang="zh-CN" dirty="0" smtClean="0"/>
              <a:t>——</a:t>
            </a:r>
            <a:r>
              <a:rPr lang="zh-CN" altLang="en-US" dirty="0" smtClean="0"/>
              <a:t>大数据</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descr="http://c.hiphotos.baidu.com/baike/c0%3Dbaike80%2C5%2C5%2C80%2C26/sign=1ae3913d4334970a537e187df4a3baad/03087bf40ad162d940e33b0e13dfa9ec8b13632762d0eda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6665" y="-173909"/>
            <a:ext cx="4286250" cy="268605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8061983" y="5056557"/>
            <a:ext cx="2025446" cy="369332"/>
          </a:xfrm>
          <a:prstGeom prst="rect">
            <a:avLst/>
          </a:prstGeom>
          <a:noFill/>
        </p:spPr>
        <p:txBody>
          <a:bodyPr wrap="square" rtlCol="0">
            <a:spAutoFit/>
          </a:bodyPr>
          <a:lstStyle/>
          <a:p>
            <a:r>
              <a:rPr lang="en-US" altLang="zh-CN" dirty="0" smtClean="0"/>
              <a:t>BGI</a:t>
            </a:r>
            <a:r>
              <a:rPr lang="zh-CN" altLang="en-US" dirty="0" smtClean="0"/>
              <a:t>年测序产量</a:t>
            </a:r>
            <a:endParaRPr lang="zh-CN" altLang="en-US" dirty="0"/>
          </a:p>
        </p:txBody>
      </p:sp>
      <p:pic>
        <p:nvPicPr>
          <p:cNvPr id="6" name="图片 5"/>
          <p:cNvPicPr>
            <a:picLocks noChangeAspect="1"/>
          </p:cNvPicPr>
          <p:nvPr/>
        </p:nvPicPr>
        <p:blipFill rotWithShape="1">
          <a:blip r:embed="rId4"/>
          <a:srcRect b="10106"/>
          <a:stretch/>
        </p:blipFill>
        <p:spPr>
          <a:xfrm>
            <a:off x="1141411" y="2097087"/>
            <a:ext cx="6394957" cy="3694113"/>
          </a:xfrm>
          <a:prstGeom prst="rect">
            <a:avLst/>
          </a:prstGeom>
        </p:spPr>
      </p:pic>
    </p:spTree>
    <p:extLst>
      <p:ext uri="{BB962C8B-B14F-4D97-AF65-F5344CB8AC3E}">
        <p14:creationId xmlns:p14="http://schemas.microsoft.com/office/powerpoint/2010/main" val="3167300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高性能聚类的必要性</a:t>
            </a:r>
            <a:r>
              <a:rPr lang="en-US" altLang="zh-CN" dirty="0" smtClean="0"/>
              <a:t>——</a:t>
            </a:r>
            <a:r>
              <a:rPr lang="zh-CN" altLang="en-US" dirty="0" smtClean="0"/>
              <a:t>可视化</a:t>
            </a:r>
            <a:endParaRPr lang="zh-CN" altLang="en-US" dirty="0"/>
          </a:p>
        </p:txBody>
      </p:sp>
      <p:pic>
        <p:nvPicPr>
          <p:cNvPr id="4" name="图片 3"/>
          <p:cNvPicPr>
            <a:picLocks noChangeAspect="1"/>
          </p:cNvPicPr>
          <p:nvPr/>
        </p:nvPicPr>
        <p:blipFill rotWithShape="1">
          <a:blip r:embed="rId3"/>
          <a:srcRect l="7560" t="9620" r="4051" b="6519"/>
          <a:stretch/>
        </p:blipFill>
        <p:spPr>
          <a:xfrm>
            <a:off x="981755" y="1741715"/>
            <a:ext cx="6809600" cy="4222209"/>
          </a:xfrm>
          <a:prstGeom prst="rect">
            <a:avLst/>
          </a:prstGeom>
          <a:ln>
            <a:noFill/>
          </a:ln>
          <a:effectLst>
            <a:softEdge rad="112500"/>
          </a:effectLst>
        </p:spPr>
      </p:pic>
      <p:pic>
        <p:nvPicPr>
          <p:cNvPr id="5" name="图片 4"/>
          <p:cNvPicPr>
            <a:picLocks noChangeAspect="1"/>
          </p:cNvPicPr>
          <p:nvPr/>
        </p:nvPicPr>
        <p:blipFill>
          <a:blip r:embed="rId4"/>
          <a:stretch>
            <a:fillRect/>
          </a:stretch>
        </p:blipFill>
        <p:spPr>
          <a:xfrm>
            <a:off x="7595346" y="2322667"/>
            <a:ext cx="3648075" cy="3648075"/>
          </a:xfrm>
          <a:prstGeom prst="rect">
            <a:avLst/>
          </a:prstGeom>
          <a:ln>
            <a:noFill/>
          </a:ln>
          <a:effectLst>
            <a:softEdge rad="112500"/>
          </a:effectLst>
        </p:spPr>
      </p:pic>
    </p:spTree>
    <p:extLst>
      <p:ext uri="{BB962C8B-B14F-4D97-AF65-F5344CB8AC3E}">
        <p14:creationId xmlns:p14="http://schemas.microsoft.com/office/powerpoint/2010/main" val="3747634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4" name="图示 3"/>
          <p:cNvGraphicFramePr/>
          <p:nvPr>
            <p:extLst>
              <p:ext uri="{D42A27DB-BD31-4B8C-83A1-F6EECF244321}">
                <p14:modId xmlns:p14="http://schemas.microsoft.com/office/powerpoint/2010/main" val="529629997"/>
              </p:ext>
            </p:extLst>
          </p:nvPr>
        </p:nvGraphicFramePr>
        <p:xfrm>
          <a:off x="1322070" y="1513840"/>
          <a:ext cx="9410700" cy="3898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2252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聚类的实现方法</a:t>
            </a:r>
            <a:r>
              <a:rPr lang="en-US" altLang="zh-CN" sz="4000" dirty="0" smtClean="0"/>
              <a:t>——</a:t>
            </a:r>
            <a:r>
              <a:rPr lang="zh-CN" altLang="en-US" sz="4000" dirty="0" smtClean="0"/>
              <a:t>相关工作</a:t>
            </a:r>
            <a:endParaRPr lang="zh-CN" altLang="en-US" sz="4000" dirty="0"/>
          </a:p>
        </p:txBody>
      </p:sp>
      <p:sp>
        <p:nvSpPr>
          <p:cNvPr id="3" name="内容占位符 2"/>
          <p:cNvSpPr>
            <a:spLocks noGrp="1"/>
          </p:cNvSpPr>
          <p:nvPr>
            <p:ph idx="1"/>
          </p:nvPr>
        </p:nvSpPr>
        <p:spPr>
          <a:xfrm>
            <a:off x="1141414" y="1883727"/>
            <a:ext cx="4417557" cy="569187"/>
          </a:xfrm>
        </p:spPr>
        <p:txBody>
          <a:bodyPr>
            <a:normAutofit lnSpcReduction="10000"/>
          </a:bodyPr>
          <a:lstStyle/>
          <a:p>
            <a:pPr marL="0" indent="0">
              <a:buNone/>
            </a:pPr>
            <a:r>
              <a:rPr lang="zh-CN" altLang="en-US" sz="2800" dirty="0" smtClean="0">
                <a:latin typeface="黑体" panose="02010609060101010101" pitchFamily="49" charset="-122"/>
                <a:ea typeface="黑体" panose="02010609060101010101" pitchFamily="49" charset="-122"/>
              </a:rPr>
              <a:t>基因特征数据的相似度：</a:t>
            </a:r>
            <a:endParaRPr lang="zh-CN" altLang="en-US" sz="2800" dirty="0">
              <a:latin typeface="黑体" panose="02010609060101010101" pitchFamily="49" charset="-122"/>
              <a:ea typeface="黑体" panose="02010609060101010101" pitchFamily="49" charset="-122"/>
            </a:endParaRPr>
          </a:p>
        </p:txBody>
      </p:sp>
      <p:sp>
        <p:nvSpPr>
          <p:cNvPr id="4" name="文本框 3"/>
          <p:cNvSpPr txBox="1"/>
          <p:nvPr/>
        </p:nvSpPr>
        <p:spPr>
          <a:xfrm>
            <a:off x="1141413" y="2898124"/>
            <a:ext cx="3854966" cy="2554545"/>
          </a:xfrm>
          <a:prstGeom prst="rect">
            <a:avLst/>
          </a:prstGeom>
          <a:noFill/>
        </p:spPr>
        <p:txBody>
          <a:bodyPr wrap="none" rtlCol="0">
            <a:spAutoFit/>
          </a:bodyPr>
          <a:lstStyle/>
          <a:p>
            <a:pPr marL="342900" indent="-342900">
              <a:buAutoNum type="arabicPeriod"/>
            </a:pPr>
            <a:r>
              <a:rPr lang="zh-CN" altLang="en-US" sz="3200" dirty="0" smtClean="0">
                <a:latin typeface="微软雅黑" panose="020B0503020204020204" pitchFamily="34" charset="-122"/>
                <a:ea typeface="微软雅黑" panose="020B0503020204020204" pitchFamily="34" charset="-122"/>
              </a:rPr>
              <a:t>欧氏距离</a:t>
            </a:r>
            <a:endParaRPr lang="en-US" altLang="zh-CN" sz="3200" dirty="0">
              <a:latin typeface="微软雅黑" panose="020B0503020204020204" pitchFamily="34" charset="-122"/>
              <a:ea typeface="微软雅黑" panose="020B0503020204020204" pitchFamily="34" charset="-122"/>
            </a:endParaRPr>
          </a:p>
          <a:p>
            <a:pPr marL="342900" indent="-342900">
              <a:buAutoNum type="arabicPeriod"/>
            </a:pPr>
            <a:endParaRPr lang="en-US" altLang="zh-CN" sz="3200" dirty="0" smtClean="0">
              <a:latin typeface="微软雅黑" panose="020B0503020204020204" pitchFamily="34" charset="-122"/>
              <a:ea typeface="微软雅黑" panose="020B0503020204020204" pitchFamily="34" charset="-122"/>
            </a:endParaRPr>
          </a:p>
          <a:p>
            <a:pPr marL="342900" indent="-342900">
              <a:buAutoNum type="arabicPeriod"/>
            </a:pPr>
            <a:r>
              <a:rPr lang="en-US" altLang="zh-CN" sz="3200" dirty="0" smtClean="0">
                <a:latin typeface="微软雅黑" panose="020B0503020204020204" pitchFamily="34" charset="-122"/>
                <a:ea typeface="微软雅黑" panose="020B0503020204020204" pitchFamily="34" charset="-122"/>
              </a:rPr>
              <a:t>Pearson </a:t>
            </a:r>
            <a:r>
              <a:rPr lang="zh-CN" altLang="en-US" sz="3200" dirty="0" smtClean="0">
                <a:latin typeface="微软雅黑" panose="020B0503020204020204" pitchFamily="34" charset="-122"/>
                <a:ea typeface="微软雅黑" panose="020B0503020204020204" pitchFamily="34" charset="-122"/>
              </a:rPr>
              <a:t>相关系数</a:t>
            </a:r>
            <a:endParaRPr lang="en-US" altLang="zh-CN" sz="3200" dirty="0" smtClean="0">
              <a:latin typeface="微软雅黑" panose="020B0503020204020204" pitchFamily="34" charset="-122"/>
              <a:ea typeface="微软雅黑" panose="020B0503020204020204" pitchFamily="34" charset="-122"/>
            </a:endParaRPr>
          </a:p>
          <a:p>
            <a:pPr marL="342900" indent="-342900">
              <a:buAutoNum type="arabicPeriod"/>
            </a:pPr>
            <a:endParaRPr lang="en-US" altLang="zh-CN" sz="3200" dirty="0" smtClean="0">
              <a:latin typeface="微软雅黑" panose="020B0503020204020204" pitchFamily="34" charset="-122"/>
              <a:ea typeface="微软雅黑" panose="020B0503020204020204" pitchFamily="34" charset="-122"/>
            </a:endParaRPr>
          </a:p>
          <a:p>
            <a:pPr marL="342900" indent="-342900">
              <a:buAutoNum type="arabicPeriod"/>
            </a:pPr>
            <a:r>
              <a:rPr lang="en-US" altLang="zh-CN" sz="3200" dirty="0" smtClean="0">
                <a:latin typeface="微软雅黑" panose="020B0503020204020204" pitchFamily="34" charset="-122"/>
                <a:ea typeface="微软雅黑" panose="020B0503020204020204" pitchFamily="34" charset="-122"/>
              </a:rPr>
              <a:t>Kendall </a:t>
            </a:r>
            <a:r>
              <a:rPr lang="zh-CN" altLang="en-US" sz="3200" dirty="0" smtClean="0">
                <a:latin typeface="微软雅黑" panose="020B0503020204020204" pitchFamily="34" charset="-122"/>
                <a:ea typeface="微软雅黑" panose="020B0503020204020204" pitchFamily="34" charset="-122"/>
              </a:rPr>
              <a:t>相关系数</a:t>
            </a:r>
            <a:endParaRPr lang="en-US" altLang="zh-CN" sz="32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83233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6000" y="648000"/>
            <a:ext cx="9905998" cy="864000"/>
          </a:xfrm>
        </p:spPr>
        <p:txBody>
          <a:bodyPr>
            <a:normAutofit/>
          </a:bodyPr>
          <a:lstStyle/>
          <a:p>
            <a:r>
              <a:rPr lang="zh-CN" altLang="en-US" sz="4000" dirty="0" smtClean="0"/>
              <a:t>项目目的</a:t>
            </a:r>
            <a:endParaRPr lang="zh-CN" altLang="en-US" sz="4000" dirty="0"/>
          </a:p>
        </p:txBody>
      </p:sp>
      <p:sp>
        <p:nvSpPr>
          <p:cNvPr id="3" name="内容占位符 2"/>
          <p:cNvSpPr>
            <a:spLocks noGrp="1"/>
          </p:cNvSpPr>
          <p:nvPr>
            <p:ph idx="1"/>
          </p:nvPr>
        </p:nvSpPr>
        <p:spPr/>
        <p:txBody>
          <a:bodyPr>
            <a:normAutofit/>
          </a:bodyPr>
          <a:lstStyle/>
          <a:p>
            <a:r>
              <a:rPr lang="zh-CN" altLang="en-US" sz="2800" dirty="0" smtClean="0"/>
              <a:t>加快临床或生产中数据分析速度。</a:t>
            </a:r>
            <a:endParaRPr lang="en-US" altLang="zh-CN" sz="2800" dirty="0" smtClean="0"/>
          </a:p>
          <a:p>
            <a:endParaRPr lang="en-US" altLang="zh-CN" sz="2800" dirty="0"/>
          </a:p>
          <a:p>
            <a:r>
              <a:rPr lang="zh-CN" altLang="en-US" sz="2800" dirty="0" smtClean="0"/>
              <a:t>应对解决更大数据级的数据分析问题。</a:t>
            </a:r>
            <a:endParaRPr lang="zh-CN" altLang="en-US" sz="2800" dirty="0"/>
          </a:p>
        </p:txBody>
      </p:sp>
      <p:pic>
        <p:nvPicPr>
          <p:cNvPr id="4" name="图片 3"/>
          <p:cNvPicPr>
            <a:picLocks noChangeAspect="1"/>
          </p:cNvPicPr>
          <p:nvPr/>
        </p:nvPicPr>
        <p:blipFill rotWithShape="1">
          <a:blip r:embed="rId2"/>
          <a:srcRect l="2723" r="4699"/>
          <a:stretch/>
        </p:blipFill>
        <p:spPr>
          <a:xfrm>
            <a:off x="7130473" y="45461"/>
            <a:ext cx="5061527" cy="2857500"/>
          </a:xfrm>
          <a:prstGeom prst="rect">
            <a:avLst/>
          </a:prstGeom>
          <a:ln>
            <a:noFill/>
          </a:ln>
          <a:effectLst>
            <a:softEdge rad="112500"/>
          </a:effectLst>
        </p:spPr>
      </p:pic>
    </p:spTree>
    <p:extLst>
      <p:ext uri="{BB962C8B-B14F-4D97-AF65-F5344CB8AC3E}">
        <p14:creationId xmlns:p14="http://schemas.microsoft.com/office/powerpoint/2010/main" val="23368953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聚类的实现方法</a:t>
            </a:r>
            <a:r>
              <a:rPr lang="en-US" altLang="zh-CN" dirty="0"/>
              <a:t>——</a:t>
            </a:r>
            <a:r>
              <a:rPr lang="zh-CN" altLang="en-US" dirty="0"/>
              <a:t>相关工作</a:t>
            </a:r>
          </a:p>
        </p:txBody>
      </p:sp>
      <p:sp>
        <p:nvSpPr>
          <p:cNvPr id="4" name="内容占位符 2"/>
          <p:cNvSpPr txBox="1">
            <a:spLocks/>
          </p:cNvSpPr>
          <p:nvPr/>
        </p:nvSpPr>
        <p:spPr>
          <a:xfrm>
            <a:off x="1141414" y="1883727"/>
            <a:ext cx="4417557" cy="56918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2800" dirty="0" smtClean="0">
                <a:latin typeface="黑体" panose="02010609060101010101" pitchFamily="49" charset="-122"/>
                <a:ea typeface="黑体" panose="02010609060101010101" pitchFamily="49" charset="-122"/>
              </a:rPr>
              <a:t>聚类算法：</a:t>
            </a:r>
            <a:endParaRPr lang="zh-CN" altLang="en-US" sz="2800" dirty="0">
              <a:latin typeface="黑体" panose="02010609060101010101" pitchFamily="49" charset="-122"/>
              <a:ea typeface="黑体" panose="02010609060101010101" pitchFamily="49" charset="-122"/>
            </a:endParaRPr>
          </a:p>
        </p:txBody>
      </p:sp>
      <p:sp>
        <p:nvSpPr>
          <p:cNvPr id="5" name="文本框 4"/>
          <p:cNvSpPr txBox="1"/>
          <p:nvPr/>
        </p:nvSpPr>
        <p:spPr>
          <a:xfrm>
            <a:off x="1141413" y="2898124"/>
            <a:ext cx="2396810" cy="2554545"/>
          </a:xfrm>
          <a:prstGeom prst="rect">
            <a:avLst/>
          </a:prstGeom>
          <a:noFill/>
        </p:spPr>
        <p:txBody>
          <a:bodyPr wrap="none" rtlCol="0">
            <a:spAutoFit/>
          </a:bodyPr>
          <a:lstStyle/>
          <a:p>
            <a:pPr marL="342900" indent="-342900">
              <a:buAutoNum type="arabicPeriod"/>
            </a:pPr>
            <a:r>
              <a:rPr lang="en-US" altLang="zh-CN" sz="3200" dirty="0" smtClean="0">
                <a:latin typeface="微软雅黑" panose="020B0503020204020204" pitchFamily="34" charset="-122"/>
                <a:ea typeface="微软雅黑" panose="020B0503020204020204" pitchFamily="34" charset="-122"/>
              </a:rPr>
              <a:t> K-Means</a:t>
            </a:r>
          </a:p>
          <a:p>
            <a:pPr marL="342900" indent="-342900">
              <a:buAutoNum type="arabicPeriod"/>
            </a:pPr>
            <a:endParaRPr lang="en-US" altLang="zh-CN" sz="3200" dirty="0" smtClean="0">
              <a:latin typeface="微软雅黑" panose="020B0503020204020204" pitchFamily="34" charset="-122"/>
              <a:ea typeface="微软雅黑" panose="020B0503020204020204" pitchFamily="34" charset="-122"/>
            </a:endParaRPr>
          </a:p>
          <a:p>
            <a:pPr marL="342900" indent="-342900">
              <a:buAutoNum type="arabicPeriod"/>
            </a:pPr>
            <a:r>
              <a:rPr lang="zh-CN" altLang="en-US" sz="3200" dirty="0" smtClean="0">
                <a:latin typeface="微软雅黑" panose="020B0503020204020204" pitchFamily="34" charset="-122"/>
                <a:ea typeface="微软雅黑" panose="020B0503020204020204" pitchFamily="34" charset="-122"/>
              </a:rPr>
              <a:t> 层次聚类</a:t>
            </a:r>
            <a:endParaRPr lang="en-US" altLang="zh-CN" sz="3200" dirty="0" smtClean="0">
              <a:latin typeface="微软雅黑" panose="020B0503020204020204" pitchFamily="34" charset="-122"/>
              <a:ea typeface="微软雅黑" panose="020B0503020204020204" pitchFamily="34" charset="-122"/>
            </a:endParaRPr>
          </a:p>
          <a:p>
            <a:pPr marL="342900" indent="-342900">
              <a:buAutoNum type="arabicPeriod"/>
            </a:pPr>
            <a:endParaRPr lang="en-US" altLang="zh-CN" sz="3200" dirty="0" smtClean="0">
              <a:latin typeface="微软雅黑" panose="020B0503020204020204" pitchFamily="34" charset="-122"/>
              <a:ea typeface="微软雅黑" panose="020B0503020204020204" pitchFamily="34" charset="-122"/>
            </a:endParaRPr>
          </a:p>
          <a:p>
            <a:pPr marL="342900" indent="-342900">
              <a:buAutoNum type="arabicPeriod"/>
            </a:pPr>
            <a:r>
              <a:rPr lang="en-US" altLang="zh-CN" sz="3200" dirty="0" smtClean="0">
                <a:latin typeface="微软雅黑" panose="020B0503020204020204" pitchFamily="34" charset="-122"/>
                <a:ea typeface="微软雅黑" panose="020B0503020204020204" pitchFamily="34" charset="-122"/>
              </a:rPr>
              <a:t> EM</a:t>
            </a:r>
            <a:r>
              <a:rPr lang="zh-CN" altLang="en-US" sz="3200" dirty="0" smtClean="0">
                <a:latin typeface="微软雅黑" panose="020B0503020204020204" pitchFamily="34" charset="-122"/>
                <a:ea typeface="微软雅黑" panose="020B0503020204020204" pitchFamily="34" charset="-122"/>
              </a:rPr>
              <a:t>聚类</a:t>
            </a:r>
            <a:endParaRPr lang="en-US" altLang="zh-CN" sz="3200" dirty="0" smtClean="0">
              <a:latin typeface="微软雅黑" panose="020B0503020204020204" pitchFamily="34" charset="-122"/>
              <a:ea typeface="微软雅黑" panose="020B0503020204020204" pitchFamily="34" charset="-122"/>
            </a:endParaRPr>
          </a:p>
        </p:txBody>
      </p:sp>
      <p:pic>
        <p:nvPicPr>
          <p:cNvPr id="2050" name="Picture 2" descr="http://www.yingbio.com/UploadFiles/201307/2920441686302.jpg"/>
          <p:cNvPicPr>
            <a:picLocks noChangeAspect="1" noChangeArrowheads="1"/>
          </p:cNvPicPr>
          <p:nvPr/>
        </p:nvPicPr>
        <p:blipFill rotWithShape="1">
          <a:blip r:embed="rId2">
            <a:extLst>
              <a:ext uri="{28A0092B-C50C-407E-A947-70E740481C1C}">
                <a14:useLocalDpi xmlns:a14="http://schemas.microsoft.com/office/drawing/2010/main" val="0"/>
              </a:ext>
            </a:extLst>
          </a:blip>
          <a:srcRect r="27625" b="33454"/>
          <a:stretch/>
        </p:blipFill>
        <p:spPr bwMode="auto">
          <a:xfrm>
            <a:off x="6222093" y="1883727"/>
            <a:ext cx="5969907" cy="249736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rotWithShape="1">
          <a:blip r:embed="rId3"/>
          <a:srcRect t="9695" b="3110"/>
          <a:stretch/>
        </p:blipFill>
        <p:spPr>
          <a:xfrm>
            <a:off x="6222093" y="3957697"/>
            <a:ext cx="4467225" cy="2989943"/>
          </a:xfrm>
          <a:prstGeom prst="rect">
            <a:avLst/>
          </a:prstGeom>
          <a:ln>
            <a:noFill/>
          </a:ln>
          <a:effectLst>
            <a:softEdge rad="112500"/>
          </a:effectLst>
        </p:spPr>
      </p:pic>
    </p:spTree>
    <p:extLst>
      <p:ext uri="{BB962C8B-B14F-4D97-AF65-F5344CB8AC3E}">
        <p14:creationId xmlns:p14="http://schemas.microsoft.com/office/powerpoint/2010/main" val="784707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聚类的实现方法</a:t>
            </a:r>
            <a:r>
              <a:rPr lang="en-US" altLang="zh-CN" dirty="0" smtClean="0"/>
              <a:t>——</a:t>
            </a:r>
            <a:r>
              <a:rPr lang="zh-CN" altLang="en-US" dirty="0" smtClean="0"/>
              <a:t>复杂度分析</a:t>
            </a:r>
            <a:endParaRPr lang="zh-CN" altLang="en-US" dirty="0"/>
          </a:p>
        </p:txBody>
      </p:sp>
      <p:sp>
        <p:nvSpPr>
          <p:cNvPr id="3" name="内容占位符 2"/>
          <p:cNvSpPr>
            <a:spLocks noGrp="1"/>
          </p:cNvSpPr>
          <p:nvPr>
            <p:ph idx="1"/>
          </p:nvPr>
        </p:nvSpPr>
        <p:spPr/>
        <p:txBody>
          <a:bodyPr>
            <a:normAutofit/>
          </a:bodyPr>
          <a:lstStyle/>
          <a:p>
            <a:r>
              <a:rPr lang="zh-CN" altLang="en-US" sz="2600" dirty="0" smtClean="0">
                <a:latin typeface="黑体" panose="02010609060101010101" pitchFamily="49" charset="-122"/>
                <a:ea typeface="黑体" panose="02010609060101010101" pitchFamily="49" charset="-122"/>
              </a:rPr>
              <a:t>计算相关性矩阵。计算基因两两间的</a:t>
            </a:r>
            <a:r>
              <a:rPr lang="en-US" altLang="zh-CN" sz="2600" dirty="0" smtClean="0">
                <a:latin typeface="黑体" panose="02010609060101010101" pitchFamily="49" charset="-122"/>
                <a:ea typeface="黑体" panose="02010609060101010101" pitchFamily="49" charset="-122"/>
              </a:rPr>
              <a:t>Kendall</a:t>
            </a:r>
            <a:r>
              <a:rPr lang="zh-CN" altLang="en-US" sz="2600" dirty="0" smtClean="0">
                <a:latin typeface="黑体" panose="02010609060101010101" pitchFamily="49" charset="-122"/>
                <a:ea typeface="黑体" panose="02010609060101010101" pitchFamily="49" charset="-122"/>
              </a:rPr>
              <a:t>相关系数。</a:t>
            </a:r>
            <a:r>
              <a:rPr lang="en-US" altLang="zh-CN" sz="2600" dirty="0" smtClean="0">
                <a:latin typeface="黑体" panose="02010609060101010101" pitchFamily="49" charset="-122"/>
                <a:ea typeface="黑体" panose="02010609060101010101" pitchFamily="49" charset="-122"/>
              </a:rPr>
              <a:t>10^18</a:t>
            </a:r>
          </a:p>
          <a:p>
            <a:r>
              <a:rPr lang="zh-CN" altLang="en-US" sz="2600" dirty="0" smtClean="0">
                <a:latin typeface="黑体" panose="02010609060101010101" pitchFamily="49" charset="-122"/>
                <a:ea typeface="黑体" panose="02010609060101010101" pitchFamily="49" charset="-122"/>
              </a:rPr>
              <a:t>层次聚类。</a:t>
            </a:r>
            <a:r>
              <a:rPr lang="en-US" altLang="zh-CN" sz="2600" dirty="0" smtClean="0">
                <a:latin typeface="黑体" panose="02010609060101010101" pitchFamily="49" charset="-122"/>
                <a:ea typeface="黑体" panose="02010609060101010101" pitchFamily="49" charset="-122"/>
              </a:rPr>
              <a:t>EM</a:t>
            </a:r>
            <a:r>
              <a:rPr lang="zh-CN" altLang="en-US" sz="2600" dirty="0" smtClean="0">
                <a:latin typeface="黑体" panose="02010609060101010101" pitchFamily="49" charset="-122"/>
                <a:ea typeface="黑体" panose="02010609060101010101" pitchFamily="49" charset="-122"/>
              </a:rPr>
              <a:t>算法修正优化层次聚类结果。</a:t>
            </a:r>
            <a:r>
              <a:rPr lang="en-US" altLang="zh-CN" sz="2600" dirty="0" smtClean="0">
                <a:latin typeface="黑体" panose="02010609060101010101" pitchFamily="49" charset="-122"/>
                <a:ea typeface="黑体" panose="02010609060101010101" pitchFamily="49" charset="-122"/>
              </a:rPr>
              <a:t>10^14</a:t>
            </a:r>
          </a:p>
          <a:p>
            <a:endParaRPr lang="en-US" altLang="zh-CN" dirty="0"/>
          </a:p>
          <a:p>
            <a:endParaRPr lang="en-US" altLang="zh-CN" dirty="0" smtClean="0"/>
          </a:p>
          <a:p>
            <a:pPr marL="0" indent="0">
              <a:buNone/>
            </a:pPr>
            <a:r>
              <a:rPr lang="zh-CN" altLang="en-US" dirty="0" smtClean="0"/>
              <a:t>基因总数</a:t>
            </a:r>
            <a:r>
              <a:rPr lang="en-US" altLang="zh-CN" dirty="0" smtClean="0"/>
              <a:t>n=10^6, </a:t>
            </a:r>
            <a:r>
              <a:rPr lang="zh-CN" altLang="en-US" dirty="0" smtClean="0"/>
              <a:t>样本个数为</a:t>
            </a:r>
            <a:r>
              <a:rPr lang="en-US" altLang="zh-CN" dirty="0" smtClean="0"/>
              <a:t>m=10^3</a:t>
            </a:r>
            <a:endParaRPr lang="zh-CN" altLang="en-US" dirty="0"/>
          </a:p>
        </p:txBody>
      </p:sp>
    </p:spTree>
    <p:extLst>
      <p:ext uri="{BB962C8B-B14F-4D97-AF65-F5344CB8AC3E}">
        <p14:creationId xmlns:p14="http://schemas.microsoft.com/office/powerpoint/2010/main" val="3187319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在</a:t>
            </a:r>
            <a:r>
              <a:rPr lang="zh-CN" altLang="en-US" dirty="0"/>
              <a:t>本次课题中，分别将聚类过程中的计算相似度矩阵和</a:t>
            </a:r>
            <a:r>
              <a:rPr lang="en-US" altLang="zh-CN" dirty="0"/>
              <a:t>EM</a:t>
            </a:r>
            <a:r>
              <a:rPr lang="zh-CN" altLang="en-US" dirty="0"/>
              <a:t>迭代优化的计算时间从</a:t>
            </a:r>
            <a:r>
              <a:rPr lang="en-US" altLang="zh-CN" dirty="0"/>
              <a:t>11</a:t>
            </a:r>
            <a:r>
              <a:rPr lang="zh-CN" altLang="en-US" dirty="0"/>
              <a:t>个小时和</a:t>
            </a:r>
            <a:r>
              <a:rPr lang="en-US" altLang="zh-CN" dirty="0"/>
              <a:t>9</a:t>
            </a:r>
            <a:r>
              <a:rPr lang="zh-CN" altLang="en-US" dirty="0"/>
              <a:t>天减少到一分半钟和</a:t>
            </a:r>
            <a:r>
              <a:rPr lang="en-US" altLang="zh-CN" dirty="0"/>
              <a:t>20</a:t>
            </a:r>
            <a:r>
              <a:rPr lang="zh-CN" altLang="en-US" dirty="0"/>
              <a:t>分钟，取得了不错的效果。大大减少了等待时间，加速了宏基因组聚类分析过程。但除此之外依然存在问题，比如分层聚类还没有实现，是否可以用谱聚类过程代替分层聚类以获得更好的计算效率。</a:t>
            </a:r>
          </a:p>
        </p:txBody>
      </p:sp>
    </p:spTree>
    <p:extLst>
      <p:ext uri="{BB962C8B-B14F-4D97-AF65-F5344CB8AC3E}">
        <p14:creationId xmlns:p14="http://schemas.microsoft.com/office/powerpoint/2010/main" val="74568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srcRect l="1" t="3930" r="30352" b="7696"/>
          <a:stretch/>
        </p:blipFill>
        <p:spPr>
          <a:xfrm>
            <a:off x="0" y="138545"/>
            <a:ext cx="4429557" cy="4267200"/>
          </a:xfrm>
          <a:prstGeom prst="ellipse">
            <a:avLst/>
          </a:prstGeom>
          <a:ln>
            <a:noFill/>
          </a:ln>
          <a:effectLst>
            <a:softEdge rad="112500"/>
          </a:effectLst>
        </p:spPr>
      </p:pic>
      <p:pic>
        <p:nvPicPr>
          <p:cNvPr id="6" name="图片 5"/>
          <p:cNvPicPr>
            <a:picLocks noChangeAspect="1"/>
          </p:cNvPicPr>
          <p:nvPr/>
        </p:nvPicPr>
        <p:blipFill rotWithShape="1">
          <a:blip r:embed="rId3"/>
          <a:srcRect l="1" r="28710" b="4562"/>
          <a:stretch/>
        </p:blipFill>
        <p:spPr>
          <a:xfrm>
            <a:off x="4040190" y="1690254"/>
            <a:ext cx="4180174" cy="4248727"/>
          </a:xfrm>
          <a:prstGeom prst="ellipse">
            <a:avLst/>
          </a:prstGeom>
          <a:ln>
            <a:noFill/>
          </a:ln>
          <a:effectLst>
            <a:softEdge rad="112500"/>
          </a:effectLst>
        </p:spPr>
      </p:pic>
      <p:pic>
        <p:nvPicPr>
          <p:cNvPr id="7" name="图片 6"/>
          <p:cNvPicPr>
            <a:picLocks noChangeAspect="1"/>
          </p:cNvPicPr>
          <p:nvPr/>
        </p:nvPicPr>
        <p:blipFill rotWithShape="1">
          <a:blip r:embed="rId4"/>
          <a:srcRect l="1181" t="2001" r="30525" b="10045"/>
          <a:stretch/>
        </p:blipFill>
        <p:spPr>
          <a:xfrm>
            <a:off x="8285018" y="147782"/>
            <a:ext cx="3740727" cy="3657600"/>
          </a:xfrm>
          <a:prstGeom prst="rect">
            <a:avLst/>
          </a:prstGeom>
        </p:spPr>
      </p:pic>
      <p:cxnSp>
        <p:nvCxnSpPr>
          <p:cNvPr id="9" name="直接连接符 8"/>
          <p:cNvCxnSpPr/>
          <p:nvPr/>
        </p:nvCxnSpPr>
        <p:spPr>
          <a:xfrm flipV="1">
            <a:off x="7278255" y="794327"/>
            <a:ext cx="1496290" cy="1671782"/>
          </a:xfrm>
          <a:prstGeom prst="line">
            <a:avLst/>
          </a:prstGeom>
          <a:ln w="60325"/>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7592291" y="3269673"/>
            <a:ext cx="2733964" cy="665018"/>
          </a:xfrm>
          <a:prstGeom prst="line">
            <a:avLst/>
          </a:prstGeom>
          <a:ln w="6032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61282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6000" y="648000"/>
            <a:ext cx="9905998" cy="864000"/>
          </a:xfrm>
        </p:spPr>
        <p:txBody>
          <a:bodyPr>
            <a:normAutofit/>
          </a:bodyPr>
          <a:lstStyle/>
          <a:p>
            <a:r>
              <a:rPr lang="zh-CN" altLang="en-US" sz="4000" dirty="0" smtClean="0"/>
              <a:t>项目分析</a:t>
            </a:r>
            <a:endParaRPr lang="zh-CN" altLang="en-US" sz="4000" dirty="0"/>
          </a:p>
        </p:txBody>
      </p:sp>
      <p:graphicFrame>
        <p:nvGraphicFramePr>
          <p:cNvPr id="3" name="图表 2"/>
          <p:cNvGraphicFramePr/>
          <p:nvPr>
            <p:extLst>
              <p:ext uri="{D42A27DB-BD31-4B8C-83A1-F6EECF244321}">
                <p14:modId xmlns:p14="http://schemas.microsoft.com/office/powerpoint/2010/main" val="1781863788"/>
              </p:ext>
            </p:extLst>
          </p:nvPr>
        </p:nvGraphicFramePr>
        <p:xfrm>
          <a:off x="7277973" y="1918101"/>
          <a:ext cx="5613205" cy="3685735"/>
        </p:xfrm>
        <a:graphic>
          <a:graphicData uri="http://schemas.openxmlformats.org/drawingml/2006/chart">
            <c:chart xmlns:c="http://schemas.openxmlformats.org/drawingml/2006/chart" xmlns:r="http://schemas.openxmlformats.org/officeDocument/2006/relationships" r:id="rId2"/>
          </a:graphicData>
        </a:graphic>
      </p:graphicFrame>
      <p:sp>
        <p:nvSpPr>
          <p:cNvPr id="5" name="文本框 4"/>
          <p:cNvSpPr txBox="1"/>
          <p:nvPr/>
        </p:nvSpPr>
        <p:spPr>
          <a:xfrm>
            <a:off x="2449551" y="1923758"/>
            <a:ext cx="3290068" cy="3539430"/>
          </a:xfrm>
          <a:prstGeom prst="rect">
            <a:avLst/>
          </a:prstGeom>
          <a:noFill/>
        </p:spPr>
        <p:txBody>
          <a:bodyPr wrap="square" rtlCol="0">
            <a:spAutoFit/>
          </a:bodyPr>
          <a:lstStyle/>
          <a:p>
            <a:pPr marL="514350" indent="-514350">
              <a:buFont typeface="+mj-lt"/>
              <a:buAutoNum type="arabicPeriod"/>
            </a:pPr>
            <a:r>
              <a:rPr lang="zh-CN" altLang="en-US" sz="3200" dirty="0" smtClean="0"/>
              <a:t>输入数据</a:t>
            </a:r>
            <a:endParaRPr lang="en-US" altLang="zh-CN" sz="3200" dirty="0" smtClean="0"/>
          </a:p>
          <a:p>
            <a:pPr marL="514350" indent="-514350">
              <a:buFont typeface="+mj-lt"/>
              <a:buAutoNum type="arabicPeriod"/>
            </a:pPr>
            <a:endParaRPr lang="en-US" altLang="zh-CN" sz="3200" dirty="0" smtClean="0"/>
          </a:p>
          <a:p>
            <a:pPr marL="514350" indent="-514350">
              <a:buFont typeface="+mj-lt"/>
              <a:buAutoNum type="arabicPeriod"/>
            </a:pPr>
            <a:r>
              <a:rPr lang="zh-CN" altLang="en-US" sz="3200" dirty="0" smtClean="0"/>
              <a:t>聚类算法</a:t>
            </a:r>
            <a:endParaRPr lang="en-US" altLang="zh-CN" sz="3200" dirty="0" smtClean="0"/>
          </a:p>
          <a:p>
            <a:pPr marL="514350" indent="-514350">
              <a:buFont typeface="+mj-lt"/>
              <a:buAutoNum type="arabicPeriod"/>
            </a:pPr>
            <a:endParaRPr lang="en-US" altLang="zh-CN" sz="3200" dirty="0" smtClean="0"/>
          </a:p>
          <a:p>
            <a:pPr marL="514350" indent="-514350">
              <a:buFont typeface="+mj-lt"/>
              <a:buAutoNum type="arabicPeriod"/>
            </a:pPr>
            <a:r>
              <a:rPr lang="zh-CN" altLang="en-US" sz="3200" dirty="0" smtClean="0"/>
              <a:t>相似度计算</a:t>
            </a:r>
            <a:endParaRPr lang="en-US" altLang="zh-CN" sz="3200" dirty="0" smtClean="0"/>
          </a:p>
          <a:p>
            <a:pPr marL="514350" indent="-514350">
              <a:buFont typeface="+mj-lt"/>
              <a:buAutoNum type="arabicPeriod"/>
            </a:pPr>
            <a:endParaRPr lang="en-US" altLang="zh-CN" sz="3200" dirty="0" smtClean="0"/>
          </a:p>
          <a:p>
            <a:pPr marL="514350" indent="-514350">
              <a:buFont typeface="+mj-lt"/>
              <a:buAutoNum type="arabicPeriod"/>
            </a:pPr>
            <a:r>
              <a:rPr lang="zh-CN" altLang="en-US" sz="3200" dirty="0" smtClean="0"/>
              <a:t>算法复杂度</a:t>
            </a:r>
            <a:endParaRPr lang="zh-CN" altLang="en-US" sz="3200" dirty="0"/>
          </a:p>
        </p:txBody>
      </p:sp>
    </p:spTree>
    <p:extLst>
      <p:ext uri="{BB962C8B-B14F-4D97-AF65-F5344CB8AC3E}">
        <p14:creationId xmlns:p14="http://schemas.microsoft.com/office/powerpoint/2010/main" val="270727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1000"/>
                                        <p:tgtEl>
                                          <p:spTgt spid="5">
                                            <p:txEl>
                                              <p:pRg st="2" end="2"/>
                                            </p:txEl>
                                          </p:spTgt>
                                        </p:tgtEl>
                                      </p:cBhvr>
                                    </p:animEffect>
                                    <p:anim calcmode="lin" valueType="num">
                                      <p:cBhvr>
                                        <p:cTn id="14"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1000"/>
                                        <p:tgtEl>
                                          <p:spTgt spid="5">
                                            <p:txEl>
                                              <p:pRg st="4" end="4"/>
                                            </p:txEl>
                                          </p:spTgt>
                                        </p:tgtEl>
                                      </p:cBhvr>
                                    </p:animEffect>
                                    <p:anim calcmode="lin" valueType="num">
                                      <p:cBhvr>
                                        <p:cTn id="2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fade">
                                      <p:cBhvr>
                                        <p:cTn id="25" dur="1000"/>
                                        <p:tgtEl>
                                          <p:spTgt spid="5">
                                            <p:txEl>
                                              <p:pRg st="6" end="6"/>
                                            </p:txEl>
                                          </p:spTgt>
                                        </p:tgtEl>
                                      </p:cBhvr>
                                    </p:animEffect>
                                    <p:anim calcmode="lin" valueType="num">
                                      <p:cBhvr>
                                        <p:cTn id="2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53" presetClass="entr" presetSubtype="16"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500" fill="hold"/>
                                        <p:tgtEl>
                                          <p:spTgt spid="3"/>
                                        </p:tgtEl>
                                        <p:attrNameLst>
                                          <p:attrName>ppt_w</p:attrName>
                                        </p:attrNameLst>
                                      </p:cBhvr>
                                      <p:tavLst>
                                        <p:tav tm="0">
                                          <p:val>
                                            <p:fltVal val="0"/>
                                          </p:val>
                                        </p:tav>
                                        <p:tav tm="100000">
                                          <p:val>
                                            <p:strVal val="#ppt_w"/>
                                          </p:val>
                                        </p:tav>
                                      </p:tavLst>
                                    </p:anim>
                                    <p:anim calcmode="lin" valueType="num">
                                      <p:cBhvr>
                                        <p:cTn id="32" dur="500" fill="hold"/>
                                        <p:tgtEl>
                                          <p:spTgt spid="3"/>
                                        </p:tgtEl>
                                        <p:attrNameLst>
                                          <p:attrName>ppt_h</p:attrName>
                                        </p:attrNameLst>
                                      </p:cBhvr>
                                      <p:tavLst>
                                        <p:tav tm="0">
                                          <p:val>
                                            <p:fltVal val="0"/>
                                          </p:val>
                                        </p:tav>
                                        <p:tav tm="100000">
                                          <p:val>
                                            <p:strVal val="#ppt_h"/>
                                          </p:val>
                                        </p:tav>
                                      </p:tavLst>
                                    </p:anim>
                                    <p:animEffect transition="in" filter="fade">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6000" y="648000"/>
            <a:ext cx="9905998" cy="864000"/>
          </a:xfrm>
        </p:spPr>
        <p:txBody>
          <a:bodyPr>
            <a:normAutofit/>
          </a:bodyPr>
          <a:lstStyle/>
          <a:p>
            <a:r>
              <a:rPr lang="zh-CN" altLang="en-US" sz="4000" dirty="0" smtClean="0"/>
              <a:t>项目分析</a:t>
            </a:r>
            <a:endParaRPr lang="zh-CN" altLang="en-US" sz="4000" dirty="0"/>
          </a:p>
        </p:txBody>
      </p:sp>
      <p:sp>
        <p:nvSpPr>
          <p:cNvPr id="4" name="矩形 3"/>
          <p:cNvSpPr/>
          <p:nvPr/>
        </p:nvSpPr>
        <p:spPr>
          <a:xfrm>
            <a:off x="1030542" y="4071935"/>
            <a:ext cx="3874779" cy="523220"/>
          </a:xfrm>
          <a:prstGeom prst="rect">
            <a:avLst/>
          </a:prstGeom>
        </p:spPr>
        <p:txBody>
          <a:bodyPr wrap="none">
            <a:spAutoFit/>
          </a:bodyPr>
          <a:lstStyle/>
          <a:p>
            <a:r>
              <a:rPr lang="zh-CN" altLang="zh-CN" sz="2800" dirty="0">
                <a:latin typeface="Times New Roman" panose="02020603050405020304" pitchFamily="18" charset="0"/>
                <a:cs typeface="Times New Roman" panose="02020603050405020304" pitchFamily="18" charset="0"/>
              </a:rPr>
              <a:t>高斯混合模型聚类</a:t>
            </a:r>
            <a:r>
              <a:rPr lang="zh-CN" altLang="zh-CN" sz="2800" dirty="0" smtClean="0">
                <a:latin typeface="Times New Roman" panose="02020603050405020304" pitchFamily="18" charset="0"/>
                <a:cs typeface="Times New Roman" panose="02020603050405020304" pitchFamily="18" charset="0"/>
              </a:rPr>
              <a:t>过程</a:t>
            </a:r>
            <a:r>
              <a:rPr lang="en-US" altLang="zh-CN" sz="2800" dirty="0" smtClean="0">
                <a:latin typeface="Times New Roman" panose="02020603050405020304" pitchFamily="18" charset="0"/>
                <a:cs typeface="Times New Roman" panose="02020603050405020304" pitchFamily="18" charset="0"/>
              </a:rPr>
              <a:t>:</a:t>
            </a:r>
            <a:endParaRPr lang="zh-CN" altLang="en-US" sz="2800" dirty="0"/>
          </a:p>
        </p:txBody>
      </p:sp>
      <mc:AlternateContent xmlns:mc="http://schemas.openxmlformats.org/markup-compatibility/2006" xmlns:a14="http://schemas.microsoft.com/office/drawing/2010/main">
        <mc:Choice Requires="a14">
          <p:sp>
            <p:nvSpPr>
              <p:cNvPr id="6" name="矩形 5"/>
              <p:cNvSpPr/>
              <p:nvPr/>
            </p:nvSpPr>
            <p:spPr>
              <a:xfrm>
                <a:off x="4805935" y="4071935"/>
                <a:ext cx="5581271" cy="8309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sz="2400" smtClean="0">
                          <a:latin typeface="Cambria Math" panose="02040503050406030204" pitchFamily="18" charset="0"/>
                        </a:rPr>
                        <m:t>P</m:t>
                      </m:r>
                      <m:r>
                        <a:rPr lang="en-US" altLang="zh-CN" sz="2400" b="0" i="0" smtClean="0">
                          <a:latin typeface="Cambria Math" panose="02040503050406030204" pitchFamily="18" charset="0"/>
                        </a:rPr>
                        <m:t> </m:t>
                      </m:r>
                      <m:r>
                        <a:rPr lang="zh-CN" altLang="en-US" sz="2400" i="0">
                          <a:latin typeface="Cambria Math" panose="02040503050406030204" pitchFamily="18" charset="0"/>
                        </a:rPr>
                        <m:t>=</m:t>
                      </m:r>
                      <m:r>
                        <a:rPr lang="en-US" altLang="zh-CN" sz="2400" b="0" i="0" smtClean="0">
                          <a:latin typeface="Cambria Math" panose="02040503050406030204" pitchFamily="18" charset="0"/>
                        </a:rPr>
                        <m:t> </m:t>
                      </m:r>
                      <m:sSup>
                        <m:sSupPr>
                          <m:ctrlPr>
                            <a:rPr lang="zh-CN" altLang="en-US" sz="2400" i="1">
                              <a:latin typeface="Cambria Math" panose="02040503050406030204" pitchFamily="18" charset="0"/>
                            </a:rPr>
                          </m:ctrlPr>
                        </m:sSupPr>
                        <m:e>
                          <m:r>
                            <m:rPr>
                              <m:sty m:val="p"/>
                            </m:rPr>
                            <a:rPr lang="zh-CN" altLang="en-US" sz="2400" i="0">
                              <a:latin typeface="Cambria Math" panose="02040503050406030204" pitchFamily="18" charset="0"/>
                            </a:rPr>
                            <m:t>M</m:t>
                          </m:r>
                        </m:e>
                        <m:sup>
                          <m:r>
                            <a:rPr lang="zh-CN" altLang="en-US" sz="2400" i="0">
                              <a:latin typeface="Cambria Math" panose="02040503050406030204" pitchFamily="18" charset="0"/>
                            </a:rPr>
                            <m:t>3</m:t>
                          </m:r>
                        </m:sup>
                      </m:sSup>
                      <m:r>
                        <a:rPr lang="zh-CN" altLang="en-US" sz="2400" i="0">
                          <a:latin typeface="Cambria Math" panose="02040503050406030204" pitchFamily="18" charset="0"/>
                        </a:rPr>
                        <m:t>∗</m:t>
                      </m:r>
                      <m:r>
                        <m:rPr>
                          <m:sty m:val="p"/>
                        </m:rPr>
                        <a:rPr lang="zh-CN" altLang="en-US" sz="2400" i="0">
                          <a:latin typeface="Cambria Math" panose="02040503050406030204" pitchFamily="18" charset="0"/>
                        </a:rPr>
                        <m:t>N</m:t>
                      </m:r>
                      <m:r>
                        <a:rPr lang="zh-CN" altLang="en-US" sz="2400" i="0">
                          <a:latin typeface="Cambria Math" panose="02040503050406030204" pitchFamily="18" charset="0"/>
                        </a:rPr>
                        <m:t>∗</m:t>
                      </m:r>
                      <m:r>
                        <m:rPr>
                          <m:sty m:val="p"/>
                        </m:rPr>
                        <a:rPr lang="zh-CN" altLang="en-US" sz="2400" i="0">
                          <a:latin typeface="Cambria Math" panose="02040503050406030204" pitchFamily="18" charset="0"/>
                        </a:rPr>
                        <m:t>K</m:t>
                      </m:r>
                      <m:r>
                        <a:rPr lang="zh-CN" altLang="en-US" sz="2400" i="0">
                          <a:latin typeface="Cambria Math" panose="02040503050406030204" pitchFamily="18" charset="0"/>
                        </a:rPr>
                        <m:t>+</m:t>
                      </m:r>
                      <m:r>
                        <m:rPr>
                          <m:sty m:val="p"/>
                        </m:rPr>
                        <a:rPr lang="zh-CN" altLang="en-US" sz="2400" i="0">
                          <a:latin typeface="Cambria Math" panose="02040503050406030204" pitchFamily="18" charset="0"/>
                        </a:rPr>
                        <m:t>K</m:t>
                      </m:r>
                      <m:r>
                        <a:rPr lang="zh-CN" altLang="en-US" sz="2400" i="0">
                          <a:latin typeface="Cambria Math" panose="02040503050406030204" pitchFamily="18" charset="0"/>
                        </a:rPr>
                        <m:t>∗</m:t>
                      </m:r>
                      <m:r>
                        <m:rPr>
                          <m:sty m:val="p"/>
                        </m:rPr>
                        <a:rPr lang="zh-CN" altLang="en-US" sz="2400" i="0">
                          <a:latin typeface="Cambria Math" panose="02040503050406030204" pitchFamily="18" charset="0"/>
                        </a:rPr>
                        <m:t>N</m:t>
                      </m:r>
                      <m:r>
                        <a:rPr lang="zh-CN" altLang="en-US" sz="2400" i="0">
                          <a:latin typeface="Cambria Math" panose="02040503050406030204" pitchFamily="18" charset="0"/>
                        </a:rPr>
                        <m:t>∗2+</m:t>
                      </m:r>
                      <m:r>
                        <m:rPr>
                          <m:sty m:val="p"/>
                        </m:rPr>
                        <a:rPr lang="zh-CN" altLang="en-US" sz="2400" i="0">
                          <a:latin typeface="Cambria Math" panose="02040503050406030204" pitchFamily="18" charset="0"/>
                        </a:rPr>
                        <m:t>K</m:t>
                      </m:r>
                      <m:r>
                        <a:rPr lang="zh-CN" altLang="en-US" sz="2400" i="0">
                          <a:latin typeface="Cambria Math" panose="02040503050406030204" pitchFamily="18" charset="0"/>
                        </a:rPr>
                        <m:t>∗</m:t>
                      </m:r>
                      <m:r>
                        <m:rPr>
                          <m:sty m:val="p"/>
                        </m:rPr>
                        <a:rPr lang="zh-CN" altLang="en-US" sz="2400" i="0">
                          <a:latin typeface="Cambria Math" panose="02040503050406030204" pitchFamily="18" charset="0"/>
                        </a:rPr>
                        <m:t>M</m:t>
                      </m:r>
                      <m:r>
                        <a:rPr lang="zh-CN" altLang="en-US" sz="2400" i="0">
                          <a:latin typeface="Cambria Math" panose="02040503050406030204" pitchFamily="18" charset="0"/>
                        </a:rPr>
                        <m:t>∗</m:t>
                      </m:r>
                      <m:r>
                        <m:rPr>
                          <m:sty m:val="p"/>
                        </m:rPr>
                        <a:rPr lang="zh-CN" altLang="en-US" sz="2400" i="0">
                          <a:latin typeface="Cambria Math" panose="02040503050406030204" pitchFamily="18" charset="0"/>
                        </a:rPr>
                        <m:t>N</m:t>
                      </m:r>
                      <m:r>
                        <a:rPr lang="zh-CN" altLang="en-US" sz="2400" i="0">
                          <a:latin typeface="Cambria Math" panose="02040503050406030204" pitchFamily="18" charset="0"/>
                        </a:rPr>
                        <m:t>  </m:t>
                      </m:r>
                    </m:oMath>
                  </m:oMathPara>
                </a14:m>
                <a:endParaRPr lang="en-US" altLang="zh-CN" sz="2400" i="0" dirty="0" smtClean="0">
                  <a:latin typeface="Cambria Math" panose="02040503050406030204" pitchFamily="18" charset="0"/>
                </a:endParaRPr>
              </a:p>
              <a:p>
                <a:pPr algn="just"/>
                <a14:m>
                  <m:oMathPara xmlns:m="http://schemas.openxmlformats.org/officeDocument/2006/math">
                    <m:oMathParaPr>
                      <m:jc m:val="center"/>
                    </m:oMathParaPr>
                    <m:oMath xmlns:m="http://schemas.openxmlformats.org/officeDocument/2006/math">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r>
                            <m:rPr>
                              <m:sty m:val="p"/>
                            </m:rPr>
                            <a:rPr lang="zh-CN" altLang="en-US" sz="2400" i="0">
                              <a:latin typeface="Cambria Math" panose="02040503050406030204" pitchFamily="18" charset="0"/>
                            </a:rPr>
                            <m:t>M</m:t>
                          </m:r>
                        </m:e>
                        <m:sup>
                          <m:r>
                            <a:rPr lang="zh-CN" altLang="en-US" sz="2400" i="0">
                              <a:latin typeface="Cambria Math" panose="02040503050406030204" pitchFamily="18" charset="0"/>
                            </a:rPr>
                            <m:t>3</m:t>
                          </m:r>
                        </m:sup>
                      </m:sSup>
                      <m:r>
                        <a:rPr lang="zh-CN" altLang="en-US" sz="2400" i="0">
                          <a:latin typeface="Cambria Math" panose="02040503050406030204" pitchFamily="18" charset="0"/>
                        </a:rPr>
                        <m:t>∗</m:t>
                      </m:r>
                      <m:r>
                        <m:rPr>
                          <m:sty m:val="p"/>
                        </m:rPr>
                        <a:rPr lang="zh-CN" altLang="en-US" sz="2400" i="0">
                          <a:latin typeface="Cambria Math" panose="02040503050406030204" pitchFamily="18" charset="0"/>
                        </a:rPr>
                        <m:t>N</m:t>
                      </m:r>
                      <m:r>
                        <a:rPr lang="zh-CN" altLang="en-US" sz="2400" i="0">
                          <a:latin typeface="Cambria Math" panose="02040503050406030204" pitchFamily="18" charset="0"/>
                        </a:rPr>
                        <m:t>∗</m:t>
                      </m:r>
                      <m:r>
                        <m:rPr>
                          <m:sty m:val="p"/>
                        </m:rPr>
                        <a:rPr lang="zh-CN" altLang="en-US" sz="2400" i="0">
                          <a:latin typeface="Cambria Math" panose="02040503050406030204" pitchFamily="18" charset="0"/>
                        </a:rPr>
                        <m:t>K</m:t>
                      </m:r>
                    </m:oMath>
                  </m:oMathPara>
                </a14:m>
                <a:endParaRPr lang="zh-CN"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4805935" y="4071935"/>
                <a:ext cx="5581271" cy="830997"/>
              </a:xfrm>
              <a:prstGeom prst="rect">
                <a:avLst/>
              </a:prstGeom>
              <a:blipFill rotWithShape="0">
                <a:blip r:embed="rId3"/>
                <a:stretch>
                  <a:fillRect/>
                </a:stretch>
              </a:blipFill>
            </p:spPr>
            <p:txBody>
              <a:bodyPr/>
              <a:lstStyle/>
              <a:p>
                <a:r>
                  <a:rPr lang="zh-CN" altLang="en-US">
                    <a:noFill/>
                  </a:rPr>
                  <a:t> </a:t>
                </a:r>
              </a:p>
            </p:txBody>
          </p:sp>
        </mc:Fallback>
      </mc:AlternateContent>
      <p:sp>
        <p:nvSpPr>
          <p:cNvPr id="7" name="矩形 6"/>
          <p:cNvSpPr/>
          <p:nvPr/>
        </p:nvSpPr>
        <p:spPr>
          <a:xfrm>
            <a:off x="1030542" y="3079230"/>
            <a:ext cx="2438488" cy="523220"/>
          </a:xfrm>
          <a:prstGeom prst="rect">
            <a:avLst/>
          </a:prstGeom>
        </p:spPr>
        <p:txBody>
          <a:bodyPr wrap="none">
            <a:spAutoFit/>
          </a:bodyPr>
          <a:lstStyle/>
          <a:p>
            <a:r>
              <a:rPr lang="zh-CN" altLang="zh-CN" sz="2800" dirty="0">
                <a:latin typeface="Times New Roman" panose="02020603050405020304" pitchFamily="18" charset="0"/>
                <a:cs typeface="Times New Roman" panose="02020603050405020304" pitchFamily="18" charset="0"/>
              </a:rPr>
              <a:t>层次聚类</a:t>
            </a:r>
            <a:r>
              <a:rPr lang="zh-CN" altLang="zh-CN" sz="2800" dirty="0" smtClean="0">
                <a:latin typeface="Times New Roman" panose="02020603050405020304" pitchFamily="18" charset="0"/>
                <a:cs typeface="Times New Roman" panose="02020603050405020304" pitchFamily="18" charset="0"/>
              </a:rPr>
              <a:t>过程</a:t>
            </a:r>
            <a:r>
              <a:rPr lang="en-US" altLang="zh-CN" sz="2800" dirty="0" smtClean="0">
                <a:latin typeface="Times New Roman" panose="02020603050405020304" pitchFamily="18" charset="0"/>
                <a:cs typeface="Times New Roman" panose="02020603050405020304" pitchFamily="18" charset="0"/>
              </a:rPr>
              <a:t>:</a:t>
            </a:r>
            <a:endParaRPr lang="zh-CN" altLang="en-US" sz="2800" dirty="0"/>
          </a:p>
        </p:txBody>
      </p:sp>
      <mc:AlternateContent xmlns:mc="http://schemas.openxmlformats.org/markup-compatibility/2006" xmlns:a14="http://schemas.microsoft.com/office/drawing/2010/main">
        <mc:Choice Requires="a14">
          <p:sp>
            <p:nvSpPr>
              <p:cNvPr id="8" name="矩形 7"/>
              <p:cNvSpPr/>
              <p:nvPr/>
            </p:nvSpPr>
            <p:spPr>
              <a:xfrm>
                <a:off x="3469030" y="3098403"/>
                <a:ext cx="178420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sz="2400" smtClean="0">
                          <a:latin typeface="Cambria Math" panose="02040503050406030204" pitchFamily="18" charset="0"/>
                        </a:rPr>
                        <m:t>P</m:t>
                      </m:r>
                      <m:r>
                        <a:rPr lang="en-US" altLang="zh-CN" sz="2400" b="0" i="0" smtClean="0">
                          <a:latin typeface="Cambria Math" panose="02040503050406030204" pitchFamily="18" charset="0"/>
                        </a:rPr>
                        <m:t> </m:t>
                      </m:r>
                      <m:r>
                        <a:rPr lang="zh-CN" altLang="en-US" sz="2400" i="0">
                          <a:latin typeface="Cambria Math" panose="02040503050406030204" pitchFamily="18" charset="0"/>
                        </a:rPr>
                        <m:t>=</m:t>
                      </m:r>
                      <m:r>
                        <a:rPr lang="en-US" altLang="zh-CN" sz="2400" b="0" i="1" smtClean="0">
                          <a:latin typeface="Cambria Math" panose="02040503050406030204" pitchFamily="18" charset="0"/>
                        </a:rPr>
                        <m:t>𝐾</m:t>
                      </m:r>
                      <m:r>
                        <a:rPr lang="en-US" altLang="zh-CN" sz="2400" b="0" i="1" smtClean="0">
                          <a:latin typeface="Cambria Math" panose="02040503050406030204" pitchFamily="18" charset="0"/>
                        </a:rPr>
                        <m:t>∗</m:t>
                      </m:r>
                      <m:sSup>
                        <m:sSupPr>
                          <m:ctrlPr>
                            <a:rPr lang="zh-CN" altLang="en-US" sz="2400" i="1">
                              <a:latin typeface="Cambria Math" panose="02040503050406030204" pitchFamily="18" charset="0"/>
                            </a:rPr>
                          </m:ctrlPr>
                        </m:sSupPr>
                        <m:e>
                          <m:r>
                            <m:rPr>
                              <m:sty m:val="p"/>
                            </m:rPr>
                            <a:rPr lang="en-US" altLang="zh-CN" sz="2400" b="0" i="0" smtClean="0">
                              <a:latin typeface="Cambria Math" panose="02040503050406030204" pitchFamily="18" charset="0"/>
                            </a:rPr>
                            <m:t>N</m:t>
                          </m:r>
                        </m:e>
                        <m:sup>
                          <m:r>
                            <a:rPr lang="en-US" altLang="zh-CN" sz="2400" b="0" i="0" smtClean="0">
                              <a:latin typeface="Cambria Math" panose="02040503050406030204" pitchFamily="18" charset="0"/>
                            </a:rPr>
                            <m:t>2</m:t>
                          </m:r>
                        </m:sup>
                      </m:sSup>
                    </m:oMath>
                  </m:oMathPara>
                </a14:m>
                <a:endParaRPr lang="zh-CN" alt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3469030" y="3098403"/>
                <a:ext cx="1784206" cy="461665"/>
              </a:xfrm>
              <a:prstGeom prst="rect">
                <a:avLst/>
              </a:prstGeom>
              <a:blipFill rotWithShape="0">
                <a:blip r:embed="rId4"/>
                <a:stretch>
                  <a:fillRect/>
                </a:stretch>
              </a:blipFill>
            </p:spPr>
            <p:txBody>
              <a:bodyPr/>
              <a:lstStyle/>
              <a:p>
                <a:r>
                  <a:rPr lang="zh-CN" altLang="en-US">
                    <a:noFill/>
                  </a:rPr>
                  <a:t> </a:t>
                </a:r>
              </a:p>
            </p:txBody>
          </p:sp>
        </mc:Fallback>
      </mc:AlternateContent>
      <p:sp>
        <p:nvSpPr>
          <p:cNvPr id="9" name="矩形 8"/>
          <p:cNvSpPr/>
          <p:nvPr/>
        </p:nvSpPr>
        <p:spPr>
          <a:xfrm>
            <a:off x="1030542" y="2086525"/>
            <a:ext cx="2438488" cy="523220"/>
          </a:xfrm>
          <a:prstGeom prst="rect">
            <a:avLst/>
          </a:prstGeom>
        </p:spPr>
        <p:txBody>
          <a:bodyPr wrap="none">
            <a:spAutoFit/>
          </a:bodyPr>
          <a:lstStyle/>
          <a:p>
            <a:r>
              <a:rPr lang="zh-CN" altLang="zh-CN" sz="2800" dirty="0">
                <a:latin typeface="Times New Roman" panose="02020603050405020304" pitchFamily="18" charset="0"/>
                <a:cs typeface="Times New Roman" panose="02020603050405020304" pitchFamily="18" charset="0"/>
              </a:rPr>
              <a:t>相关系数</a:t>
            </a:r>
            <a:r>
              <a:rPr lang="zh-CN" altLang="zh-CN" sz="2800" dirty="0" smtClean="0">
                <a:latin typeface="Times New Roman" panose="02020603050405020304" pitchFamily="18" charset="0"/>
                <a:cs typeface="Times New Roman" panose="02020603050405020304" pitchFamily="18" charset="0"/>
              </a:rPr>
              <a:t>计算</a:t>
            </a:r>
            <a:r>
              <a:rPr lang="en-US" altLang="zh-CN" sz="2800" dirty="0">
                <a:latin typeface="Times New Roman" panose="02020603050405020304" pitchFamily="18" charset="0"/>
                <a:cs typeface="Times New Roman" panose="02020603050405020304" pitchFamily="18" charset="0"/>
              </a:rPr>
              <a:t>:</a:t>
            </a:r>
            <a:endParaRPr lang="zh-CN" altLang="en-US" sz="2800" dirty="0"/>
          </a:p>
        </p:txBody>
      </p:sp>
      <mc:AlternateContent xmlns:mc="http://schemas.openxmlformats.org/markup-compatibility/2006" xmlns:a14="http://schemas.microsoft.com/office/drawing/2010/main">
        <mc:Choice Requires="a14">
          <p:sp>
            <p:nvSpPr>
              <p:cNvPr id="10" name="矩形 9"/>
              <p:cNvSpPr/>
              <p:nvPr/>
            </p:nvSpPr>
            <p:spPr>
              <a:xfrm>
                <a:off x="2967931" y="2102203"/>
                <a:ext cx="7749375" cy="830997"/>
              </a:xfrm>
              <a:prstGeom prst="rect">
                <a:avLst/>
              </a:prstGeom>
            </p:spPr>
            <p:txBody>
              <a:bodyPr wrap="square">
                <a:spAutoFit/>
              </a:bodyPr>
              <a:lstStyle/>
              <a:p>
                <a:pPr marL="266700" indent="304800" algn="just">
                  <a:spcAft>
                    <a:spcPts val="0"/>
                  </a:spcAft>
                </a:pPr>
                <a14:m>
                  <m:oMath xmlns:m="http://schemas.openxmlformats.org/officeDocument/2006/math">
                    <m:r>
                      <m:rPr>
                        <m:sty m:val="p"/>
                      </m:rPr>
                      <a:rPr lang="en-US" altLang="zh-CN" sz="2400" kern="100" smtClean="0">
                        <a:latin typeface="Cambria Math" panose="02040503050406030204" pitchFamily="18" charset="0"/>
                        <a:cs typeface="Times New Roman" panose="02020603050405020304" pitchFamily="18" charset="0"/>
                      </a:rPr>
                      <m:t>P</m:t>
                    </m:r>
                    <m:r>
                      <a:rPr lang="en-US" altLang="zh-CN" sz="2400" kern="100">
                        <a:latin typeface="Cambria Math" panose="02040503050406030204" pitchFamily="18" charset="0"/>
                        <a:cs typeface="Times New Roman" panose="02020603050405020304" pitchFamily="18" charset="0"/>
                      </a:rPr>
                      <m:t>=</m:t>
                    </m:r>
                    <m:r>
                      <m:rPr>
                        <m:sty m:val="p"/>
                      </m:rPr>
                      <a:rPr lang="en-US" altLang="zh-CN" sz="2400" kern="100">
                        <a:latin typeface="Cambria Math" panose="02040503050406030204" pitchFamily="18" charset="0"/>
                        <a:cs typeface="Times New Roman" panose="02020603050405020304" pitchFamily="18" charset="0"/>
                      </a:rPr>
                      <m:t>N</m:t>
                    </m:r>
                    <m:r>
                      <a:rPr lang="en-US" altLang="zh-CN" sz="2400" i="1" kern="100">
                        <a:latin typeface="Cambria Math" panose="02040503050406030204" pitchFamily="18" charset="0"/>
                        <a:cs typeface="Times New Roman" panose="02020603050405020304" pitchFamily="18" charset="0"/>
                      </a:rPr>
                      <m:t>∗</m:t>
                    </m:r>
                    <m:d>
                      <m:d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2400" kern="100">
                            <a:latin typeface="Cambria Math" panose="02040503050406030204" pitchFamily="18" charset="0"/>
                            <a:cs typeface="Times New Roman" panose="02020603050405020304" pitchFamily="18" charset="0"/>
                          </a:rPr>
                          <m:t>N</m:t>
                        </m:r>
                        <m:r>
                          <a:rPr lang="en-US" altLang="zh-CN" sz="2400" i="1" kern="100">
                            <a:latin typeface="Cambria Math" panose="02040503050406030204" pitchFamily="18" charset="0"/>
                            <a:cs typeface="Times New Roman" panose="02020603050405020304" pitchFamily="18" charset="0"/>
                          </a:rPr>
                          <m:t>−</m:t>
                        </m:r>
                        <m:r>
                          <a:rPr lang="en-US" altLang="zh-CN" sz="2400" kern="100">
                            <a:latin typeface="Cambria Math" panose="02040503050406030204" pitchFamily="18" charset="0"/>
                            <a:cs typeface="Times New Roman" panose="02020603050405020304" pitchFamily="18" charset="0"/>
                          </a:rPr>
                          <m:t>1</m:t>
                        </m:r>
                      </m:e>
                    </m:d>
                    <m:r>
                      <a:rPr lang="en-US" altLang="zh-CN" sz="2400" i="1" kern="100">
                        <a:latin typeface="Cambria Math" panose="02040503050406030204" pitchFamily="18" charset="0"/>
                        <a:cs typeface="Times New Roman" panose="02020603050405020304" pitchFamily="18" charset="0"/>
                      </a:rPr>
                      <m:t>∗</m:t>
                    </m:r>
                    <m:r>
                      <a:rPr lang="en-US" altLang="zh-CN" sz="2400" i="1" kern="100">
                        <a:latin typeface="Cambria Math" panose="02040503050406030204" pitchFamily="18" charset="0"/>
                        <a:cs typeface="Times New Roman" panose="02020603050405020304" pitchFamily="18" charset="0"/>
                      </a:rPr>
                      <m:t>𝑀</m:t>
                    </m:r>
                    <m:r>
                      <a:rPr lang="en-US" altLang="zh-CN" sz="2400" i="1" kern="100">
                        <a:latin typeface="Cambria Math" panose="02040503050406030204" pitchFamily="18" charset="0"/>
                        <a:cs typeface="Times New Roman" panose="02020603050405020304" pitchFamily="18" charset="0"/>
                      </a:rPr>
                      <m:t>∗</m:t>
                    </m:r>
                    <m:d>
                      <m:d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kern="100">
                            <a:latin typeface="Cambria Math" panose="02040503050406030204" pitchFamily="18" charset="0"/>
                            <a:cs typeface="Times New Roman" panose="02020603050405020304" pitchFamily="18" charset="0"/>
                          </a:rPr>
                          <m:t>𝑀</m:t>
                        </m:r>
                        <m:r>
                          <a:rPr lang="en-US" altLang="zh-CN" sz="2400" i="1" kern="100">
                            <a:latin typeface="Cambria Math" panose="02040503050406030204" pitchFamily="18" charset="0"/>
                            <a:cs typeface="Times New Roman" panose="02020603050405020304" pitchFamily="18" charset="0"/>
                          </a:rPr>
                          <m:t>−</m:t>
                        </m:r>
                        <m:r>
                          <a:rPr lang="en-US" altLang="zh-CN" sz="2400" kern="100">
                            <a:latin typeface="Cambria Math" panose="02040503050406030204" pitchFamily="18" charset="0"/>
                            <a:cs typeface="Times New Roman" panose="02020603050405020304" pitchFamily="18" charset="0"/>
                          </a:rPr>
                          <m:t>1</m:t>
                        </m:r>
                      </m:e>
                    </m:d>
                    <m:r>
                      <a:rPr lang="en-US" altLang="zh-CN" sz="2400" i="1" kern="100">
                        <a:latin typeface="Cambria Math" panose="02040503050406030204" pitchFamily="18" charset="0"/>
                        <a:cs typeface="Times New Roman" panose="02020603050405020304" pitchFamily="18" charset="0"/>
                      </a:rPr>
                      <m:t>+</m:t>
                    </m:r>
                    <m:r>
                      <a:rPr lang="en-US" altLang="zh-CN" sz="2400" i="1" kern="100">
                        <a:latin typeface="Cambria Math" panose="02040503050406030204" pitchFamily="18" charset="0"/>
                        <a:cs typeface="Times New Roman" panose="02020603050405020304" pitchFamily="18" charset="0"/>
                      </a:rPr>
                      <m:t>𝑁</m:t>
                    </m:r>
                    <m:r>
                      <a:rPr lang="en-US" altLang="zh-CN" sz="2400" i="1" kern="100">
                        <a:latin typeface="Cambria Math" panose="02040503050406030204" pitchFamily="18" charset="0"/>
                        <a:cs typeface="Times New Roman" panose="02020603050405020304" pitchFamily="18" charset="0"/>
                      </a:rPr>
                      <m:t>∗</m:t>
                    </m:r>
                    <m:r>
                      <a:rPr lang="en-US" altLang="zh-CN" sz="2400" i="1" kern="100">
                        <a:latin typeface="Cambria Math" panose="02040503050406030204" pitchFamily="18" charset="0"/>
                        <a:cs typeface="Times New Roman" panose="02020603050405020304" pitchFamily="18" charset="0"/>
                      </a:rPr>
                      <m:t>𝐶</m:t>
                    </m:r>
                    <m:r>
                      <a:rPr lang="en-US" altLang="zh-CN" sz="2400" i="1" kern="100">
                        <a:latin typeface="Cambria Math" panose="02040503050406030204" pitchFamily="18" charset="0"/>
                        <a:cs typeface="Times New Roman" panose="02020603050405020304" pitchFamily="18" charset="0"/>
                      </a:rPr>
                      <m:t>∗</m:t>
                    </m:r>
                    <m:r>
                      <a:rPr lang="en-US" altLang="zh-CN" sz="2400" i="1" kern="100">
                        <a:latin typeface="Cambria Math" panose="02040503050406030204" pitchFamily="18" charset="0"/>
                        <a:cs typeface="Times New Roman" panose="02020603050405020304" pitchFamily="18" charset="0"/>
                      </a:rPr>
                      <m:t>𝑀</m:t>
                    </m:r>
                    <m:r>
                      <a:rPr lang="en-US" altLang="zh-CN" sz="2400" i="1" kern="100">
                        <a:latin typeface="Cambria Math" panose="02040503050406030204" pitchFamily="18" charset="0"/>
                        <a:cs typeface="Times New Roman" panose="02020603050405020304" pitchFamily="18" charset="0"/>
                      </a:rPr>
                      <m:t>∗(</m:t>
                    </m:r>
                    <m:r>
                      <a:rPr lang="en-US" altLang="zh-CN" sz="2400" i="1" kern="100">
                        <a:latin typeface="Cambria Math" panose="02040503050406030204" pitchFamily="18" charset="0"/>
                        <a:cs typeface="Times New Roman" panose="02020603050405020304" pitchFamily="18" charset="0"/>
                      </a:rPr>
                      <m:t>𝑀</m:t>
                    </m:r>
                    <m:r>
                      <a:rPr lang="en-US" altLang="zh-CN" sz="2400" i="1" kern="100">
                        <a:latin typeface="Cambria Math" panose="02040503050406030204" pitchFamily="18" charset="0"/>
                        <a:cs typeface="Times New Roman" panose="02020603050405020304" pitchFamily="18" charset="0"/>
                      </a:rPr>
                      <m:t>−1)</m:t>
                    </m:r>
                  </m:oMath>
                </a14:m>
                <a:r>
                  <a:rPr lang="en-US" altLang="zh-CN" sz="2400" kern="100" dirty="0" smtClean="0">
                    <a:latin typeface="Times New Roman" panose="02020603050405020304" pitchFamily="18" charset="0"/>
                    <a:cs typeface="Times New Roman" panose="02020603050405020304" pitchFamily="18" charset="0"/>
                  </a:rPr>
                  <a:t>  </a:t>
                </a:r>
                <a:endParaRPr lang="en-US" altLang="zh-CN" sz="2400" kern="100" dirty="0" smtClean="0">
                  <a:latin typeface="Cambria Math" panose="02040503050406030204" pitchFamily="18" charset="0"/>
                  <a:cs typeface="Times New Roman" panose="02020603050405020304" pitchFamily="18" charset="0"/>
                </a:endParaRPr>
              </a:p>
              <a:p>
                <a:pPr marL="266700" algn="ctr">
                  <a:spcAft>
                    <a:spcPts val="0"/>
                  </a:spcAft>
                </a:pPr>
                <a14:m>
                  <m:oMath xmlns:m="http://schemas.openxmlformats.org/officeDocument/2006/math">
                    <m:r>
                      <a:rPr lang="en-US" altLang="zh-CN" sz="2400" kern="100">
                        <a:latin typeface="Cambria Math" panose="02040503050406030204" pitchFamily="18" charset="0"/>
                        <a:cs typeface="Times New Roman" panose="02020603050405020304" pitchFamily="18" charset="0"/>
                      </a:rPr>
                      <m:t>≈</m:t>
                    </m:r>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2400" kern="100">
                            <a:latin typeface="Cambria Math" panose="02040503050406030204" pitchFamily="18" charset="0"/>
                            <a:cs typeface="Times New Roman" panose="02020603050405020304" pitchFamily="18" charset="0"/>
                          </a:rPr>
                          <m:t>N</m:t>
                        </m:r>
                      </m:e>
                      <m:sup>
                        <m:r>
                          <a:rPr lang="en-US" altLang="zh-CN" sz="2400" i="1" kern="100">
                            <a:latin typeface="Cambria Math" panose="02040503050406030204" pitchFamily="18" charset="0"/>
                            <a:cs typeface="Times New Roman" panose="02020603050405020304" pitchFamily="18" charset="0"/>
                          </a:rPr>
                          <m:t>2</m:t>
                        </m:r>
                      </m:sup>
                    </m:sSup>
                    <m:r>
                      <a:rPr lang="en-US" altLang="zh-CN" sz="2400" i="1" kern="100">
                        <a:latin typeface="Cambria Math" panose="02040503050406030204" pitchFamily="18" charset="0"/>
                        <a:cs typeface="Times New Roman" panose="02020603050405020304" pitchFamily="18" charset="0"/>
                      </a:rPr>
                      <m:t>∗</m:t>
                    </m:r>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latin typeface="Cambria Math" panose="02040503050406030204" pitchFamily="18" charset="0"/>
                            <a:cs typeface="Times New Roman" panose="02020603050405020304" pitchFamily="18" charset="0"/>
                          </a:rPr>
                          <m:t>𝑀</m:t>
                        </m:r>
                      </m:e>
                      <m:sup>
                        <m:r>
                          <a:rPr lang="en-US" altLang="zh-CN" sz="2400" i="1" kern="100">
                            <a:latin typeface="Cambria Math" panose="02040503050406030204" pitchFamily="18" charset="0"/>
                            <a:cs typeface="Times New Roman" panose="02020603050405020304" pitchFamily="18" charset="0"/>
                          </a:rPr>
                          <m:t>2</m:t>
                        </m:r>
                      </m:sup>
                    </m:sSup>
                    <m:r>
                      <a:rPr lang="en-US" altLang="zh-CN" sz="2400" kern="100">
                        <a:latin typeface="Cambria Math" panose="02040503050406030204" pitchFamily="18" charset="0"/>
                        <a:cs typeface="Times New Roman" panose="02020603050405020304" pitchFamily="18" charset="0"/>
                      </a:rPr>
                      <m:t>+</m:t>
                    </m:r>
                    <m:r>
                      <m:rPr>
                        <m:sty m:val="p"/>
                      </m:rPr>
                      <a:rPr lang="en-US" altLang="zh-CN" sz="2400" kern="100">
                        <a:latin typeface="Cambria Math" panose="02040503050406030204" pitchFamily="18" charset="0"/>
                        <a:cs typeface="Times New Roman" panose="02020603050405020304" pitchFamily="18" charset="0"/>
                      </a:rPr>
                      <m:t>N</m:t>
                    </m:r>
                    <m:r>
                      <a:rPr lang="en-US" altLang="zh-CN" sz="2400" i="1" kern="100">
                        <a:latin typeface="Cambria Math" panose="02040503050406030204" pitchFamily="18" charset="0"/>
                        <a:cs typeface="Times New Roman" panose="02020603050405020304" pitchFamily="18" charset="0"/>
                      </a:rPr>
                      <m:t>∗</m:t>
                    </m:r>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2400" kern="100">
                            <a:latin typeface="Cambria Math" panose="02040503050406030204" pitchFamily="18" charset="0"/>
                            <a:cs typeface="Times New Roman" panose="02020603050405020304" pitchFamily="18" charset="0"/>
                          </a:rPr>
                          <m:t>M</m:t>
                        </m:r>
                      </m:e>
                      <m:sup>
                        <m:r>
                          <a:rPr lang="en-US" altLang="zh-CN" sz="2400" kern="100">
                            <a:latin typeface="Cambria Math" panose="02040503050406030204" pitchFamily="18" charset="0"/>
                            <a:cs typeface="Times New Roman" panose="02020603050405020304" pitchFamily="18" charset="0"/>
                          </a:rPr>
                          <m:t>2</m:t>
                        </m:r>
                      </m:sup>
                    </m:sSup>
                    <m:r>
                      <a:rPr lang="en-US" altLang="zh-CN" sz="2400" i="1" kern="100">
                        <a:latin typeface="Cambria Math" panose="02040503050406030204" pitchFamily="18" charset="0"/>
                        <a:cs typeface="Times New Roman" panose="02020603050405020304" pitchFamily="18" charset="0"/>
                      </a:rPr>
                      <m:t>∗</m:t>
                    </m:r>
                    <m:r>
                      <m:rPr>
                        <m:sty m:val="p"/>
                      </m:rPr>
                      <a:rPr lang="en-US" altLang="zh-CN" sz="2400" kern="100">
                        <a:latin typeface="Cambria Math" panose="02040503050406030204" pitchFamily="18" charset="0"/>
                        <a:cs typeface="Times New Roman" panose="02020603050405020304" pitchFamily="18" charset="0"/>
                      </a:rPr>
                      <m:t>C</m:t>
                    </m:r>
                  </m:oMath>
                </a14:m>
                <a:r>
                  <a:rPr lang="en-US" altLang="zh-CN" sz="2400" kern="100" dirty="0">
                    <a:latin typeface="Times New Roman" panose="02020603050405020304" pitchFamily="18" charset="0"/>
                    <a:cs typeface="Times New Roman" panose="02020603050405020304" pitchFamily="18" charset="0"/>
                  </a:rPr>
                  <a:t>  </a:t>
                </a:r>
                <a:endParaRPr lang="zh-CN" altLang="zh-CN" sz="2400" kern="100" dirty="0">
                  <a:latin typeface="Times New Roman" panose="02020603050405020304" pitchFamily="18" charset="0"/>
                  <a:cs typeface="Times New Roman" panose="02020603050405020304" pitchFamily="18" charset="0"/>
                </a:endParaRPr>
              </a:p>
            </p:txBody>
          </p:sp>
        </mc:Choice>
        <mc:Fallback xmlns="">
          <p:sp>
            <p:nvSpPr>
              <p:cNvPr id="10" name="矩形 9"/>
              <p:cNvSpPr>
                <a:spLocks noRot="1" noChangeAspect="1" noMove="1" noResize="1" noEditPoints="1" noAdjustHandles="1" noChangeArrowheads="1" noChangeShapeType="1" noTextEdit="1"/>
              </p:cNvSpPr>
              <p:nvPr/>
            </p:nvSpPr>
            <p:spPr>
              <a:xfrm>
                <a:off x="2967931" y="2102203"/>
                <a:ext cx="7749375" cy="830997"/>
              </a:xfrm>
              <a:prstGeom prst="rect">
                <a:avLst/>
              </a:prstGeom>
              <a:blipFill rotWithShape="0">
                <a:blip r:embed="rId5"/>
                <a:stretch>
                  <a:fillRect/>
                </a:stretch>
              </a:blipFill>
            </p:spPr>
            <p:txBody>
              <a:bodyPr/>
              <a:lstStyle/>
              <a:p>
                <a:r>
                  <a:rPr lang="zh-CN" altLang="en-US">
                    <a:noFill/>
                  </a:rPr>
                  <a:t> </a:t>
                </a:r>
              </a:p>
            </p:txBody>
          </p:sp>
        </mc:Fallback>
      </mc:AlternateContent>
      <p:sp>
        <p:nvSpPr>
          <p:cNvPr id="11" name="文本框 10"/>
          <p:cNvSpPr txBox="1"/>
          <p:nvPr/>
        </p:nvSpPr>
        <p:spPr>
          <a:xfrm>
            <a:off x="9188596" y="6041667"/>
            <a:ext cx="2042547" cy="369332"/>
          </a:xfrm>
          <a:prstGeom prst="rect">
            <a:avLst/>
          </a:prstGeom>
          <a:noFill/>
        </p:spPr>
        <p:txBody>
          <a:bodyPr wrap="none" rtlCol="0">
            <a:spAutoFit/>
          </a:bodyPr>
          <a:lstStyle/>
          <a:p>
            <a:r>
              <a:rPr lang="en-US" altLang="zh-CN" dirty="0"/>
              <a:t>(</a:t>
            </a:r>
            <a:r>
              <a:rPr lang="en-US" altLang="zh-CN" dirty="0" smtClean="0"/>
              <a:t>N=10^5, M=10^3)</a:t>
            </a:r>
            <a:endParaRPr lang="zh-CN" altLang="en-US" dirty="0"/>
          </a:p>
        </p:txBody>
      </p:sp>
      <mc:AlternateContent xmlns:mc="http://schemas.openxmlformats.org/markup-compatibility/2006" xmlns:a14="http://schemas.microsoft.com/office/drawing/2010/main">
        <mc:Choice Requires="a14">
          <p:sp>
            <p:nvSpPr>
              <p:cNvPr id="12" name="矩形 11"/>
              <p:cNvSpPr/>
              <p:nvPr/>
            </p:nvSpPr>
            <p:spPr>
              <a:xfrm>
                <a:off x="2967931" y="5437327"/>
                <a:ext cx="604344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sz="2400">
                          <a:latin typeface="Cambria Math" panose="02040503050406030204" pitchFamily="18" charset="0"/>
                        </a:rPr>
                        <m:t>S</m:t>
                      </m:r>
                      <m:r>
                        <a:rPr lang="zh-CN" altLang="en-US" sz="2400" i="0">
                          <a:latin typeface="Cambria Math" panose="02040503050406030204" pitchFamily="18" charset="0"/>
                        </a:rPr>
                        <m:t>=</m:t>
                      </m:r>
                      <m:r>
                        <m:rPr>
                          <m:sty m:val="p"/>
                        </m:rPr>
                        <a:rPr lang="zh-CN" altLang="en-US" sz="2400" i="0">
                          <a:latin typeface="Cambria Math" panose="02040503050406030204" pitchFamily="18" charset="0"/>
                        </a:rPr>
                        <m:t>M</m:t>
                      </m:r>
                      <m:r>
                        <a:rPr lang="zh-CN" altLang="en-US" sz="2400" i="0">
                          <a:latin typeface="Cambria Math" panose="02040503050406030204" pitchFamily="18" charset="0"/>
                        </a:rPr>
                        <m:t>∗</m:t>
                      </m:r>
                      <m:r>
                        <m:rPr>
                          <m:sty m:val="p"/>
                        </m:rPr>
                        <a:rPr lang="zh-CN" altLang="en-US" sz="2400" i="0">
                          <a:latin typeface="Cambria Math" panose="02040503050406030204" pitchFamily="18" charset="0"/>
                        </a:rPr>
                        <m:t>M</m:t>
                      </m:r>
                      <m:r>
                        <a:rPr lang="zh-CN" altLang="en-US" sz="2400" i="0">
                          <a:latin typeface="Cambria Math" panose="02040503050406030204" pitchFamily="18" charset="0"/>
                        </a:rPr>
                        <m:t>∗</m:t>
                      </m:r>
                      <m:r>
                        <m:rPr>
                          <m:sty m:val="p"/>
                        </m:rPr>
                        <a:rPr lang="zh-CN" altLang="en-US" sz="2400" i="0">
                          <a:latin typeface="Cambria Math" panose="02040503050406030204" pitchFamily="18" charset="0"/>
                        </a:rPr>
                        <m:t>N</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0">
                              <a:latin typeface="Cambria Math" panose="02040503050406030204" pitchFamily="18" charset="0"/>
                            </a:rPr>
                            <m:t>10</m:t>
                          </m:r>
                        </m:e>
                        <m:sup>
                          <m:r>
                            <a:rPr lang="zh-CN" altLang="en-US" sz="2400" i="0">
                              <a:latin typeface="Cambria Math" panose="02040503050406030204" pitchFamily="18" charset="0"/>
                            </a:rPr>
                            <m:t>1</m:t>
                          </m:r>
                          <m:r>
                            <a:rPr lang="en-US" altLang="zh-CN" sz="2400" i="1" smtClean="0">
                              <a:latin typeface="Cambria Math" panose="02040503050406030204" pitchFamily="18" charset="0"/>
                            </a:rPr>
                            <m:t>1</m:t>
                          </m:r>
                        </m:sup>
                      </m:sSup>
                      <m:r>
                        <a:rPr lang="zh-CN" altLang="en-US" sz="2400" i="1">
                          <a:latin typeface="Cambria Math" panose="02040503050406030204" pitchFamily="18" charset="0"/>
                        </a:rPr>
                        <m:t>𝑏𝑦𝑡𝑒</m:t>
                      </m:r>
                      <m:r>
                        <a:rPr lang="zh-CN" altLang="en-US" sz="2400" i="0">
                          <a:latin typeface="Cambria Math" panose="02040503050406030204" pitchFamily="18" charset="0"/>
                        </a:rPr>
                        <m:t> ≈90 </m:t>
                      </m:r>
                      <m:r>
                        <a:rPr lang="zh-CN" altLang="en-US" sz="2400" i="1">
                          <a:latin typeface="Cambria Math" panose="02040503050406030204" pitchFamily="18" charset="0"/>
                        </a:rPr>
                        <m:t>𝐺𝑖𝑔𝑎𝑏𝑦𝑡𝑒</m:t>
                      </m:r>
                    </m:oMath>
                  </m:oMathPara>
                </a14:m>
                <a:endParaRPr lang="zh-CN" alt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2967931" y="5437327"/>
                <a:ext cx="6043449" cy="461665"/>
              </a:xfrm>
              <a:prstGeom prst="rect">
                <a:avLst/>
              </a:prstGeom>
              <a:blipFill rotWithShape="0">
                <a:blip r:embed="rId6"/>
                <a:stretch>
                  <a:fillRect b="-17105"/>
                </a:stretch>
              </a:blipFill>
            </p:spPr>
            <p:txBody>
              <a:bodyPr/>
              <a:lstStyle/>
              <a:p>
                <a:r>
                  <a:rPr lang="zh-CN" altLang="en-US">
                    <a:noFill/>
                  </a:rPr>
                  <a:t> </a:t>
                </a:r>
              </a:p>
            </p:txBody>
          </p:sp>
        </mc:Fallback>
      </mc:AlternateContent>
      <p:sp>
        <p:nvSpPr>
          <p:cNvPr id="13" name="文本框 12"/>
          <p:cNvSpPr txBox="1"/>
          <p:nvPr/>
        </p:nvSpPr>
        <p:spPr>
          <a:xfrm>
            <a:off x="1030542" y="5375772"/>
            <a:ext cx="2339102" cy="523220"/>
          </a:xfrm>
          <a:prstGeom prst="rect">
            <a:avLst/>
          </a:prstGeom>
          <a:noFill/>
        </p:spPr>
        <p:txBody>
          <a:bodyPr wrap="none" rtlCol="0">
            <a:spAutoFit/>
          </a:bodyPr>
          <a:lstStyle/>
          <a:p>
            <a:r>
              <a:rPr lang="zh-CN" altLang="en-US" sz="2800" dirty="0" smtClean="0"/>
              <a:t>空间复杂度：</a:t>
            </a:r>
            <a:endParaRPr lang="zh-CN" altLang="en-US" sz="2800" dirty="0"/>
          </a:p>
        </p:txBody>
      </p:sp>
    </p:spTree>
    <p:extLst>
      <p:ext uri="{BB962C8B-B14F-4D97-AF65-F5344CB8AC3E}">
        <p14:creationId xmlns:p14="http://schemas.microsoft.com/office/powerpoint/2010/main" val="3290707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3200" dirty="0" smtClean="0">
                <a:latin typeface="黑体" panose="02010609060101010101" pitchFamily="49" charset="-122"/>
                <a:ea typeface="黑体" panose="02010609060101010101" pitchFamily="49" charset="-122"/>
              </a:rPr>
              <a:t>分析原始程序的性能热点</a:t>
            </a:r>
            <a:endParaRPr lang="en-US" altLang="zh-CN" sz="3200" dirty="0" smtClean="0">
              <a:latin typeface="黑体" panose="02010609060101010101" pitchFamily="49" charset="-122"/>
              <a:ea typeface="黑体" panose="02010609060101010101" pitchFamily="49" charset="-122"/>
            </a:endParaRPr>
          </a:p>
          <a:p>
            <a:endParaRPr lang="en-US" altLang="zh-CN" sz="3200" dirty="0">
              <a:latin typeface="黑体" panose="02010609060101010101" pitchFamily="49" charset="-122"/>
              <a:ea typeface="黑体" panose="02010609060101010101" pitchFamily="49" charset="-122"/>
            </a:endParaRPr>
          </a:p>
          <a:p>
            <a:r>
              <a:rPr lang="zh-CN" altLang="en-US" sz="3200" dirty="0" smtClean="0">
                <a:latin typeface="黑体" panose="02010609060101010101" pitchFamily="49" charset="-122"/>
                <a:ea typeface="黑体" panose="02010609060101010101" pitchFamily="49" charset="-122"/>
              </a:rPr>
              <a:t>分析程序段时间和空间复杂度</a:t>
            </a:r>
            <a:endParaRPr lang="en-US" altLang="zh-CN" sz="3200" dirty="0" smtClean="0">
              <a:latin typeface="黑体" panose="02010609060101010101" pitchFamily="49" charset="-122"/>
              <a:ea typeface="黑体" panose="02010609060101010101" pitchFamily="49" charset="-122"/>
            </a:endParaRPr>
          </a:p>
          <a:p>
            <a:pPr marL="0" indent="0">
              <a:buNone/>
            </a:pPr>
            <a:endParaRPr lang="en-US" altLang="zh-CN" sz="3200" dirty="0" smtClean="0">
              <a:latin typeface="黑体" panose="02010609060101010101" pitchFamily="49" charset="-122"/>
              <a:ea typeface="黑体" panose="02010609060101010101" pitchFamily="49" charset="-122"/>
            </a:endParaRPr>
          </a:p>
          <a:p>
            <a:pPr marL="0" indent="0">
              <a:buNone/>
            </a:pPr>
            <a:endParaRPr lang="en-US" altLang="zh-CN" sz="3200" dirty="0">
              <a:latin typeface="黑体" panose="02010609060101010101" pitchFamily="49" charset="-122"/>
              <a:ea typeface="黑体" panose="02010609060101010101" pitchFamily="49" charset="-122"/>
            </a:endParaRPr>
          </a:p>
        </p:txBody>
      </p:sp>
      <p:grpSp>
        <p:nvGrpSpPr>
          <p:cNvPr id="6" name="组合 5"/>
          <p:cNvGrpSpPr/>
          <p:nvPr/>
        </p:nvGrpSpPr>
        <p:grpSpPr>
          <a:xfrm>
            <a:off x="6222523" y="1320801"/>
            <a:ext cx="5765349" cy="1047420"/>
            <a:chOff x="7010399" y="1839912"/>
            <a:chExt cx="5041901" cy="915988"/>
          </a:xfrm>
        </p:grpSpPr>
        <p:pic>
          <p:nvPicPr>
            <p:cNvPr id="4" name="图片 3"/>
            <p:cNvPicPr>
              <a:picLocks noChangeAspect="1"/>
            </p:cNvPicPr>
            <p:nvPr/>
          </p:nvPicPr>
          <p:blipFill rotWithShape="1">
            <a:blip r:embed="rId2"/>
            <a:srcRect l="3813"/>
            <a:stretch/>
          </p:blipFill>
          <p:spPr>
            <a:xfrm>
              <a:off x="7010399" y="1839912"/>
              <a:ext cx="5039019" cy="819150"/>
            </a:xfrm>
            <a:prstGeom prst="rect">
              <a:avLst/>
            </a:prstGeom>
          </p:spPr>
        </p:pic>
        <p:pic>
          <p:nvPicPr>
            <p:cNvPr id="5" name="图片 4"/>
            <p:cNvPicPr>
              <a:picLocks noChangeAspect="1"/>
            </p:cNvPicPr>
            <p:nvPr/>
          </p:nvPicPr>
          <p:blipFill rotWithShape="1">
            <a:blip r:embed="rId3"/>
            <a:srcRect t="1" r="11067" b="19946"/>
            <a:stretch/>
          </p:blipFill>
          <p:spPr>
            <a:xfrm>
              <a:off x="7444154" y="2572898"/>
              <a:ext cx="4608146" cy="183002"/>
            </a:xfrm>
            <a:prstGeom prst="rect">
              <a:avLst/>
            </a:prstGeom>
          </p:spPr>
        </p:pic>
      </p:grpSp>
      <p:pic>
        <p:nvPicPr>
          <p:cNvPr id="7" name="图片 6"/>
          <p:cNvPicPr>
            <a:picLocks noChangeAspect="1"/>
          </p:cNvPicPr>
          <p:nvPr/>
        </p:nvPicPr>
        <p:blipFill>
          <a:blip r:embed="rId4"/>
          <a:stretch>
            <a:fillRect/>
          </a:stretch>
        </p:blipFill>
        <p:spPr>
          <a:xfrm>
            <a:off x="2916776" y="3162300"/>
            <a:ext cx="9067800" cy="311150"/>
          </a:xfrm>
          <a:prstGeom prst="rect">
            <a:avLst/>
          </a:prstGeom>
        </p:spPr>
      </p:pic>
      <p:pic>
        <p:nvPicPr>
          <p:cNvPr id="8" name="图片 7"/>
          <p:cNvPicPr>
            <a:picLocks noChangeAspect="1"/>
          </p:cNvPicPr>
          <p:nvPr/>
        </p:nvPicPr>
        <p:blipFill>
          <a:blip r:embed="rId5"/>
          <a:stretch>
            <a:fillRect/>
          </a:stretch>
        </p:blipFill>
        <p:spPr>
          <a:xfrm>
            <a:off x="6222523" y="4370387"/>
            <a:ext cx="5130004" cy="2195513"/>
          </a:xfrm>
          <a:prstGeom prst="rect">
            <a:avLst/>
          </a:prstGeom>
        </p:spPr>
      </p:pic>
      <p:sp>
        <p:nvSpPr>
          <p:cNvPr id="9" name="标题 1"/>
          <p:cNvSpPr txBox="1">
            <a:spLocks/>
          </p:cNvSpPr>
          <p:nvPr/>
        </p:nvSpPr>
        <p:spPr>
          <a:xfrm>
            <a:off x="1296000" y="648000"/>
            <a:ext cx="9905998" cy="86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4000" smtClean="0"/>
              <a:t>项目分析</a:t>
            </a:r>
            <a:endParaRPr lang="zh-CN" altLang="en-US" sz="4000" dirty="0"/>
          </a:p>
        </p:txBody>
      </p:sp>
    </p:spTree>
    <p:extLst>
      <p:ext uri="{BB962C8B-B14F-4D97-AF65-F5344CB8AC3E}">
        <p14:creationId xmlns:p14="http://schemas.microsoft.com/office/powerpoint/2010/main" val="3445251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6000" y="648000"/>
            <a:ext cx="9905998" cy="864000"/>
          </a:xfrm>
        </p:spPr>
        <p:txBody>
          <a:bodyPr>
            <a:normAutofit/>
          </a:bodyPr>
          <a:lstStyle/>
          <a:p>
            <a:r>
              <a:rPr lang="zh-CN" altLang="en-US" sz="4000" dirty="0" smtClean="0"/>
              <a:t>项目架构</a:t>
            </a:r>
            <a:endParaRPr lang="zh-CN" altLang="en-US" sz="4000" dirty="0"/>
          </a:p>
        </p:txBody>
      </p:sp>
      <p:sp>
        <p:nvSpPr>
          <p:cNvPr id="4" name="矩形 3"/>
          <p:cNvSpPr/>
          <p:nvPr/>
        </p:nvSpPr>
        <p:spPr>
          <a:xfrm>
            <a:off x="1327149" y="1546905"/>
            <a:ext cx="9740900" cy="232500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a:p>
          <a:p>
            <a:pPr algn="ctr"/>
            <a:endParaRPr lang="en-US" altLang="zh-CN" dirty="0" smtClean="0"/>
          </a:p>
          <a:p>
            <a:pPr algn="ctr"/>
            <a:endParaRPr lang="en-US" altLang="zh-CN" dirty="0"/>
          </a:p>
          <a:p>
            <a:pPr algn="ctr"/>
            <a:r>
              <a:rPr lang="zh-CN" altLang="en-US" sz="4400" b="1" dirty="0" smtClean="0">
                <a:latin typeface="幼圆" panose="02010509060101010101" pitchFamily="49" charset="-122"/>
                <a:ea typeface="幼圆" panose="02010509060101010101" pitchFamily="49" charset="-122"/>
              </a:rPr>
              <a:t>可视化</a:t>
            </a:r>
            <a:r>
              <a:rPr lang="zh-CN" altLang="en-US" sz="4800" b="1" dirty="0" smtClean="0">
                <a:latin typeface="幼圆" panose="02010509060101010101" pitchFamily="49" charset="-122"/>
                <a:ea typeface="幼圆" panose="02010509060101010101" pitchFamily="49" charset="-122"/>
              </a:rPr>
              <a:t>模块</a:t>
            </a:r>
            <a:endParaRPr lang="en-US" altLang="zh-CN" sz="4800" b="1" dirty="0">
              <a:latin typeface="幼圆" panose="02010509060101010101" pitchFamily="49" charset="-122"/>
              <a:ea typeface="幼圆" panose="02010509060101010101" pitchFamily="49" charset="-122"/>
            </a:endParaRPr>
          </a:p>
        </p:txBody>
      </p:sp>
      <p:sp>
        <p:nvSpPr>
          <p:cNvPr id="5" name="矩形 4"/>
          <p:cNvSpPr/>
          <p:nvPr/>
        </p:nvSpPr>
        <p:spPr>
          <a:xfrm>
            <a:off x="1327149" y="4133628"/>
            <a:ext cx="9740900" cy="222431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r>
              <a:rPr lang="zh-CN" altLang="en-US" sz="4400" b="1" dirty="0" smtClean="0">
                <a:latin typeface="幼圆" panose="02010509060101010101" pitchFamily="49" charset="-122"/>
                <a:ea typeface="幼圆" panose="02010509060101010101" pitchFamily="49" charset="-122"/>
              </a:rPr>
              <a:t>高性能聚类模块</a:t>
            </a:r>
            <a:endParaRPr lang="zh-CN" altLang="en-US" sz="4400" b="1" dirty="0">
              <a:latin typeface="幼圆" panose="02010509060101010101" pitchFamily="49" charset="-122"/>
              <a:ea typeface="幼圆" panose="02010509060101010101" pitchFamily="49" charset="-122"/>
            </a:endParaRPr>
          </a:p>
        </p:txBody>
      </p:sp>
      <p:grpSp>
        <p:nvGrpSpPr>
          <p:cNvPr id="6" name="组合 5"/>
          <p:cNvGrpSpPr/>
          <p:nvPr/>
        </p:nvGrpSpPr>
        <p:grpSpPr>
          <a:xfrm>
            <a:off x="1511257" y="1745140"/>
            <a:ext cx="5567396" cy="1191753"/>
            <a:chOff x="36175" y="1366034"/>
            <a:chExt cx="6296840" cy="1191753"/>
          </a:xfrm>
        </p:grpSpPr>
        <p:sp>
          <p:nvSpPr>
            <p:cNvPr id="7" name="圆角矩形 6"/>
            <p:cNvSpPr/>
            <p:nvPr/>
          </p:nvSpPr>
          <p:spPr>
            <a:xfrm>
              <a:off x="36175" y="1366034"/>
              <a:ext cx="6296840" cy="1191753"/>
            </a:xfrm>
            <a:prstGeom prst="roundRect">
              <a:avLst>
                <a:gd name="adj" fmla="val 10000"/>
              </a:avLst>
            </a:pr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圆角矩形 4"/>
            <p:cNvSpPr/>
            <p:nvPr/>
          </p:nvSpPr>
          <p:spPr>
            <a:xfrm>
              <a:off x="71080" y="1400939"/>
              <a:ext cx="6227030" cy="11219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altLang="zh-CN" sz="3600" b="1" kern="1200" dirty="0" smtClean="0">
                  <a:latin typeface="微软雅黑" panose="020B0503020204020204" pitchFamily="34" charset="-122"/>
                  <a:ea typeface="微软雅黑" panose="020B0503020204020204" pitchFamily="34" charset="-122"/>
                </a:rPr>
                <a:t>HTML5</a:t>
              </a:r>
              <a:endParaRPr lang="zh-CN" altLang="en-US" sz="3600" b="1" kern="1200" dirty="0">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7262760" y="1745140"/>
            <a:ext cx="3638635" cy="1191753"/>
            <a:chOff x="6512135" y="1353573"/>
            <a:chExt cx="2887827" cy="1191753"/>
          </a:xfrm>
        </p:grpSpPr>
        <p:sp>
          <p:nvSpPr>
            <p:cNvPr id="10" name="圆角矩形 9"/>
            <p:cNvSpPr/>
            <p:nvPr/>
          </p:nvSpPr>
          <p:spPr>
            <a:xfrm>
              <a:off x="6512135" y="1353573"/>
              <a:ext cx="2887827" cy="1191753"/>
            </a:xfrm>
            <a:prstGeom prst="roundRect">
              <a:avLst>
                <a:gd name="adj" fmla="val 10000"/>
              </a:avLst>
            </a:prstGeom>
            <a:solidFill>
              <a:schemeClr val="bg1">
                <a:lumMod val="85000"/>
                <a:lumOff val="1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圆角矩形 4"/>
            <p:cNvSpPr/>
            <p:nvPr/>
          </p:nvSpPr>
          <p:spPr>
            <a:xfrm>
              <a:off x="6547040" y="1388478"/>
              <a:ext cx="2818017" cy="11219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altLang="zh-CN" sz="3600" b="1" kern="1200" dirty="0" smtClean="0">
                  <a:latin typeface="微软雅黑" panose="020B0503020204020204" pitchFamily="34" charset="-122"/>
                  <a:ea typeface="微软雅黑" panose="020B0503020204020204" pitchFamily="34" charset="-122"/>
                </a:rPr>
                <a:t>Layout</a:t>
              </a:r>
              <a:r>
                <a:rPr lang="zh-CN" altLang="en-US" sz="3600" b="1" kern="1200" dirty="0" smtClean="0">
                  <a:latin typeface="微软雅黑" panose="020B0503020204020204" pitchFamily="34" charset="-122"/>
                  <a:ea typeface="微软雅黑" panose="020B0503020204020204" pitchFamily="34" charset="-122"/>
                </a:rPr>
                <a:t>算法</a:t>
              </a:r>
              <a:endParaRPr lang="zh-CN" altLang="en-US" sz="3600" b="1" kern="1200" dirty="0">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1493804" y="4355499"/>
            <a:ext cx="3345088" cy="1191753"/>
            <a:chOff x="0" y="2707146"/>
            <a:chExt cx="3345088" cy="1191753"/>
          </a:xfrm>
        </p:grpSpPr>
        <p:sp>
          <p:nvSpPr>
            <p:cNvPr id="13" name="圆角矩形 12"/>
            <p:cNvSpPr/>
            <p:nvPr/>
          </p:nvSpPr>
          <p:spPr>
            <a:xfrm>
              <a:off x="0" y="2707146"/>
              <a:ext cx="3345088" cy="1191753"/>
            </a:xfrm>
            <a:prstGeom prst="roundRect">
              <a:avLst>
                <a:gd name="adj" fmla="val 10000"/>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圆角矩形 4"/>
            <p:cNvSpPr/>
            <p:nvPr/>
          </p:nvSpPr>
          <p:spPr>
            <a:xfrm>
              <a:off x="34905" y="2742051"/>
              <a:ext cx="3275278" cy="11219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b="1" kern="1200" dirty="0" smtClean="0">
                  <a:latin typeface="微软雅黑" panose="020B0503020204020204" pitchFamily="34" charset="-122"/>
                  <a:ea typeface="微软雅黑" panose="020B0503020204020204" pitchFamily="34" charset="-122"/>
                </a:rPr>
                <a:t>聚类算法</a:t>
              </a:r>
              <a:endParaRPr lang="zh-CN" altLang="en-US" sz="3600" b="1" kern="1200" dirty="0">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5001494" y="4355499"/>
            <a:ext cx="2849472" cy="1191753"/>
            <a:chOff x="3432705" y="2707146"/>
            <a:chExt cx="2849472" cy="1191753"/>
          </a:xfrm>
        </p:grpSpPr>
        <p:sp>
          <p:nvSpPr>
            <p:cNvPr id="16" name="圆角矩形 15"/>
            <p:cNvSpPr/>
            <p:nvPr/>
          </p:nvSpPr>
          <p:spPr>
            <a:xfrm>
              <a:off x="3432705" y="2707146"/>
              <a:ext cx="2849472" cy="1191753"/>
            </a:xfrm>
            <a:prstGeom prst="roundRect">
              <a:avLst>
                <a:gd name="adj" fmla="val 10000"/>
              </a:avLst>
            </a:prstGeom>
            <a:solidFill>
              <a:schemeClr val="accent3">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圆角矩形 4"/>
            <p:cNvSpPr/>
            <p:nvPr/>
          </p:nvSpPr>
          <p:spPr>
            <a:xfrm>
              <a:off x="3467610" y="2742051"/>
              <a:ext cx="2779662" cy="11219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altLang="zh-CN" sz="3600" b="1" kern="1200" dirty="0" smtClean="0">
                  <a:latin typeface="微软雅黑" panose="020B0503020204020204" pitchFamily="34" charset="-122"/>
                  <a:ea typeface="微软雅黑" panose="020B0503020204020204" pitchFamily="34" charset="-122"/>
                </a:rPr>
                <a:t>GPU</a:t>
              </a:r>
              <a:r>
                <a:rPr lang="zh-CN" altLang="en-US" sz="3600" b="1" kern="1200" dirty="0" smtClean="0">
                  <a:latin typeface="微软雅黑" panose="020B0503020204020204" pitchFamily="34" charset="-122"/>
                  <a:ea typeface="微软雅黑" panose="020B0503020204020204" pitchFamily="34" charset="-122"/>
                </a:rPr>
                <a:t>加速</a:t>
              </a:r>
              <a:endParaRPr lang="zh-CN" altLang="en-US" sz="3600" b="1" kern="1200" dirty="0">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8013568" y="4355499"/>
            <a:ext cx="2887827" cy="1191753"/>
            <a:chOff x="6486736" y="2707146"/>
            <a:chExt cx="2887827" cy="1191753"/>
          </a:xfrm>
        </p:grpSpPr>
        <p:sp>
          <p:nvSpPr>
            <p:cNvPr id="19" name="圆角矩形 18"/>
            <p:cNvSpPr/>
            <p:nvPr/>
          </p:nvSpPr>
          <p:spPr>
            <a:xfrm>
              <a:off x="6486736" y="2707146"/>
              <a:ext cx="2887827" cy="1191753"/>
            </a:xfrm>
            <a:prstGeom prst="roundRect">
              <a:avLst>
                <a:gd name="adj" fmla="val 10000"/>
              </a:avLst>
            </a:prstGeom>
            <a:solidFill>
              <a:schemeClr val="accent4">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圆角矩形 4"/>
            <p:cNvSpPr/>
            <p:nvPr/>
          </p:nvSpPr>
          <p:spPr>
            <a:xfrm>
              <a:off x="6521641" y="2742051"/>
              <a:ext cx="2818017" cy="11219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altLang="zh-CN" sz="3600" b="1" kern="1200" dirty="0" smtClean="0">
                  <a:latin typeface="微软雅黑" panose="020B0503020204020204" pitchFamily="34" charset="-122"/>
                  <a:ea typeface="微软雅黑" panose="020B0503020204020204" pitchFamily="34" charset="-122"/>
                </a:rPr>
                <a:t>MPI</a:t>
              </a:r>
              <a:r>
                <a:rPr lang="zh-CN" altLang="en-US" sz="3600" b="1" kern="1200" dirty="0" smtClean="0">
                  <a:latin typeface="微软雅黑" panose="020B0503020204020204" pitchFamily="34" charset="-122"/>
                  <a:ea typeface="微软雅黑" panose="020B0503020204020204" pitchFamily="34" charset="-122"/>
                </a:rPr>
                <a:t>分布式</a:t>
              </a:r>
              <a:endParaRPr lang="zh-CN" altLang="en-US" sz="3600" b="1" kern="12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00508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6000" y="648000"/>
            <a:ext cx="9905998" cy="864000"/>
          </a:xfrm>
        </p:spPr>
        <p:txBody>
          <a:bodyPr>
            <a:normAutofit/>
          </a:bodyPr>
          <a:lstStyle/>
          <a:p>
            <a:r>
              <a:rPr lang="zh-CN" altLang="en-US" sz="4000" dirty="0" smtClean="0"/>
              <a:t>项目优化</a:t>
            </a:r>
            <a:endParaRPr lang="zh-CN" altLang="en-US" sz="4000" dirty="0"/>
          </a:p>
        </p:txBody>
      </p:sp>
      <p:sp>
        <p:nvSpPr>
          <p:cNvPr id="3" name="内容占位符 2"/>
          <p:cNvSpPr>
            <a:spLocks noGrp="1"/>
          </p:cNvSpPr>
          <p:nvPr>
            <p:ph idx="1"/>
          </p:nvPr>
        </p:nvSpPr>
        <p:spPr/>
        <p:txBody>
          <a:bodyPr/>
          <a:lstStyle/>
          <a:p>
            <a:endParaRPr lang="zh-CN" altLang="en-US"/>
          </a:p>
        </p:txBody>
      </p:sp>
      <p:sp>
        <p:nvSpPr>
          <p:cNvPr id="4" name="内容占位符 2"/>
          <p:cNvSpPr txBox="1">
            <a:spLocks/>
          </p:cNvSpPr>
          <p:nvPr/>
        </p:nvSpPr>
        <p:spPr>
          <a:xfrm>
            <a:off x="1141412" y="2249487"/>
            <a:ext cx="99059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zh-CN" altLang="en-US" sz="3200" dirty="0" smtClean="0">
                <a:latin typeface="黑体" panose="02010609060101010101" pitchFamily="49" charset="-122"/>
                <a:ea typeface="黑体" panose="02010609060101010101" pitchFamily="49" charset="-122"/>
              </a:rPr>
              <a:t>分析原始程序的性能热点</a:t>
            </a:r>
            <a:endParaRPr lang="en-US" altLang="zh-CN" sz="3200" dirty="0" smtClean="0">
              <a:latin typeface="黑体" panose="02010609060101010101" pitchFamily="49" charset="-122"/>
              <a:ea typeface="黑体" panose="02010609060101010101" pitchFamily="49" charset="-122"/>
            </a:endParaRPr>
          </a:p>
          <a:p>
            <a:endParaRPr lang="en-US" altLang="zh-CN" sz="3200" dirty="0" smtClean="0">
              <a:latin typeface="黑体" panose="02010609060101010101" pitchFamily="49" charset="-122"/>
              <a:ea typeface="黑体" panose="02010609060101010101" pitchFamily="49" charset="-122"/>
            </a:endParaRPr>
          </a:p>
          <a:p>
            <a:endParaRPr lang="en-US" altLang="zh-CN" sz="3200" dirty="0" smtClean="0">
              <a:latin typeface="黑体" panose="02010609060101010101" pitchFamily="49" charset="-122"/>
              <a:ea typeface="黑体" panose="02010609060101010101" pitchFamily="49" charset="-122"/>
            </a:endParaRPr>
          </a:p>
          <a:p>
            <a:endParaRPr lang="en-US" altLang="zh-CN" sz="3200" dirty="0" smtClean="0">
              <a:latin typeface="黑体" panose="02010609060101010101" pitchFamily="49" charset="-122"/>
              <a:ea typeface="黑体" panose="02010609060101010101" pitchFamily="49" charset="-122"/>
            </a:endParaRPr>
          </a:p>
          <a:p>
            <a:r>
              <a:rPr lang="zh-CN" altLang="en-US" sz="3200" dirty="0" smtClean="0">
                <a:latin typeface="黑体" panose="02010609060101010101" pitchFamily="49" charset="-122"/>
                <a:ea typeface="黑体" panose="02010609060101010101" pitchFamily="49" charset="-122"/>
              </a:rPr>
              <a:t>使用特定优化方式解决</a:t>
            </a:r>
            <a:endParaRPr lang="zh-CN" altLang="en-US" sz="3200"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20638" y="1820746"/>
            <a:ext cx="12230098" cy="1915874"/>
          </a:xfrm>
          <a:prstGeom prst="rect">
            <a:avLst/>
          </a:prstGeom>
        </p:spPr>
      </p:pic>
      <p:sp>
        <p:nvSpPr>
          <p:cNvPr id="6" name="文本框 5"/>
          <p:cNvSpPr txBox="1"/>
          <p:nvPr/>
        </p:nvSpPr>
        <p:spPr>
          <a:xfrm>
            <a:off x="1562100" y="3969544"/>
            <a:ext cx="9381158" cy="523220"/>
          </a:xfrm>
          <a:prstGeom prst="rect">
            <a:avLst/>
          </a:prstGeom>
          <a:noFill/>
        </p:spPr>
        <p:txBody>
          <a:bodyPr wrap="none" rtlCol="0">
            <a:spAutoFit/>
          </a:bodyPr>
          <a:lstStyle/>
          <a:p>
            <a:r>
              <a:rPr lang="zh-CN" altLang="en-US" sz="2800" b="1" dirty="0" smtClean="0"/>
              <a:t>使用</a:t>
            </a:r>
            <a:r>
              <a:rPr lang="en-US" altLang="zh-CN" sz="2800" b="1" dirty="0" err="1" smtClean="0"/>
              <a:t>OpenACC</a:t>
            </a:r>
            <a:r>
              <a:rPr lang="zh-CN" altLang="en-US" sz="2800" b="1" dirty="0" smtClean="0"/>
              <a:t>调用</a:t>
            </a:r>
            <a:r>
              <a:rPr lang="en-US" altLang="zh-CN" sz="2800" b="1" dirty="0" smtClean="0"/>
              <a:t>GPU</a:t>
            </a:r>
            <a:r>
              <a:rPr lang="zh-CN" altLang="en-US" sz="2800" b="1" dirty="0" smtClean="0"/>
              <a:t>代替</a:t>
            </a:r>
            <a:r>
              <a:rPr lang="en-US" altLang="zh-CN" sz="2800" b="1" dirty="0" smtClean="0"/>
              <a:t>CPU</a:t>
            </a:r>
            <a:r>
              <a:rPr lang="zh-CN" altLang="en-US" sz="2800" b="1" dirty="0" smtClean="0"/>
              <a:t>计算高度计算密集的代码段</a:t>
            </a:r>
            <a:endParaRPr lang="zh-CN" altLang="en-US" sz="2800" b="1" dirty="0"/>
          </a:p>
        </p:txBody>
      </p:sp>
    </p:spTree>
    <p:extLst>
      <p:ext uri="{BB962C8B-B14F-4D97-AF65-F5344CB8AC3E}">
        <p14:creationId xmlns:p14="http://schemas.microsoft.com/office/powerpoint/2010/main" val="2417074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6000" y="648000"/>
            <a:ext cx="9905998" cy="864000"/>
          </a:xfrm>
        </p:spPr>
        <p:txBody>
          <a:bodyPr>
            <a:normAutofit/>
          </a:bodyPr>
          <a:lstStyle/>
          <a:p>
            <a:r>
              <a:rPr lang="zh-CN" altLang="en-US" sz="4000" dirty="0" smtClean="0"/>
              <a:t>项目优化</a:t>
            </a:r>
            <a:endParaRPr lang="zh-CN" altLang="en-US" sz="4000" dirty="0"/>
          </a:p>
        </p:txBody>
      </p:sp>
      <p:sp>
        <p:nvSpPr>
          <p:cNvPr id="3" name="内容占位符 2"/>
          <p:cNvSpPr>
            <a:spLocks noGrp="1"/>
          </p:cNvSpPr>
          <p:nvPr>
            <p:ph idx="1"/>
          </p:nvPr>
        </p:nvSpPr>
        <p:spPr/>
        <p:txBody>
          <a:bodyPr/>
          <a:lstStyle/>
          <a:p>
            <a:endParaRPr lang="zh-CN" altLang="en-US"/>
          </a:p>
        </p:txBody>
      </p:sp>
      <p:sp>
        <p:nvSpPr>
          <p:cNvPr id="4" name="内容占位符 2"/>
          <p:cNvSpPr txBox="1">
            <a:spLocks/>
          </p:cNvSpPr>
          <p:nvPr/>
        </p:nvSpPr>
        <p:spPr>
          <a:xfrm>
            <a:off x="1141412" y="2249487"/>
            <a:ext cx="99059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zh-CN" altLang="en-US" sz="3200" smtClean="0">
                <a:latin typeface="黑体" panose="02010609060101010101" pitchFamily="49" charset="-122"/>
                <a:ea typeface="黑体" panose="02010609060101010101" pitchFamily="49" charset="-122"/>
              </a:rPr>
              <a:t>分析原始程序的性能热点</a:t>
            </a:r>
            <a:endParaRPr lang="en-US" altLang="zh-CN" sz="3200" smtClean="0">
              <a:latin typeface="黑体" panose="02010609060101010101" pitchFamily="49" charset="-122"/>
              <a:ea typeface="黑体" panose="02010609060101010101" pitchFamily="49" charset="-122"/>
            </a:endParaRPr>
          </a:p>
          <a:p>
            <a:endParaRPr lang="en-US" altLang="zh-CN" sz="3200" smtClean="0">
              <a:latin typeface="黑体" panose="02010609060101010101" pitchFamily="49" charset="-122"/>
              <a:ea typeface="黑体" panose="02010609060101010101" pitchFamily="49" charset="-122"/>
            </a:endParaRPr>
          </a:p>
          <a:p>
            <a:endParaRPr lang="en-US" altLang="zh-CN" sz="3200" smtClean="0">
              <a:latin typeface="黑体" panose="02010609060101010101" pitchFamily="49" charset="-122"/>
              <a:ea typeface="黑体" panose="02010609060101010101" pitchFamily="49" charset="-122"/>
            </a:endParaRPr>
          </a:p>
          <a:p>
            <a:endParaRPr lang="en-US" altLang="zh-CN" sz="3200" smtClean="0">
              <a:latin typeface="黑体" panose="02010609060101010101" pitchFamily="49" charset="-122"/>
              <a:ea typeface="黑体" panose="02010609060101010101" pitchFamily="49" charset="-122"/>
            </a:endParaRPr>
          </a:p>
          <a:p>
            <a:r>
              <a:rPr lang="zh-CN" altLang="en-US" sz="3200" smtClean="0">
                <a:latin typeface="黑体" panose="02010609060101010101" pitchFamily="49" charset="-122"/>
                <a:ea typeface="黑体" panose="02010609060101010101" pitchFamily="49" charset="-122"/>
              </a:rPr>
              <a:t>使用特定优化方式解决</a:t>
            </a:r>
            <a:endParaRPr lang="zh-CN" altLang="en-US" sz="3200"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38098" y="1981201"/>
            <a:ext cx="12230098" cy="1915874"/>
          </a:xfrm>
          <a:prstGeom prst="rect">
            <a:avLst/>
          </a:prstGeom>
        </p:spPr>
      </p:pic>
      <p:sp>
        <p:nvSpPr>
          <p:cNvPr id="6" name="文本框 5"/>
          <p:cNvSpPr txBox="1"/>
          <p:nvPr/>
        </p:nvSpPr>
        <p:spPr>
          <a:xfrm>
            <a:off x="1562100" y="3969544"/>
            <a:ext cx="9381158" cy="523220"/>
          </a:xfrm>
          <a:prstGeom prst="rect">
            <a:avLst/>
          </a:prstGeom>
          <a:noFill/>
        </p:spPr>
        <p:txBody>
          <a:bodyPr wrap="none" rtlCol="0">
            <a:spAutoFit/>
          </a:bodyPr>
          <a:lstStyle/>
          <a:p>
            <a:r>
              <a:rPr lang="zh-CN" altLang="en-US" sz="2800" b="1" dirty="0" smtClean="0"/>
              <a:t>使用</a:t>
            </a:r>
            <a:r>
              <a:rPr lang="en-US" altLang="zh-CN" sz="2800" b="1" dirty="0" err="1" smtClean="0"/>
              <a:t>OpenACC</a:t>
            </a:r>
            <a:r>
              <a:rPr lang="zh-CN" altLang="en-US" sz="2800" b="1" dirty="0" smtClean="0"/>
              <a:t>调用</a:t>
            </a:r>
            <a:r>
              <a:rPr lang="en-US" altLang="zh-CN" sz="2800" b="1" dirty="0" smtClean="0"/>
              <a:t>GPU</a:t>
            </a:r>
            <a:r>
              <a:rPr lang="zh-CN" altLang="en-US" sz="2800" b="1" dirty="0" smtClean="0"/>
              <a:t>代替</a:t>
            </a:r>
            <a:r>
              <a:rPr lang="en-US" altLang="zh-CN" sz="2800" b="1" dirty="0" smtClean="0"/>
              <a:t>CPU</a:t>
            </a:r>
            <a:r>
              <a:rPr lang="zh-CN" altLang="en-US" sz="2800" b="1" dirty="0" smtClean="0"/>
              <a:t>计算高度计算密集的代码段</a:t>
            </a:r>
            <a:endParaRPr lang="zh-CN" altLang="en-US" sz="2800" b="1" dirty="0"/>
          </a:p>
        </p:txBody>
      </p:sp>
      <p:pic>
        <p:nvPicPr>
          <p:cNvPr id="7" name="图片 6"/>
          <p:cNvPicPr>
            <a:picLocks noChangeAspect="1"/>
          </p:cNvPicPr>
          <p:nvPr/>
        </p:nvPicPr>
        <p:blipFill>
          <a:blip r:embed="rId3"/>
          <a:stretch>
            <a:fillRect/>
          </a:stretch>
        </p:blipFill>
        <p:spPr>
          <a:xfrm>
            <a:off x="0" y="1819774"/>
            <a:ext cx="12230098" cy="5038226"/>
          </a:xfrm>
          <a:prstGeom prst="rect">
            <a:avLst/>
          </a:prstGeom>
        </p:spPr>
      </p:pic>
    </p:spTree>
    <p:extLst>
      <p:ext uri="{BB962C8B-B14F-4D97-AF65-F5344CB8AC3E}">
        <p14:creationId xmlns:p14="http://schemas.microsoft.com/office/powerpoint/2010/main" val="986190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电路">
  <a:themeElements>
    <a:clrScheme name="电路">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电路">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电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TC104033919[[fn=电路]]</Template>
  <TotalTime>1414</TotalTime>
  <Words>649</Words>
  <Application>Microsoft Office PowerPoint</Application>
  <PresentationFormat>宽屏</PresentationFormat>
  <Paragraphs>179</Paragraphs>
  <Slides>33</Slides>
  <Notes>7</Notes>
  <HiddenSlides>12</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33</vt:i4>
      </vt:variant>
    </vt:vector>
  </HeadingPairs>
  <TitlesOfParts>
    <vt:vector size="46" baseType="lpstr">
      <vt:lpstr>Adobe Gothic Std B</vt:lpstr>
      <vt:lpstr>Adobe 黑体 Std R</vt:lpstr>
      <vt:lpstr>黑体</vt:lpstr>
      <vt:lpstr>宋体</vt:lpstr>
      <vt:lpstr>微软雅黑</vt:lpstr>
      <vt:lpstr>幼圆</vt:lpstr>
      <vt:lpstr>Arial</vt:lpstr>
      <vt:lpstr>Calibri</vt:lpstr>
      <vt:lpstr>Cambria Math</vt:lpstr>
      <vt:lpstr>Times New Roman</vt:lpstr>
      <vt:lpstr>Trebuchet MS</vt:lpstr>
      <vt:lpstr>Tw Cen MT</vt:lpstr>
      <vt:lpstr>电路</vt:lpstr>
      <vt:lpstr>宏基因组高性能聚类与可视化 </vt:lpstr>
      <vt:lpstr>项目背景</vt:lpstr>
      <vt:lpstr>项目目的</vt:lpstr>
      <vt:lpstr>项目分析</vt:lpstr>
      <vt:lpstr>项目分析</vt:lpstr>
      <vt:lpstr>PowerPoint 演示文稿</vt:lpstr>
      <vt:lpstr>项目架构</vt:lpstr>
      <vt:lpstr>项目优化</vt:lpstr>
      <vt:lpstr>项目优化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创新点及价值</vt:lpstr>
      <vt:lpstr>PowerPoint 演示文稿</vt:lpstr>
      <vt:lpstr>聚类结果可视化</vt:lpstr>
      <vt:lpstr>聚类结果可视化</vt:lpstr>
      <vt:lpstr>聚类结果可视化</vt:lpstr>
      <vt:lpstr>PowerPoint 演示文稿</vt:lpstr>
      <vt:lpstr>PowerPoint 演示文稿</vt:lpstr>
      <vt:lpstr>PowerPoint 演示文稿</vt:lpstr>
      <vt:lpstr>高性能聚类的必要性——大数据</vt:lpstr>
      <vt:lpstr>高性能聚类的必要性——大数据</vt:lpstr>
      <vt:lpstr>高性能聚类的必要性——可视化</vt:lpstr>
      <vt:lpstr>PowerPoint 演示文稿</vt:lpstr>
      <vt:lpstr>聚类的实现方法——相关工作</vt:lpstr>
      <vt:lpstr>聚类的实现方法——相关工作</vt:lpstr>
      <vt:lpstr>聚类的实现方法——复杂度分析</vt:lpstr>
      <vt:lpstr>总结</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luxury lu</dc:creator>
  <cp:lastModifiedBy>luxury lu</cp:lastModifiedBy>
  <cp:revision>91</cp:revision>
  <dcterms:created xsi:type="dcterms:W3CDTF">2014-03-21T17:34:21Z</dcterms:created>
  <dcterms:modified xsi:type="dcterms:W3CDTF">2014-06-03T12:57:56Z</dcterms:modified>
</cp:coreProperties>
</file>