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73" r:id="rId10"/>
    <p:sldId id="271" r:id="rId11"/>
    <p:sldId id="272" r:id="rId12"/>
    <p:sldId id="268" r:id="rId13"/>
    <p:sldId id="267" r:id="rId14"/>
    <p:sldId id="265" r:id="rId15"/>
    <p:sldId id="266" r:id="rId1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73FC8-F221-4458-B6E1-432A2427B4AA}" type="datetimeFigureOut">
              <a:rPr lang="en-NZ" smtClean="0"/>
              <a:pPr/>
              <a:t>19/11/2018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627E3-70ED-4060-AA4E-B391FA0D3E32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2360539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9627E3-70ED-4060-AA4E-B391FA0D3E32}" type="slidenum">
              <a:rPr lang="en-NZ" smtClean="0"/>
              <a:pPr/>
              <a:t>11</a:t>
            </a:fld>
            <a:endParaRPr lang="en-NZ"/>
          </a:p>
        </p:txBody>
      </p:sp>
    </p:spTree>
    <p:extLst>
      <p:ext uri="{BB962C8B-B14F-4D97-AF65-F5344CB8AC3E}">
        <p14:creationId xmlns="" xmlns:p14="http://schemas.microsoft.com/office/powerpoint/2010/main" val="112029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NZ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NZ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0" y="6267240"/>
            <a:ext cx="12191400" cy="59148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CustomShape 2"/>
          <p:cNvSpPr/>
          <p:nvPr/>
        </p:nvSpPr>
        <p:spPr>
          <a:xfrm flipV="1">
            <a:off x="0" y="6248520"/>
            <a:ext cx="1219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Z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6267240"/>
            <a:ext cx="12191400" cy="59148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 flipV="1">
            <a:off x="0" y="6248520"/>
            <a:ext cx="1219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NZ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0" y="6267240"/>
            <a:ext cx="12191400" cy="591480"/>
          </a:xfrm>
          <a:prstGeom prst="rect">
            <a:avLst/>
          </a:prstGeom>
          <a:solidFill>
            <a:srgbClr val="417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2"/>
          <p:cNvSpPr/>
          <p:nvPr/>
        </p:nvSpPr>
        <p:spPr>
          <a:xfrm flipV="1">
            <a:off x="0" y="6248520"/>
            <a:ext cx="1219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3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NZ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7" name="PlaceHolder 8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8" name="PlaceHolder 9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440" cy="207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Z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Z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tu1994/Image-Super-Resolu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dlook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eg"/><Relationship Id="rId5" Type="http://schemas.openxmlformats.org/officeDocument/2006/relationships/hyperlink" Target="http://api.medlook.org/api/Pictures/%7bTPUU_ID%7d?apikey%7bkey_provided_by_Medlook%7d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7.jpeg"/><Relationship Id="rId9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1523880" y="391968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NZ" sz="3600" b="0" strike="noStrike" spc="-1" dirty="0">
                <a:solidFill>
                  <a:srgbClr val="41719C"/>
                </a:solidFill>
                <a:latin typeface="Calibri"/>
              </a:rPr>
              <a:t>Reducing medication harm through high quality images</a:t>
            </a:r>
            <a:r>
              <a:rPr dirty="0"/>
              <a:t/>
            </a:r>
            <a:br>
              <a:rPr dirty="0"/>
            </a:br>
            <a:r>
              <a:rPr/>
              <a:t/>
            </a:r>
            <a:br>
              <a:rPr/>
            </a:b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Jovan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Krstik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, Ahmed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Marmoush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, Nee Ker Ling,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Bojana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Mincheva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Krstikj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,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Mireya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Marte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Pepen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,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Ayman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 Al-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Ibousi</a:t>
            </a:r>
            <a:r>
              <a:rPr lang="en-NZ" spc="-1" dirty="0" smtClean="0">
                <a:solidFill>
                  <a:srgbClr val="41719C"/>
                </a:solidFill>
                <a:latin typeface="Calibri"/>
              </a:rPr>
              <a:t>, Sarah </a:t>
            </a:r>
            <a:r>
              <a:rPr lang="en-NZ" spc="-1" dirty="0" err="1" smtClean="0">
                <a:solidFill>
                  <a:srgbClr val="41719C"/>
                </a:solidFill>
                <a:latin typeface="Calibri"/>
              </a:rPr>
              <a:t>Marmoush</a:t>
            </a:r>
            <a:endParaRPr lang="en-NZ" sz="1800" b="0" strike="noStrike" spc="-1" dirty="0">
              <a:latin typeface="Arial"/>
            </a:endParaRPr>
          </a:p>
        </p:txBody>
      </p:sp>
      <p:pic>
        <p:nvPicPr>
          <p:cNvPr id="126" name="Picture 3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3840480" y="720360"/>
            <a:ext cx="4051440" cy="2662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Learnings</a:t>
            </a: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: Compress image </a:t>
            </a:r>
            <a:r>
              <a:rPr lang="en-NZ" sz="2800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a</a:t>
            </a: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fter super-resolution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59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452398" y="785794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b="1" spc="-1" dirty="0">
                <a:solidFill>
                  <a:srgbClr val="41719C"/>
                </a:solidFill>
                <a:latin typeface="Calibri Light"/>
                <a:ea typeface="Lato"/>
              </a:rPr>
              <a:t>Solution</a:t>
            </a:r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:</a:t>
            </a: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As 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super-resolution makes the worst areas of the image even worse,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optimise 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image compression based on the worst scoring areas of the image </a:t>
            </a:r>
            <a:endParaRPr lang="en-NZ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Guetzli</a:t>
            </a:r>
            <a:r>
              <a:rPr lang="en-NZ" b="1" spc="-1" baseline="3300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4</a:t>
            </a:r>
            <a:r>
              <a:rPr lang="en-NZ" b="1" spc="-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optimises 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its JPEG compression based on the </a:t>
            </a:r>
            <a:r>
              <a:rPr lang="en-NZ" b="1" spc="-1" dirty="0" err="1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butteraugli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 score derived from the worst scoring areas in the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image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err="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Guetzli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 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consequently gave superior compression and visual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fidelity compared </a:t>
            </a:r>
            <a:r>
              <a:rPr lang="en-NZ" b="1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to other JPEG compression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libraries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</a:rPr>
              <a:t>Chroma subsampling at 4:2:0 is used when </a:t>
            </a:r>
            <a:r>
              <a:rPr lang="en-NZ" b="1" spc="-1" dirty="0" err="1" smtClean="0">
                <a:solidFill>
                  <a:srgbClr val="41719C"/>
                </a:solidFill>
                <a:latin typeface="Calibri Light" panose="020F0302020204030204" pitchFamily="34" charset="0"/>
              </a:rPr>
              <a:t>Guetzli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</a:rPr>
              <a:t> could not optimise images correctly</a:t>
            </a:r>
            <a:endParaRPr lang="en-NZ" spc="-1" dirty="0" smtClean="0">
              <a:solidFill>
                <a:prstClr val="black"/>
              </a:solidFill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6400800" y="1555560"/>
            <a:ext cx="5547600" cy="430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 algn="ctr">
              <a:lnSpc>
                <a:spcPct val="100000"/>
              </a:lnSpc>
            </a:pPr>
            <a:r>
              <a:rPr lang="en-NZ" b="1" strike="noStrike" spc="-1" dirty="0" err="1" smtClean="0">
                <a:solidFill>
                  <a:srgbClr val="1F4E79"/>
                </a:solidFill>
                <a:latin typeface="Calibri Light"/>
                <a:ea typeface="Lato"/>
              </a:rPr>
              <a:t>Guetzli</a:t>
            </a:r>
            <a:r>
              <a:rPr lang="en-NZ" b="1" strike="noStrike" spc="-1" dirty="0" smtClean="0">
                <a:solidFill>
                  <a:srgbClr val="1F4E79"/>
                </a:solidFill>
                <a:latin typeface="Calibri Light"/>
                <a:ea typeface="Lato"/>
              </a:rPr>
              <a:t> compressing image of </a:t>
            </a:r>
          </a:p>
          <a:p>
            <a:pPr algn="ctr">
              <a:lnSpc>
                <a:spcPct val="100000"/>
              </a:lnSpc>
            </a:pPr>
            <a:r>
              <a:rPr lang="en-NZ" b="1" spc="-1" dirty="0" err="1" smtClean="0">
                <a:solidFill>
                  <a:srgbClr val="1F4E79"/>
                </a:solidFill>
                <a:latin typeface="Calibri Light"/>
                <a:ea typeface="Lato"/>
              </a:rPr>
              <a:t>bromocriptine</a:t>
            </a:r>
            <a:r>
              <a:rPr lang="en-NZ" b="1" spc="-1" dirty="0" smtClean="0">
                <a:solidFill>
                  <a:srgbClr val="1F4E79"/>
                </a:solidFill>
                <a:latin typeface="Calibri Light"/>
                <a:ea typeface="Lato"/>
              </a:rPr>
              <a:t> 2.5 mg tablet </a:t>
            </a:r>
            <a:r>
              <a:rPr lang="en-NZ" b="1" strike="noStrike" spc="-1" dirty="0" smtClean="0">
                <a:solidFill>
                  <a:srgbClr val="1F4E79"/>
                </a:solidFill>
                <a:latin typeface="Calibri Light"/>
                <a:ea typeface="Lato"/>
              </a:rPr>
              <a:t/>
            </a:r>
            <a:br>
              <a:rPr lang="en-NZ" b="1" strike="noStrike" spc="-1" dirty="0" smtClean="0">
                <a:solidFill>
                  <a:srgbClr val="1F4E79"/>
                </a:solidFill>
                <a:latin typeface="Calibri Light"/>
                <a:ea typeface="Lato"/>
              </a:rPr>
            </a:br>
            <a:endParaRPr lang="en-NZ" b="0" strike="noStrike" spc="-1" dirty="0">
              <a:latin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6541" y="2428868"/>
            <a:ext cx="5207568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6657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pc="-1" dirty="0" smtClean="0">
                <a:solidFill>
                  <a:srgbClr val="41719C"/>
                </a:solidFill>
                <a:latin typeface="Calibri Light"/>
              </a:rPr>
              <a:t>Learnings</a:t>
            </a:r>
            <a:r>
              <a:rPr lang="en-NZ" sz="2800" spc="-1" dirty="0" smtClean="0">
                <a:solidFill>
                  <a:srgbClr val="41719C"/>
                </a:solidFill>
                <a:latin typeface="Calibri Light"/>
              </a:rPr>
              <a:t>: </a:t>
            </a:r>
            <a:r>
              <a:rPr lang="en-NZ" sz="2800" spc="-1" dirty="0">
                <a:solidFill>
                  <a:srgbClr val="41719C"/>
                </a:solidFill>
                <a:latin typeface="Calibri Light"/>
              </a:rPr>
              <a:t>Compress image after super-resolution</a:t>
            </a:r>
            <a:endParaRPr lang="en-NZ" sz="2800" spc="-1" dirty="0"/>
          </a:p>
        </p:txBody>
      </p:sp>
      <p:pic>
        <p:nvPicPr>
          <p:cNvPr id="259" name="Picture 5"/>
          <p:cNvPicPr/>
          <p:nvPr/>
        </p:nvPicPr>
        <p:blipFill>
          <a:blip r:embed="rId3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78720" y="1555560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pc="-1" dirty="0">
              <a:solidFill>
                <a:srgbClr val="41719C"/>
              </a:solidFill>
              <a:latin typeface="Arial"/>
              <a:ea typeface="Lato"/>
            </a:endParaRPr>
          </a:p>
          <a:p>
            <a:pPr>
              <a:lnSpc>
                <a:spcPct val="100000"/>
              </a:lnSpc>
            </a:pP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Image of </a:t>
            </a:r>
            <a:r>
              <a:rPr lang="en-NZ" b="1" strike="noStrike" spc="-1" dirty="0" err="1" smtClean="0">
                <a:solidFill>
                  <a:srgbClr val="41719C"/>
                </a:solidFill>
                <a:latin typeface="Calibri Light"/>
                <a:ea typeface="Lato"/>
              </a:rPr>
              <a:t>Sinemet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125/25 without </a:t>
            </a:r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JPEG optimisation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Image size 21kb</a:t>
            </a: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6162121" y="1772816"/>
            <a:ext cx="6057170" cy="37444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167438" y="1857364"/>
            <a:ext cx="5786279" cy="3919354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b="1" spc="-1" dirty="0">
                <a:solidFill>
                  <a:srgbClr val="41719C"/>
                </a:solidFill>
                <a:latin typeface="Calibri Light"/>
                <a:ea typeface="Lato"/>
              </a:rPr>
              <a:t>Image of </a:t>
            </a:r>
            <a:r>
              <a:rPr lang="en-NZ" b="1" spc="-1" dirty="0" err="1">
                <a:solidFill>
                  <a:srgbClr val="41719C"/>
                </a:solidFill>
                <a:latin typeface="Calibri Light"/>
                <a:ea typeface="Lato"/>
              </a:rPr>
              <a:t>Sinemet</a:t>
            </a:r>
            <a:r>
              <a:rPr lang="en-NZ" b="1" spc="-1" dirty="0">
                <a:solidFill>
                  <a:srgbClr val="41719C"/>
                </a:solidFill>
                <a:latin typeface="Calibri Light"/>
                <a:ea typeface="Lato"/>
              </a:rPr>
              <a:t> </a:t>
            </a:r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125/25 with JPEG optimisation Image size 9kb</a:t>
            </a:r>
            <a:endParaRPr lang="en-NZ" b="1" strike="noStrike" spc="-1" dirty="0" smtClean="0">
              <a:solidFill>
                <a:srgbClr val="1F4E79"/>
              </a:solidFill>
              <a:latin typeface="Calibri Light"/>
              <a:ea typeface="Lato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80" t="9792" r="1455" b="7158"/>
          <a:stretch/>
        </p:blipFill>
        <p:spPr bwMode="auto">
          <a:xfrm>
            <a:off x="75815" y="2466109"/>
            <a:ext cx="5995866" cy="282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24" t="9102" r="1971" b="7848"/>
          <a:stretch/>
        </p:blipFill>
        <p:spPr bwMode="auto">
          <a:xfrm>
            <a:off x="6218905" y="2466109"/>
            <a:ext cx="5929747" cy="282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01203795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Conclusion</a:t>
            </a:r>
            <a:r>
              <a:rPr lang="en-NZ" sz="2800" b="0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: Medication images will play a key role in supporting the safe use of medicines in the future.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59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78720" y="1479360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pc="-1" dirty="0">
              <a:solidFill>
                <a:srgbClr val="41719C"/>
              </a:solidFill>
              <a:latin typeface="Arial"/>
              <a:ea typeface="Lato"/>
            </a:endParaRPr>
          </a:p>
          <a:p>
            <a:pPr>
              <a:lnSpc>
                <a:spcPct val="100000"/>
              </a:lnSpc>
            </a:pP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Conclusion</a:t>
            </a:r>
            <a:r>
              <a:rPr lang="en-NZ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: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We have created New Zealand’s first interoperable medication image database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Medication images can provide health professionals and patients an additional safety net in managing medications, potentially reducing avoidable medication errors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While uptake of the database is currently low, we believe this will increase in line with the utilisation of medication images in other countries such as Australia and the UK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6400800" y="1536510"/>
            <a:ext cx="5547600" cy="46071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Next steps: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Increase utilisation of the image database across medicines information providers and vendors for medicines management and dispensing software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Build on existing service offering through the following potential avenues: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Virtual counselling services through the use of images</a:t>
            </a:r>
            <a:endParaRPr lang="en-NZ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Medication adherence support through the provision of image-based electronic medication cards</a:t>
            </a:r>
            <a:endParaRPr lang="en-NZ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References and acknowledgements 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65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6" name="CustomShape 2"/>
          <p:cNvSpPr/>
          <p:nvPr/>
        </p:nvSpPr>
        <p:spPr>
          <a:xfrm>
            <a:off x="378720" y="1412776"/>
            <a:ext cx="643736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800" b="0" strike="noStrike" spc="-1" dirty="0">
              <a:latin typeface="Arial"/>
            </a:endParaRPr>
          </a:p>
          <a:p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References:</a:t>
            </a:r>
          </a:p>
          <a:p>
            <a:endParaRPr lang="en-NZ" b="1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1.</a:t>
            </a:r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 </a:t>
            </a:r>
            <a:r>
              <a:rPr lang="en-NZ" sz="1600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HQSC 2018. Medicine Management Digital Services</a:t>
            </a:r>
            <a:endParaRPr lang="en-NZ" sz="1600" b="1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endParaRPr lang="en-NZ" b="1" strike="noStrike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pPr>
              <a:lnSpc>
                <a:spcPct val="100000"/>
              </a:lnSpc>
            </a:pPr>
            <a:r>
              <a:rPr lang="en-NZ" sz="1600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2. </a:t>
            </a: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Titu1994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. Implementation of Super Resolution CNN in 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Keras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. 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Github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  <a:hlinkClick r:id="rId3"/>
              </a:rPr>
              <a:t>https://github.com/titu1994/Image-Super-Resolution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3.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Dong, Chao, et al. "Image super-resolution using deep convolutional networks." IEEE transactions on pattern analysis and machine intelligence 38.2 (2016): 295-307.</a:t>
            </a:r>
            <a:r>
              <a:rPr dirty="0"/>
              <a:t/>
            </a:r>
            <a:br>
              <a:rPr dirty="0"/>
            </a:b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4. 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Alakuijala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, 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Jyrki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, et al. "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Guetzli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: Perceptually Guided JPEG Encoder." </a:t>
            </a:r>
            <a:r>
              <a:rPr lang="en-NZ" sz="1600" b="1" strike="noStrike" spc="-1" dirty="0" err="1">
                <a:solidFill>
                  <a:srgbClr val="41719C"/>
                </a:solidFill>
                <a:latin typeface="Calibri Light"/>
                <a:ea typeface="Lato"/>
              </a:rPr>
              <a:t>arXiv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 preprint arXiv:1703.04421 (2017).</a:t>
            </a:r>
            <a:r>
              <a:rPr dirty="0"/>
              <a:t/>
            </a:r>
            <a:br>
              <a:rPr dirty="0"/>
            </a:br>
            <a:endParaRPr lang="en-GB" dirty="0" smtClean="0"/>
          </a:p>
          <a:p>
            <a:pPr>
              <a:lnSpc>
                <a:spcPct val="100000"/>
              </a:lnSpc>
            </a:pPr>
            <a:endParaRPr lang="en-GB" b="1" spc="-1" dirty="0">
              <a:solidFill>
                <a:srgbClr val="41719C"/>
              </a:solidFill>
              <a:latin typeface="Calibri Light"/>
              <a:ea typeface="Lato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CustomShape 4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8" name="Picture 4" descr="Image result for thank you  handwritten 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10314" y="1428736"/>
            <a:ext cx="4857783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01680" y="180720"/>
            <a:ext cx="979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Our story and </a:t>
            </a: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mission</a:t>
            </a:r>
            <a:endParaRPr lang="en-NZ" sz="2800" b="1" strike="noStrike" spc="-1" dirty="0">
              <a:latin typeface="Arial"/>
            </a:endParaRPr>
          </a:p>
        </p:txBody>
      </p:sp>
      <p:pic>
        <p:nvPicPr>
          <p:cNvPr id="128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TextShape 3"/>
          <p:cNvSpPr txBox="1"/>
          <p:nvPr/>
        </p:nvSpPr>
        <p:spPr>
          <a:xfrm>
            <a:off x="32760" y="2016000"/>
            <a:ext cx="11775240" cy="3193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20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  </a:t>
            </a:r>
          </a:p>
          <a:p>
            <a:endParaRPr lang="en-NZ" sz="2000" b="1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endParaRPr lang="en-NZ" sz="2000" b="1" strike="noStrike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endParaRPr lang="en-NZ" sz="2000" b="1" spc="-1" dirty="0" smtClean="0">
              <a:solidFill>
                <a:srgbClr val="41719C"/>
              </a:solidFill>
              <a:latin typeface="Calibri Light"/>
              <a:ea typeface="Lato"/>
            </a:endParaRPr>
          </a:p>
          <a:p>
            <a:r>
              <a:rPr lang="en-NZ" sz="24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  Mission</a:t>
            </a:r>
            <a:endParaRPr lang="en-NZ" sz="2400" b="1" strike="noStrike" spc="-1" dirty="0">
              <a:latin typeface="Arial"/>
            </a:endParaRPr>
          </a:p>
          <a:p>
            <a:pPr marL="216000" indent="-216000"/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	Improve </a:t>
            </a:r>
            <a:r>
              <a:rPr lang="en-NZ" b="1" strike="noStrike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current state of NZ health 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literacy      </a:t>
            </a:r>
            <a:endParaRPr lang="en-NZ" b="0" strike="noStrike" spc="-1" dirty="0">
              <a:latin typeface="Calibri Light" panose="020F0302020204030204" pitchFamily="34" charset="0"/>
            </a:endParaRPr>
          </a:p>
          <a:p>
            <a:pPr marL="216000" indent="-216000">
              <a:buBlip>
                <a:blip r:embed="rId3"/>
              </a:buBlip>
            </a:pPr>
            <a:endParaRPr lang="en-NZ" b="0" strike="noStrike" spc="-1" dirty="0">
              <a:latin typeface="Calibri Light" panose="020F0302020204030204" pitchFamily="34" charset="0"/>
            </a:endParaRPr>
          </a:p>
          <a:p>
            <a:pPr marL="216000" indent="-216000"/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	Provide </a:t>
            </a:r>
            <a:r>
              <a:rPr lang="en-NZ" b="1" strike="noStrike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an easy to utilise 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medication image database </a:t>
            </a:r>
            <a:r>
              <a:rPr lang="en-NZ" b="1" strike="noStrike" spc="-1" dirty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to be used in the public and private 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sector</a:t>
            </a:r>
            <a:endParaRPr lang="en-NZ" b="0" strike="noStrike" spc="-1" dirty="0">
              <a:latin typeface="Calibri Light" panose="020F0302020204030204" pitchFamily="34" charset="0"/>
            </a:endParaRPr>
          </a:p>
          <a:p>
            <a:pPr marL="216000" indent="-216000">
              <a:buBlip>
                <a:blip r:embed="rId3"/>
              </a:buBlip>
            </a:pPr>
            <a:endParaRPr lang="en-NZ" b="0" strike="noStrike" spc="-1" dirty="0">
              <a:latin typeface="Calibri Light" panose="020F0302020204030204" pitchFamily="34" charset="0"/>
            </a:endParaRPr>
          </a:p>
          <a:p>
            <a:pPr marL="216000" indent="-216000"/>
            <a:r>
              <a:rPr lang="en-NZ" b="1" strike="noStrike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	Non-profit sector to benefit from our services with a permissive creative commons licence. Licence type: CC BY-NC-ND</a:t>
            </a:r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pPr marL="216000" indent="-216000">
              <a:buBlip>
                <a:blip r:embed="rId3"/>
              </a:buBlip>
            </a:pPr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217080" y="1219680"/>
            <a:ext cx="11014920" cy="202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NZ" sz="24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Story</a:t>
            </a:r>
            <a:endParaRPr lang="en-NZ" sz="2000" b="0" strike="noStrike" spc="-1" dirty="0">
              <a:latin typeface="Arial"/>
            </a:endParaRPr>
          </a:p>
          <a:p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Idea started at the Auckland healthcare </a:t>
            </a:r>
            <a:r>
              <a:rPr lang="en-NZ" b="1" strike="noStrike" spc="-1" dirty="0" err="1" smtClean="0">
                <a:solidFill>
                  <a:srgbClr val="41719C"/>
                </a:solidFill>
                <a:latin typeface="Calibri Light"/>
                <a:ea typeface="Lato"/>
              </a:rPr>
              <a:t>hackathon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2016 organised by Karen Day</a:t>
            </a:r>
            <a:endParaRPr lang="en-NZ" sz="1600" b="0" strike="noStrike" spc="-1" dirty="0" smtClean="0">
              <a:latin typeface="Arial"/>
            </a:endParaRPr>
          </a:p>
          <a:p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 </a:t>
            </a:r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  <a:p>
            <a:endParaRPr lang="en-NZ" sz="1600" b="0" strike="noStrike" spc="-1" dirty="0">
              <a:latin typeface="Arial"/>
            </a:endParaRPr>
          </a:p>
        </p:txBody>
      </p:sp>
      <p:pic>
        <p:nvPicPr>
          <p:cNvPr id="13314" name="Picture 2" descr="Image result for mission  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16" y="1071546"/>
            <a:ext cx="3643338" cy="36433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01680" y="180720"/>
            <a:ext cx="979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Context</a:t>
            </a:r>
            <a:r>
              <a:rPr lang="en-NZ" sz="2800" b="0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: Medication safety remains a significant issue in New Zealand, accounting for a large number of avoidable deaths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133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378720" y="1468800"/>
            <a:ext cx="5783400" cy="12866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 anchor="ctr"/>
          <a:lstStyle/>
          <a:p>
            <a:pPr>
              <a:lnSpc>
                <a:spcPct val="100000"/>
              </a:lnSpc>
            </a:pP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Research on the impact of medication related errors in New Zealand has highlighted that in previous years up to: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80960" y="1214422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Picture 12"/>
          <p:cNvPicPr/>
          <p:nvPr/>
        </p:nvPicPr>
        <p:blipFill>
          <a:blip r:embed="rId3"/>
          <a:srcRect l="36667" t="16963" r="37193" b="38128"/>
          <a:stretch/>
        </p:blipFill>
        <p:spPr>
          <a:xfrm>
            <a:off x="718560" y="4950000"/>
            <a:ext cx="656280" cy="537120"/>
          </a:xfrm>
          <a:prstGeom prst="rect">
            <a:avLst/>
          </a:prstGeom>
          <a:ln>
            <a:noFill/>
          </a:ln>
        </p:spPr>
      </p:pic>
      <p:sp>
        <p:nvSpPr>
          <p:cNvPr id="137" name="CustomShape 4"/>
          <p:cNvSpPr/>
          <p:nvPr/>
        </p:nvSpPr>
        <p:spPr>
          <a:xfrm>
            <a:off x="1491840" y="2627280"/>
            <a:ext cx="5740200" cy="4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NZ" sz="2590" b="1" strike="noStrike" spc="-1" dirty="0" smtClean="0">
                <a:solidFill>
                  <a:srgbClr val="00A3AE"/>
                </a:solidFill>
                <a:latin typeface="EYInterstate Light"/>
                <a:ea typeface="DejaVu Sans"/>
              </a:rPr>
              <a:t>44,954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p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eople are severely </a:t>
            </a: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harmed </a:t>
            </a:r>
            <a:r>
              <a:rPr lang="en-NZ" sz="1600" b="1" strike="noStrike" spc="-1" baseline="33000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1</a:t>
            </a:r>
            <a:endParaRPr lang="en-NZ" sz="1600" b="0" strike="noStrike" spc="-1" dirty="0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1491840" y="4850280"/>
            <a:ext cx="3975120" cy="97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NZ" sz="2590" b="1" strike="noStrike" spc="-1" dirty="0">
                <a:solidFill>
                  <a:srgbClr val="00A3AE"/>
                </a:solidFill>
                <a:latin typeface="EYInterstate Light"/>
                <a:ea typeface="DejaVu Sans"/>
              </a:rPr>
              <a:t>$222.5m</a:t>
            </a:r>
            <a:r>
              <a:rPr lang="en-NZ" sz="1200" b="0" strike="noStrike" spc="-1" dirty="0">
                <a:solidFill>
                  <a:srgbClr val="00A3AE"/>
                </a:solidFill>
                <a:latin typeface="EYInterstate Light"/>
                <a:ea typeface="DejaVu Sans"/>
              </a:rPr>
              <a:t> 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in cost to the NZ health system for a p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reventable adverse drug </a:t>
            </a: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events </a:t>
            </a:r>
            <a:r>
              <a:rPr lang="en-NZ" sz="1600" b="1" strike="noStrike" spc="-1" baseline="33000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1</a:t>
            </a:r>
            <a:endParaRPr lang="en-NZ" sz="1600" b="0" strike="noStrike" spc="-1" dirty="0">
              <a:latin typeface="Arial"/>
            </a:endParaRPr>
          </a:p>
        </p:txBody>
      </p:sp>
      <p:grpSp>
        <p:nvGrpSpPr>
          <p:cNvPr id="139" name="Group 6"/>
          <p:cNvGrpSpPr/>
          <p:nvPr/>
        </p:nvGrpSpPr>
        <p:grpSpPr>
          <a:xfrm>
            <a:off x="693000" y="2412360"/>
            <a:ext cx="588240" cy="900720"/>
            <a:chOff x="693000" y="2412360"/>
            <a:chExt cx="588240" cy="900720"/>
          </a:xfrm>
        </p:grpSpPr>
        <p:grpSp>
          <p:nvGrpSpPr>
            <p:cNvPr id="140" name="Group 7"/>
            <p:cNvGrpSpPr/>
            <p:nvPr/>
          </p:nvGrpSpPr>
          <p:grpSpPr>
            <a:xfrm>
              <a:off x="693000" y="2412360"/>
              <a:ext cx="588240" cy="563760"/>
              <a:chOff x="693000" y="2412360"/>
              <a:chExt cx="588240" cy="563760"/>
            </a:xfrm>
          </p:grpSpPr>
          <p:sp>
            <p:nvSpPr>
              <p:cNvPr id="141" name="CustomShape 8"/>
              <p:cNvSpPr/>
              <p:nvPr/>
            </p:nvSpPr>
            <p:spPr>
              <a:xfrm>
                <a:off x="819000" y="2580120"/>
                <a:ext cx="206640" cy="22536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33">
                    <a:moveTo>
                      <a:pt x="54" y="133"/>
                    </a:move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22" y="39"/>
                      <a:pt x="118" y="21"/>
                      <a:pt x="104" y="10"/>
                    </a:cubicBezTo>
                    <a:cubicBezTo>
                      <a:pt x="90" y="0"/>
                      <a:pt x="71" y="1"/>
                      <a:pt x="61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" y="104"/>
                      <a:pt x="24" y="124"/>
                      <a:pt x="54" y="13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2" name="CustomShape 9"/>
              <p:cNvSpPr/>
              <p:nvPr/>
            </p:nvSpPr>
            <p:spPr>
              <a:xfrm>
                <a:off x="693000" y="2750760"/>
                <a:ext cx="205200" cy="2253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33">
                    <a:moveTo>
                      <a:pt x="69" y="0"/>
                    </a:move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0" y="91"/>
                      <a:pt x="4" y="111"/>
                      <a:pt x="18" y="122"/>
                    </a:cubicBezTo>
                    <a:cubicBezTo>
                      <a:pt x="33" y="133"/>
                      <a:pt x="53" y="131"/>
                      <a:pt x="63" y="118"/>
                    </a:cubicBezTo>
                    <a:cubicBezTo>
                      <a:pt x="63" y="118"/>
                      <a:pt x="63" y="118"/>
                      <a:pt x="63" y="118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08" y="36"/>
                      <a:pt x="82" y="25"/>
                      <a:pt x="69" y="0"/>
                    </a:cubicBezTo>
                    <a:close/>
                    <a:moveTo>
                      <a:pt x="17" y="80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33" y="65"/>
                      <a:pt x="23" y="85"/>
                    </a:cubicBezTo>
                    <a:cubicBezTo>
                      <a:pt x="14" y="105"/>
                      <a:pt x="24" y="118"/>
                      <a:pt x="24" y="118"/>
                    </a:cubicBezTo>
                    <a:cubicBezTo>
                      <a:pt x="4" y="103"/>
                      <a:pt x="17" y="80"/>
                      <a:pt x="17" y="8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3" name="CustomShape 10"/>
              <p:cNvSpPr/>
              <p:nvPr/>
            </p:nvSpPr>
            <p:spPr>
              <a:xfrm>
                <a:off x="948600" y="2412360"/>
                <a:ext cx="206640" cy="225360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33">
                    <a:moveTo>
                      <a:pt x="69" y="133"/>
                    </a:moveTo>
                    <a:cubicBezTo>
                      <a:pt x="8" y="53"/>
                      <a:pt x="8" y="53"/>
                      <a:pt x="8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0" y="39"/>
                      <a:pt x="4" y="21"/>
                      <a:pt x="18" y="10"/>
                    </a:cubicBezTo>
                    <a:cubicBezTo>
                      <a:pt x="32" y="0"/>
                      <a:pt x="51" y="1"/>
                      <a:pt x="61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15" y="104"/>
                      <a:pt x="98" y="125"/>
                      <a:pt x="69" y="13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4" name="CustomShape 11"/>
              <p:cNvSpPr/>
              <p:nvPr/>
            </p:nvSpPr>
            <p:spPr>
              <a:xfrm>
                <a:off x="1076040" y="2582280"/>
                <a:ext cx="205200" cy="22536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133">
                    <a:moveTo>
                      <a:pt x="0" y="41"/>
                    </a:moveTo>
                    <a:cubicBezTo>
                      <a:pt x="58" y="118"/>
                      <a:pt x="58" y="118"/>
                      <a:pt x="58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8" y="131"/>
                      <a:pt x="88" y="133"/>
                      <a:pt x="103" y="122"/>
                    </a:cubicBezTo>
                    <a:cubicBezTo>
                      <a:pt x="117" y="111"/>
                      <a:pt x="121" y="91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9" y="25"/>
                      <a:pt x="13" y="37"/>
                      <a:pt x="0" y="41"/>
                    </a:cubicBezTo>
                    <a:close/>
                    <a:moveTo>
                      <a:pt x="97" y="118"/>
                    </a:moveTo>
                    <a:cubicBezTo>
                      <a:pt x="97" y="118"/>
                      <a:pt x="108" y="105"/>
                      <a:pt x="98" y="85"/>
                    </a:cubicBezTo>
                    <a:cubicBezTo>
                      <a:pt x="88" y="65"/>
                      <a:pt x="53" y="12"/>
                      <a:pt x="53" y="12"/>
                    </a:cubicBezTo>
                    <a:cubicBezTo>
                      <a:pt x="104" y="80"/>
                      <a:pt x="104" y="80"/>
                      <a:pt x="104" y="80"/>
                    </a:cubicBezTo>
                    <a:cubicBezTo>
                      <a:pt x="104" y="80"/>
                      <a:pt x="117" y="103"/>
                      <a:pt x="97" y="11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5" name="Group 12"/>
            <p:cNvGrpSpPr/>
            <p:nvPr/>
          </p:nvGrpSpPr>
          <p:grpSpPr>
            <a:xfrm>
              <a:off x="746280" y="2846520"/>
              <a:ext cx="463320" cy="466560"/>
              <a:chOff x="746280" y="2846520"/>
              <a:chExt cx="463320" cy="466560"/>
            </a:xfrm>
          </p:grpSpPr>
          <p:sp>
            <p:nvSpPr>
              <p:cNvPr id="146" name="CustomShape 13"/>
              <p:cNvSpPr/>
              <p:nvPr/>
            </p:nvSpPr>
            <p:spPr>
              <a:xfrm>
                <a:off x="957240" y="2846520"/>
                <a:ext cx="252360" cy="25164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2"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134"/>
                      <a:pt x="38" y="172"/>
                      <a:pt x="86" y="172"/>
                    </a:cubicBezTo>
                    <a:cubicBezTo>
                      <a:pt x="133" y="172"/>
                      <a:pt x="172" y="134"/>
                      <a:pt x="172" y="86"/>
                    </a:cubicBezTo>
                    <a:cubicBezTo>
                      <a:pt x="172" y="38"/>
                      <a:pt x="133" y="0"/>
                      <a:pt x="86" y="0"/>
                    </a:cubicBezTo>
                    <a:close/>
                    <a:moveTo>
                      <a:pt x="20" y="90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90"/>
                      <a:pt x="154" y="90"/>
                      <a:pt x="154" y="90"/>
                    </a:cubicBezTo>
                    <a:lnTo>
                      <a:pt x="20" y="9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47" name="CustomShape 14"/>
              <p:cNvSpPr/>
              <p:nvPr/>
            </p:nvSpPr>
            <p:spPr>
              <a:xfrm rot="1662600">
                <a:off x="790200" y="3016800"/>
                <a:ext cx="252360" cy="251640"/>
              </a:xfrm>
              <a:custGeom>
                <a:avLst/>
                <a:gdLst/>
                <a:ahLst/>
                <a:cxnLst/>
                <a:rect l="l" t="t" r="r" b="b"/>
                <a:pathLst>
                  <a:path w="172" h="172"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134"/>
                      <a:pt x="38" y="172"/>
                      <a:pt x="86" y="172"/>
                    </a:cubicBezTo>
                    <a:cubicBezTo>
                      <a:pt x="133" y="172"/>
                      <a:pt x="172" y="134"/>
                      <a:pt x="172" y="86"/>
                    </a:cubicBezTo>
                    <a:cubicBezTo>
                      <a:pt x="172" y="38"/>
                      <a:pt x="133" y="0"/>
                      <a:pt x="86" y="0"/>
                    </a:cubicBezTo>
                    <a:close/>
                    <a:moveTo>
                      <a:pt x="20" y="90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90"/>
                      <a:pt x="154" y="90"/>
                      <a:pt x="154" y="90"/>
                    </a:cubicBezTo>
                    <a:lnTo>
                      <a:pt x="20" y="9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148" name="Group 15"/>
          <p:cNvGrpSpPr/>
          <p:nvPr/>
        </p:nvGrpSpPr>
        <p:grpSpPr>
          <a:xfrm>
            <a:off x="622080" y="3670200"/>
            <a:ext cx="807480" cy="793080"/>
            <a:chOff x="622080" y="3670200"/>
            <a:chExt cx="807480" cy="793080"/>
          </a:xfrm>
        </p:grpSpPr>
        <p:sp>
          <p:nvSpPr>
            <p:cNvPr id="149" name="CustomShape 16"/>
            <p:cNvSpPr/>
            <p:nvPr/>
          </p:nvSpPr>
          <p:spPr>
            <a:xfrm>
              <a:off x="663480" y="367020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0" name="CustomShape 17"/>
            <p:cNvSpPr/>
            <p:nvPr/>
          </p:nvSpPr>
          <p:spPr>
            <a:xfrm>
              <a:off x="622080" y="37476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1" name="CustomShape 18"/>
            <p:cNvSpPr/>
            <p:nvPr/>
          </p:nvSpPr>
          <p:spPr>
            <a:xfrm>
              <a:off x="880560" y="367020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" name="CustomShape 19"/>
            <p:cNvSpPr/>
            <p:nvPr/>
          </p:nvSpPr>
          <p:spPr>
            <a:xfrm>
              <a:off x="839160" y="37476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" name="CustomShape 20"/>
            <p:cNvSpPr/>
            <p:nvPr/>
          </p:nvSpPr>
          <p:spPr>
            <a:xfrm>
              <a:off x="1097280" y="367020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4" name="CustomShape 21"/>
            <p:cNvSpPr/>
            <p:nvPr/>
          </p:nvSpPr>
          <p:spPr>
            <a:xfrm>
              <a:off x="1056240" y="37476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5" name="CustomShape 22"/>
            <p:cNvSpPr/>
            <p:nvPr/>
          </p:nvSpPr>
          <p:spPr>
            <a:xfrm>
              <a:off x="1314000" y="367020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6" name="CustomShape 23"/>
            <p:cNvSpPr/>
            <p:nvPr/>
          </p:nvSpPr>
          <p:spPr>
            <a:xfrm>
              <a:off x="1272600" y="37476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7" name="CustomShape 24"/>
            <p:cNvSpPr/>
            <p:nvPr/>
          </p:nvSpPr>
          <p:spPr>
            <a:xfrm>
              <a:off x="766080" y="387828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8" name="CustomShape 25"/>
            <p:cNvSpPr/>
            <p:nvPr/>
          </p:nvSpPr>
          <p:spPr>
            <a:xfrm>
              <a:off x="724680" y="395604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9" name="CustomShape 26"/>
            <p:cNvSpPr/>
            <p:nvPr/>
          </p:nvSpPr>
          <p:spPr>
            <a:xfrm>
              <a:off x="983160" y="387828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0" name="CustomShape 27"/>
            <p:cNvSpPr/>
            <p:nvPr/>
          </p:nvSpPr>
          <p:spPr>
            <a:xfrm>
              <a:off x="941760" y="395604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1" name="CustomShape 28"/>
            <p:cNvSpPr/>
            <p:nvPr/>
          </p:nvSpPr>
          <p:spPr>
            <a:xfrm>
              <a:off x="1199880" y="387828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2" name="CustomShape 29"/>
            <p:cNvSpPr/>
            <p:nvPr/>
          </p:nvSpPr>
          <p:spPr>
            <a:xfrm>
              <a:off x="1158840" y="395604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" name="CustomShape 30"/>
            <p:cNvSpPr/>
            <p:nvPr/>
          </p:nvSpPr>
          <p:spPr>
            <a:xfrm>
              <a:off x="866520" y="411264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4" name="CustomShape 31"/>
            <p:cNvSpPr/>
            <p:nvPr/>
          </p:nvSpPr>
          <p:spPr>
            <a:xfrm>
              <a:off x="825480" y="41904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" name="CustomShape 32"/>
            <p:cNvSpPr/>
            <p:nvPr/>
          </p:nvSpPr>
          <p:spPr>
            <a:xfrm>
              <a:off x="1094040" y="4112640"/>
              <a:ext cx="74520" cy="72360"/>
            </a:xfrm>
            <a:prstGeom prst="ellipse">
              <a:avLst/>
            </a:pr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" name="CustomShape 33"/>
            <p:cNvSpPr/>
            <p:nvPr/>
          </p:nvSpPr>
          <p:spPr>
            <a:xfrm>
              <a:off x="1052640" y="4190400"/>
              <a:ext cx="156960" cy="272880"/>
            </a:xfrm>
            <a:custGeom>
              <a:avLst/>
              <a:gdLst/>
              <a:ahLst/>
              <a:cxnLst/>
              <a:rect l="l" t="t" r="r" b="b"/>
              <a:pathLst>
                <a:path w="959" h="1715">
                  <a:moveTo>
                    <a:pt x="928" y="219"/>
                  </a:moveTo>
                  <a:cubicBezTo>
                    <a:pt x="928" y="65"/>
                    <a:pt x="768" y="0"/>
                    <a:pt x="670" y="0"/>
                  </a:cubicBezTo>
                  <a:cubicBezTo>
                    <a:pt x="572" y="0"/>
                    <a:pt x="557" y="72"/>
                    <a:pt x="480" y="72"/>
                  </a:cubicBezTo>
                  <a:cubicBezTo>
                    <a:pt x="403" y="72"/>
                    <a:pt x="367" y="0"/>
                    <a:pt x="290" y="0"/>
                  </a:cubicBezTo>
                  <a:cubicBezTo>
                    <a:pt x="213" y="0"/>
                    <a:pt x="32" y="65"/>
                    <a:pt x="32" y="219"/>
                  </a:cubicBezTo>
                  <a:cubicBezTo>
                    <a:pt x="0" y="777"/>
                    <a:pt x="0" y="777"/>
                    <a:pt x="0" y="777"/>
                  </a:cubicBezTo>
                  <a:cubicBezTo>
                    <a:pt x="0" y="829"/>
                    <a:pt x="43" y="872"/>
                    <a:pt x="96" y="872"/>
                  </a:cubicBezTo>
                  <a:cubicBezTo>
                    <a:pt x="148" y="872"/>
                    <a:pt x="191" y="829"/>
                    <a:pt x="191" y="777"/>
                  </a:cubicBezTo>
                  <a:cubicBezTo>
                    <a:pt x="210" y="293"/>
                    <a:pt x="210" y="293"/>
                    <a:pt x="210" y="293"/>
                  </a:cubicBezTo>
                  <a:cubicBezTo>
                    <a:pt x="210" y="282"/>
                    <a:pt x="219" y="273"/>
                    <a:pt x="230" y="273"/>
                  </a:cubicBezTo>
                  <a:cubicBezTo>
                    <a:pt x="241" y="273"/>
                    <a:pt x="250" y="282"/>
                    <a:pt x="250" y="293"/>
                  </a:cubicBezTo>
                  <a:cubicBezTo>
                    <a:pt x="250" y="855"/>
                    <a:pt x="250" y="855"/>
                    <a:pt x="250" y="855"/>
                  </a:cubicBezTo>
                  <a:cubicBezTo>
                    <a:pt x="250" y="902"/>
                    <a:pt x="250" y="902"/>
                    <a:pt x="250" y="902"/>
                  </a:cubicBezTo>
                  <a:cubicBezTo>
                    <a:pt x="191" y="1602"/>
                    <a:pt x="191" y="1602"/>
                    <a:pt x="191" y="1602"/>
                  </a:cubicBezTo>
                  <a:cubicBezTo>
                    <a:pt x="191" y="1664"/>
                    <a:pt x="242" y="1715"/>
                    <a:pt x="305" y="1715"/>
                  </a:cubicBezTo>
                  <a:cubicBezTo>
                    <a:pt x="367" y="1715"/>
                    <a:pt x="418" y="1664"/>
                    <a:pt x="418" y="1602"/>
                  </a:cubicBezTo>
                  <a:cubicBezTo>
                    <a:pt x="460" y="902"/>
                    <a:pt x="460" y="902"/>
                    <a:pt x="460" y="902"/>
                  </a:cubicBezTo>
                  <a:cubicBezTo>
                    <a:pt x="460" y="891"/>
                    <a:pt x="469" y="882"/>
                    <a:pt x="480" y="882"/>
                  </a:cubicBezTo>
                  <a:cubicBezTo>
                    <a:pt x="491" y="882"/>
                    <a:pt x="500" y="891"/>
                    <a:pt x="500" y="902"/>
                  </a:cubicBezTo>
                  <a:cubicBezTo>
                    <a:pt x="541" y="1602"/>
                    <a:pt x="541" y="1602"/>
                    <a:pt x="541" y="1602"/>
                  </a:cubicBezTo>
                  <a:cubicBezTo>
                    <a:pt x="541" y="1664"/>
                    <a:pt x="592" y="1715"/>
                    <a:pt x="655" y="1715"/>
                  </a:cubicBezTo>
                  <a:cubicBezTo>
                    <a:pt x="718" y="1715"/>
                    <a:pt x="769" y="1664"/>
                    <a:pt x="769" y="1602"/>
                  </a:cubicBezTo>
                  <a:cubicBezTo>
                    <a:pt x="710" y="902"/>
                    <a:pt x="710" y="902"/>
                    <a:pt x="710" y="902"/>
                  </a:cubicBezTo>
                  <a:cubicBezTo>
                    <a:pt x="710" y="855"/>
                    <a:pt x="710" y="855"/>
                    <a:pt x="710" y="855"/>
                  </a:cubicBezTo>
                  <a:cubicBezTo>
                    <a:pt x="710" y="293"/>
                    <a:pt x="710" y="293"/>
                    <a:pt x="710" y="293"/>
                  </a:cubicBezTo>
                  <a:cubicBezTo>
                    <a:pt x="710" y="282"/>
                    <a:pt x="719" y="273"/>
                    <a:pt x="730" y="273"/>
                  </a:cubicBezTo>
                  <a:cubicBezTo>
                    <a:pt x="741" y="273"/>
                    <a:pt x="750" y="282"/>
                    <a:pt x="750" y="293"/>
                  </a:cubicBezTo>
                  <a:cubicBezTo>
                    <a:pt x="769" y="777"/>
                    <a:pt x="769" y="777"/>
                    <a:pt x="769" y="777"/>
                  </a:cubicBezTo>
                  <a:cubicBezTo>
                    <a:pt x="769" y="829"/>
                    <a:pt x="811" y="872"/>
                    <a:pt x="864" y="872"/>
                  </a:cubicBezTo>
                  <a:cubicBezTo>
                    <a:pt x="917" y="872"/>
                    <a:pt x="959" y="829"/>
                    <a:pt x="959" y="777"/>
                  </a:cubicBezTo>
                  <a:lnTo>
                    <a:pt x="928" y="219"/>
                  </a:lnTo>
                  <a:close/>
                </a:path>
              </a:pathLst>
            </a:custGeom>
            <a:solidFill>
              <a:srgbClr val="41719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" name="CustomShape 34"/>
          <p:cNvSpPr/>
          <p:nvPr/>
        </p:nvSpPr>
        <p:spPr>
          <a:xfrm>
            <a:off x="1559520" y="3742920"/>
            <a:ext cx="4840560" cy="4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NZ" sz="2590" b="1" strike="noStrike" spc="-1" dirty="0" smtClean="0">
                <a:solidFill>
                  <a:srgbClr val="00A3AE"/>
                </a:solidFill>
                <a:latin typeface="EYInterstate Light"/>
                <a:ea typeface="DejaVu Sans"/>
              </a:rPr>
              <a:t>2,247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avoidable </a:t>
            </a: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deaths </a:t>
            </a:r>
            <a:r>
              <a:rPr lang="en-NZ" sz="1600" b="1" spc="-1" baseline="33000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1</a:t>
            </a:r>
            <a:endParaRPr lang="en-NZ" sz="1600" b="0" strike="noStrike" spc="-1" dirty="0">
              <a:latin typeface="Arial"/>
            </a:endParaRPr>
          </a:p>
        </p:txBody>
      </p:sp>
      <p:sp>
        <p:nvSpPr>
          <p:cNvPr id="168" name="CustomShape 35"/>
          <p:cNvSpPr/>
          <p:nvPr/>
        </p:nvSpPr>
        <p:spPr>
          <a:xfrm>
            <a:off x="6400800" y="1555560"/>
            <a:ext cx="5547600" cy="430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CustomShape 36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sz="1600" b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Where are medication errors occurring most frequently?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sz="1600" b="0" strike="noStrike" spc="-1" dirty="0">
                <a:solidFill>
                  <a:srgbClr val="1F4E79"/>
                </a:solidFill>
                <a:latin typeface="Calibri Light"/>
                <a:ea typeface="Lato"/>
              </a:rPr>
              <a:t>In situations where someone becomes acutely unwell and the complexity of treatment increases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sz="1600" b="0" strike="noStrike" spc="-1" dirty="0" err="1">
                <a:solidFill>
                  <a:srgbClr val="1F4E79"/>
                </a:solidFill>
                <a:latin typeface="Calibri Light"/>
                <a:ea typeface="Lato"/>
              </a:rPr>
              <a:t>Polypharmacy</a:t>
            </a:r>
            <a:r>
              <a:rPr lang="en-NZ" sz="1600" b="0" strike="noStrike" spc="-1" dirty="0">
                <a:solidFill>
                  <a:srgbClr val="1F4E79"/>
                </a:solidFill>
                <a:latin typeface="Calibri Light"/>
                <a:ea typeface="Lato"/>
              </a:rPr>
              <a:t>, affecting the elderly and those with chronic conditions disproportionately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1F4E79"/>
              </a:buClr>
              <a:buFont typeface="Arial"/>
              <a:buChar char="•"/>
            </a:pPr>
            <a:r>
              <a:rPr lang="en-NZ" sz="1600" b="0" strike="noStrike" spc="-1" dirty="0">
                <a:solidFill>
                  <a:srgbClr val="1F4E79"/>
                </a:solidFill>
                <a:latin typeface="Calibri Light"/>
                <a:ea typeface="Lato"/>
              </a:rPr>
              <a:t>Transitions of care, </a:t>
            </a:r>
            <a:r>
              <a:rPr lang="en-NZ" sz="1600" b="1" i="1" strike="noStrike" spc="-1" dirty="0">
                <a:solidFill>
                  <a:srgbClr val="1F4E79"/>
                </a:solidFill>
                <a:latin typeface="Calibri Light"/>
                <a:ea typeface="Lato"/>
              </a:rPr>
              <a:t>estimated as up to 25% in NZ</a:t>
            </a:r>
            <a:r>
              <a:rPr lang="en-NZ" sz="1600" b="0" strike="noStrike" spc="-1" dirty="0">
                <a:solidFill>
                  <a:srgbClr val="1F4E79"/>
                </a:solidFill>
                <a:latin typeface="Calibri Light"/>
                <a:ea typeface="Lato"/>
              </a:rPr>
              <a:t> e.g. when a patient moves between hospital and the community </a:t>
            </a: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grpSp>
        <p:nvGrpSpPr>
          <p:cNvPr id="40" name="Gruppieren 136"/>
          <p:cNvGrpSpPr/>
          <p:nvPr/>
        </p:nvGrpSpPr>
        <p:grpSpPr>
          <a:xfrm>
            <a:off x="692945" y="2412338"/>
            <a:ext cx="588972" cy="857546"/>
            <a:chOff x="3086099" y="5263326"/>
            <a:chExt cx="994457" cy="1447933"/>
          </a:xfrm>
          <a:solidFill>
            <a:srgbClr val="41719C"/>
          </a:solidFill>
        </p:grpSpPr>
        <p:grpSp>
          <p:nvGrpSpPr>
            <p:cNvPr id="41" name="Group 9"/>
            <p:cNvGrpSpPr>
              <a:grpSpLocks noChangeAspect="1"/>
            </p:cNvGrpSpPr>
            <p:nvPr/>
          </p:nvGrpSpPr>
          <p:grpSpPr bwMode="auto">
            <a:xfrm>
              <a:off x="3086103" y="5263329"/>
              <a:ext cx="994458" cy="953122"/>
              <a:chOff x="1597" y="2158"/>
              <a:chExt cx="818" cy="784"/>
            </a:xfrm>
            <a:grpFill/>
          </p:grpSpPr>
          <p:sp>
            <p:nvSpPr>
              <p:cNvPr id="45" name="Freeform 10"/>
              <p:cNvSpPr>
                <a:spLocks/>
              </p:cNvSpPr>
              <p:nvPr/>
            </p:nvSpPr>
            <p:spPr bwMode="auto">
              <a:xfrm>
                <a:off x="1772" y="2391"/>
                <a:ext cx="288" cy="314"/>
              </a:xfrm>
              <a:custGeom>
                <a:avLst/>
                <a:gdLst>
                  <a:gd name="T0" fmla="*/ 54 w 122"/>
                  <a:gd name="T1" fmla="*/ 133 h 133"/>
                  <a:gd name="T2" fmla="*/ 114 w 122"/>
                  <a:gd name="T3" fmla="*/ 53 h 133"/>
                  <a:gd name="T4" fmla="*/ 113 w 122"/>
                  <a:gd name="T5" fmla="*/ 52 h 133"/>
                  <a:gd name="T6" fmla="*/ 104 w 122"/>
                  <a:gd name="T7" fmla="*/ 10 h 133"/>
                  <a:gd name="T8" fmla="*/ 61 w 122"/>
                  <a:gd name="T9" fmla="*/ 13 h 133"/>
                  <a:gd name="T10" fmla="*/ 61 w 122"/>
                  <a:gd name="T11" fmla="*/ 12 h 133"/>
                  <a:gd name="T12" fmla="*/ 0 w 122"/>
                  <a:gd name="T13" fmla="*/ 92 h 133"/>
                  <a:gd name="T14" fmla="*/ 54 w 122"/>
                  <a:gd name="T1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133">
                    <a:moveTo>
                      <a:pt x="54" y="133"/>
                    </a:moveTo>
                    <a:cubicBezTo>
                      <a:pt x="114" y="53"/>
                      <a:pt x="114" y="53"/>
                      <a:pt x="114" y="53"/>
                    </a:cubicBezTo>
                    <a:cubicBezTo>
                      <a:pt x="113" y="52"/>
                      <a:pt x="113" y="52"/>
                      <a:pt x="113" y="52"/>
                    </a:cubicBezTo>
                    <a:cubicBezTo>
                      <a:pt x="122" y="39"/>
                      <a:pt x="118" y="21"/>
                      <a:pt x="104" y="10"/>
                    </a:cubicBezTo>
                    <a:cubicBezTo>
                      <a:pt x="90" y="0"/>
                      <a:pt x="71" y="1"/>
                      <a:pt x="61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8" y="104"/>
                      <a:pt x="24" y="124"/>
                      <a:pt x="54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  <p:sp>
            <p:nvSpPr>
              <p:cNvPr id="46" name="Freeform 11"/>
              <p:cNvSpPr>
                <a:spLocks noEditPoints="1"/>
              </p:cNvSpPr>
              <p:nvPr/>
            </p:nvSpPr>
            <p:spPr bwMode="auto">
              <a:xfrm>
                <a:off x="1597" y="2628"/>
                <a:ext cx="286" cy="314"/>
              </a:xfrm>
              <a:custGeom>
                <a:avLst/>
                <a:gdLst>
                  <a:gd name="T0" fmla="*/ 69 w 121"/>
                  <a:gd name="T1" fmla="*/ 0 h 133"/>
                  <a:gd name="T2" fmla="*/ 10 w 121"/>
                  <a:gd name="T3" fmla="*/ 78 h 133"/>
                  <a:gd name="T4" fmla="*/ 10 w 121"/>
                  <a:gd name="T5" fmla="*/ 78 h 133"/>
                  <a:gd name="T6" fmla="*/ 18 w 121"/>
                  <a:gd name="T7" fmla="*/ 122 h 133"/>
                  <a:gd name="T8" fmla="*/ 63 w 121"/>
                  <a:gd name="T9" fmla="*/ 118 h 133"/>
                  <a:gd name="T10" fmla="*/ 63 w 121"/>
                  <a:gd name="T11" fmla="*/ 118 h 133"/>
                  <a:gd name="T12" fmla="*/ 121 w 121"/>
                  <a:gd name="T13" fmla="*/ 41 h 133"/>
                  <a:gd name="T14" fmla="*/ 69 w 121"/>
                  <a:gd name="T15" fmla="*/ 0 h 133"/>
                  <a:gd name="T16" fmla="*/ 17 w 121"/>
                  <a:gd name="T17" fmla="*/ 80 h 133"/>
                  <a:gd name="T18" fmla="*/ 68 w 121"/>
                  <a:gd name="T19" fmla="*/ 12 h 133"/>
                  <a:gd name="T20" fmla="*/ 23 w 121"/>
                  <a:gd name="T21" fmla="*/ 85 h 133"/>
                  <a:gd name="T22" fmla="*/ 24 w 121"/>
                  <a:gd name="T23" fmla="*/ 118 h 133"/>
                  <a:gd name="T24" fmla="*/ 17 w 121"/>
                  <a:gd name="T25" fmla="*/ 8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1" h="133">
                    <a:moveTo>
                      <a:pt x="69" y="0"/>
                    </a:moveTo>
                    <a:cubicBezTo>
                      <a:pt x="10" y="78"/>
                      <a:pt x="10" y="78"/>
                      <a:pt x="10" y="78"/>
                    </a:cubicBezTo>
                    <a:cubicBezTo>
                      <a:pt x="10" y="78"/>
                      <a:pt x="10" y="78"/>
                      <a:pt x="10" y="78"/>
                    </a:cubicBezTo>
                    <a:cubicBezTo>
                      <a:pt x="0" y="91"/>
                      <a:pt x="4" y="111"/>
                      <a:pt x="18" y="122"/>
                    </a:cubicBezTo>
                    <a:cubicBezTo>
                      <a:pt x="33" y="133"/>
                      <a:pt x="53" y="131"/>
                      <a:pt x="63" y="118"/>
                    </a:cubicBezTo>
                    <a:cubicBezTo>
                      <a:pt x="63" y="118"/>
                      <a:pt x="63" y="118"/>
                      <a:pt x="63" y="118"/>
                    </a:cubicBezTo>
                    <a:cubicBezTo>
                      <a:pt x="121" y="41"/>
                      <a:pt x="121" y="41"/>
                      <a:pt x="121" y="41"/>
                    </a:cubicBezTo>
                    <a:cubicBezTo>
                      <a:pt x="108" y="36"/>
                      <a:pt x="82" y="25"/>
                      <a:pt x="69" y="0"/>
                    </a:cubicBezTo>
                    <a:close/>
                    <a:moveTo>
                      <a:pt x="17" y="80"/>
                    </a:moveTo>
                    <a:cubicBezTo>
                      <a:pt x="68" y="12"/>
                      <a:pt x="68" y="12"/>
                      <a:pt x="68" y="12"/>
                    </a:cubicBezTo>
                    <a:cubicBezTo>
                      <a:pt x="68" y="12"/>
                      <a:pt x="33" y="65"/>
                      <a:pt x="23" y="85"/>
                    </a:cubicBezTo>
                    <a:cubicBezTo>
                      <a:pt x="14" y="105"/>
                      <a:pt x="24" y="118"/>
                      <a:pt x="24" y="118"/>
                    </a:cubicBezTo>
                    <a:cubicBezTo>
                      <a:pt x="4" y="103"/>
                      <a:pt x="17" y="80"/>
                      <a:pt x="17" y="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  <p:sp>
            <p:nvSpPr>
              <p:cNvPr id="47" name="Freeform 12"/>
              <p:cNvSpPr>
                <a:spLocks/>
              </p:cNvSpPr>
              <p:nvPr/>
            </p:nvSpPr>
            <p:spPr bwMode="auto">
              <a:xfrm>
                <a:off x="1952" y="2158"/>
                <a:ext cx="288" cy="314"/>
              </a:xfrm>
              <a:custGeom>
                <a:avLst/>
                <a:gdLst>
                  <a:gd name="T0" fmla="*/ 69 w 122"/>
                  <a:gd name="T1" fmla="*/ 133 h 133"/>
                  <a:gd name="T2" fmla="*/ 8 w 122"/>
                  <a:gd name="T3" fmla="*/ 53 h 133"/>
                  <a:gd name="T4" fmla="*/ 9 w 122"/>
                  <a:gd name="T5" fmla="*/ 53 h 133"/>
                  <a:gd name="T6" fmla="*/ 18 w 122"/>
                  <a:gd name="T7" fmla="*/ 10 h 133"/>
                  <a:gd name="T8" fmla="*/ 61 w 122"/>
                  <a:gd name="T9" fmla="*/ 13 h 133"/>
                  <a:gd name="T10" fmla="*/ 62 w 122"/>
                  <a:gd name="T11" fmla="*/ 13 h 133"/>
                  <a:gd name="T12" fmla="*/ 122 w 122"/>
                  <a:gd name="T13" fmla="*/ 92 h 133"/>
                  <a:gd name="T14" fmla="*/ 69 w 122"/>
                  <a:gd name="T1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2" h="133">
                    <a:moveTo>
                      <a:pt x="69" y="133"/>
                    </a:moveTo>
                    <a:cubicBezTo>
                      <a:pt x="8" y="53"/>
                      <a:pt x="8" y="53"/>
                      <a:pt x="8" y="53"/>
                    </a:cubicBezTo>
                    <a:cubicBezTo>
                      <a:pt x="9" y="53"/>
                      <a:pt x="9" y="53"/>
                      <a:pt x="9" y="53"/>
                    </a:cubicBezTo>
                    <a:cubicBezTo>
                      <a:pt x="0" y="39"/>
                      <a:pt x="4" y="21"/>
                      <a:pt x="18" y="10"/>
                    </a:cubicBezTo>
                    <a:cubicBezTo>
                      <a:pt x="32" y="0"/>
                      <a:pt x="51" y="1"/>
                      <a:pt x="61" y="13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122" y="92"/>
                      <a:pt x="122" y="92"/>
                      <a:pt x="122" y="92"/>
                    </a:cubicBezTo>
                    <a:cubicBezTo>
                      <a:pt x="115" y="104"/>
                      <a:pt x="98" y="125"/>
                      <a:pt x="69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  <p:sp>
            <p:nvSpPr>
              <p:cNvPr id="48" name="Freeform 13"/>
              <p:cNvSpPr>
                <a:spLocks noEditPoints="1"/>
              </p:cNvSpPr>
              <p:nvPr/>
            </p:nvSpPr>
            <p:spPr bwMode="auto">
              <a:xfrm>
                <a:off x="2129" y="2394"/>
                <a:ext cx="286" cy="314"/>
              </a:xfrm>
              <a:custGeom>
                <a:avLst/>
                <a:gdLst>
                  <a:gd name="T0" fmla="*/ 0 w 121"/>
                  <a:gd name="T1" fmla="*/ 41 h 133"/>
                  <a:gd name="T2" fmla="*/ 58 w 121"/>
                  <a:gd name="T3" fmla="*/ 118 h 133"/>
                  <a:gd name="T4" fmla="*/ 58 w 121"/>
                  <a:gd name="T5" fmla="*/ 118 h 133"/>
                  <a:gd name="T6" fmla="*/ 103 w 121"/>
                  <a:gd name="T7" fmla="*/ 122 h 133"/>
                  <a:gd name="T8" fmla="*/ 111 w 121"/>
                  <a:gd name="T9" fmla="*/ 78 h 133"/>
                  <a:gd name="T10" fmla="*/ 111 w 121"/>
                  <a:gd name="T11" fmla="*/ 78 h 133"/>
                  <a:gd name="T12" fmla="*/ 52 w 121"/>
                  <a:gd name="T13" fmla="*/ 0 h 133"/>
                  <a:gd name="T14" fmla="*/ 0 w 121"/>
                  <a:gd name="T15" fmla="*/ 41 h 133"/>
                  <a:gd name="T16" fmla="*/ 97 w 121"/>
                  <a:gd name="T17" fmla="*/ 118 h 133"/>
                  <a:gd name="T18" fmla="*/ 98 w 121"/>
                  <a:gd name="T19" fmla="*/ 85 h 133"/>
                  <a:gd name="T20" fmla="*/ 53 w 121"/>
                  <a:gd name="T21" fmla="*/ 12 h 133"/>
                  <a:gd name="T22" fmla="*/ 104 w 121"/>
                  <a:gd name="T23" fmla="*/ 80 h 133"/>
                  <a:gd name="T24" fmla="*/ 97 w 121"/>
                  <a:gd name="T25" fmla="*/ 118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1" h="133">
                    <a:moveTo>
                      <a:pt x="0" y="41"/>
                    </a:moveTo>
                    <a:cubicBezTo>
                      <a:pt x="58" y="118"/>
                      <a:pt x="58" y="118"/>
                      <a:pt x="58" y="118"/>
                    </a:cubicBezTo>
                    <a:cubicBezTo>
                      <a:pt x="58" y="118"/>
                      <a:pt x="58" y="118"/>
                      <a:pt x="58" y="118"/>
                    </a:cubicBezTo>
                    <a:cubicBezTo>
                      <a:pt x="68" y="131"/>
                      <a:pt x="88" y="133"/>
                      <a:pt x="103" y="122"/>
                    </a:cubicBezTo>
                    <a:cubicBezTo>
                      <a:pt x="117" y="111"/>
                      <a:pt x="121" y="91"/>
                      <a:pt x="111" y="78"/>
                    </a:cubicBezTo>
                    <a:cubicBezTo>
                      <a:pt x="111" y="78"/>
                      <a:pt x="111" y="78"/>
                      <a:pt x="111" y="78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39" y="25"/>
                      <a:pt x="13" y="37"/>
                      <a:pt x="0" y="41"/>
                    </a:cubicBezTo>
                    <a:close/>
                    <a:moveTo>
                      <a:pt x="97" y="118"/>
                    </a:moveTo>
                    <a:cubicBezTo>
                      <a:pt x="97" y="118"/>
                      <a:pt x="108" y="105"/>
                      <a:pt x="98" y="85"/>
                    </a:cubicBezTo>
                    <a:cubicBezTo>
                      <a:pt x="88" y="65"/>
                      <a:pt x="53" y="12"/>
                      <a:pt x="53" y="12"/>
                    </a:cubicBezTo>
                    <a:cubicBezTo>
                      <a:pt x="104" y="80"/>
                      <a:pt x="104" y="80"/>
                      <a:pt x="104" y="80"/>
                    </a:cubicBezTo>
                    <a:cubicBezTo>
                      <a:pt x="104" y="80"/>
                      <a:pt x="117" y="103"/>
                      <a:pt x="97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</p:grpSp>
        <p:grpSp>
          <p:nvGrpSpPr>
            <p:cNvPr id="42" name="Gruppieren 138"/>
            <p:cNvGrpSpPr/>
            <p:nvPr/>
          </p:nvGrpSpPr>
          <p:grpSpPr>
            <a:xfrm>
              <a:off x="3250925" y="5996231"/>
              <a:ext cx="709040" cy="715028"/>
              <a:chOff x="3085136" y="5911536"/>
              <a:chExt cx="895820" cy="903385"/>
            </a:xfrm>
            <a:grpFill/>
          </p:grpSpPr>
          <p:sp>
            <p:nvSpPr>
              <p:cNvPr id="43" name="Freeform 6"/>
              <p:cNvSpPr>
                <a:spLocks noEditPoints="1"/>
              </p:cNvSpPr>
              <p:nvPr/>
            </p:nvSpPr>
            <p:spPr bwMode="auto">
              <a:xfrm>
                <a:off x="3440942" y="5911536"/>
                <a:ext cx="540014" cy="538688"/>
              </a:xfrm>
              <a:custGeom>
                <a:avLst/>
                <a:gdLst>
                  <a:gd name="T0" fmla="*/ 86 w 172"/>
                  <a:gd name="T1" fmla="*/ 0 h 172"/>
                  <a:gd name="T2" fmla="*/ 0 w 172"/>
                  <a:gd name="T3" fmla="*/ 86 h 172"/>
                  <a:gd name="T4" fmla="*/ 86 w 172"/>
                  <a:gd name="T5" fmla="*/ 172 h 172"/>
                  <a:gd name="T6" fmla="*/ 172 w 172"/>
                  <a:gd name="T7" fmla="*/ 86 h 172"/>
                  <a:gd name="T8" fmla="*/ 86 w 172"/>
                  <a:gd name="T9" fmla="*/ 0 h 172"/>
                  <a:gd name="T10" fmla="*/ 20 w 172"/>
                  <a:gd name="T11" fmla="*/ 90 h 172"/>
                  <a:gd name="T12" fmla="*/ 20 w 172"/>
                  <a:gd name="T13" fmla="*/ 83 h 172"/>
                  <a:gd name="T14" fmla="*/ 154 w 172"/>
                  <a:gd name="T15" fmla="*/ 83 h 172"/>
                  <a:gd name="T16" fmla="*/ 154 w 172"/>
                  <a:gd name="T17" fmla="*/ 90 h 172"/>
                  <a:gd name="T18" fmla="*/ 20 w 172"/>
                  <a:gd name="T19" fmla="*/ 9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72"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134"/>
                      <a:pt x="38" y="172"/>
                      <a:pt x="86" y="172"/>
                    </a:cubicBezTo>
                    <a:cubicBezTo>
                      <a:pt x="133" y="172"/>
                      <a:pt x="172" y="134"/>
                      <a:pt x="172" y="86"/>
                    </a:cubicBezTo>
                    <a:cubicBezTo>
                      <a:pt x="172" y="38"/>
                      <a:pt x="133" y="0"/>
                      <a:pt x="86" y="0"/>
                    </a:cubicBezTo>
                    <a:close/>
                    <a:moveTo>
                      <a:pt x="20" y="90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90"/>
                      <a:pt x="154" y="90"/>
                      <a:pt x="154" y="90"/>
                    </a:cubicBezTo>
                    <a:lnTo>
                      <a:pt x="20" y="9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  <p:sp>
            <p:nvSpPr>
              <p:cNvPr id="44" name="Freeform 6"/>
              <p:cNvSpPr>
                <a:spLocks noEditPoints="1"/>
              </p:cNvSpPr>
              <p:nvPr/>
            </p:nvSpPr>
            <p:spPr bwMode="auto">
              <a:xfrm rot="1662832">
                <a:off x="3085136" y="6276233"/>
                <a:ext cx="540014" cy="538688"/>
              </a:xfrm>
              <a:custGeom>
                <a:avLst/>
                <a:gdLst>
                  <a:gd name="T0" fmla="*/ 86 w 172"/>
                  <a:gd name="T1" fmla="*/ 0 h 172"/>
                  <a:gd name="T2" fmla="*/ 0 w 172"/>
                  <a:gd name="T3" fmla="*/ 86 h 172"/>
                  <a:gd name="T4" fmla="*/ 86 w 172"/>
                  <a:gd name="T5" fmla="*/ 172 h 172"/>
                  <a:gd name="T6" fmla="*/ 172 w 172"/>
                  <a:gd name="T7" fmla="*/ 86 h 172"/>
                  <a:gd name="T8" fmla="*/ 86 w 172"/>
                  <a:gd name="T9" fmla="*/ 0 h 172"/>
                  <a:gd name="T10" fmla="*/ 20 w 172"/>
                  <a:gd name="T11" fmla="*/ 90 h 172"/>
                  <a:gd name="T12" fmla="*/ 20 w 172"/>
                  <a:gd name="T13" fmla="*/ 83 h 172"/>
                  <a:gd name="T14" fmla="*/ 154 w 172"/>
                  <a:gd name="T15" fmla="*/ 83 h 172"/>
                  <a:gd name="T16" fmla="*/ 154 w 172"/>
                  <a:gd name="T17" fmla="*/ 90 h 172"/>
                  <a:gd name="T18" fmla="*/ 20 w 172"/>
                  <a:gd name="T19" fmla="*/ 9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172">
                    <a:moveTo>
                      <a:pt x="86" y="0"/>
                    </a:moveTo>
                    <a:cubicBezTo>
                      <a:pt x="38" y="0"/>
                      <a:pt x="0" y="38"/>
                      <a:pt x="0" y="86"/>
                    </a:cubicBezTo>
                    <a:cubicBezTo>
                      <a:pt x="0" y="134"/>
                      <a:pt x="38" y="172"/>
                      <a:pt x="86" y="172"/>
                    </a:cubicBezTo>
                    <a:cubicBezTo>
                      <a:pt x="133" y="172"/>
                      <a:pt x="172" y="134"/>
                      <a:pt x="172" y="86"/>
                    </a:cubicBezTo>
                    <a:cubicBezTo>
                      <a:pt x="172" y="38"/>
                      <a:pt x="133" y="0"/>
                      <a:pt x="86" y="0"/>
                    </a:cubicBezTo>
                    <a:close/>
                    <a:moveTo>
                      <a:pt x="20" y="90"/>
                    </a:moveTo>
                    <a:cubicBezTo>
                      <a:pt x="20" y="83"/>
                      <a:pt x="20" y="83"/>
                      <a:pt x="20" y="83"/>
                    </a:cubicBezTo>
                    <a:cubicBezTo>
                      <a:pt x="154" y="83"/>
                      <a:pt x="154" y="83"/>
                      <a:pt x="154" y="83"/>
                    </a:cubicBezTo>
                    <a:cubicBezTo>
                      <a:pt x="154" y="90"/>
                      <a:pt x="154" y="90"/>
                      <a:pt x="154" y="90"/>
                    </a:cubicBezTo>
                    <a:lnTo>
                      <a:pt x="20" y="9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 sz="1600">
                  <a:solidFill>
                    <a:srgbClr val="80808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01680" y="180720"/>
            <a:ext cx="1029528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>
                <a:solidFill>
                  <a:srgbClr val="41719C"/>
                </a:solidFill>
                <a:latin typeface="Calibri Light"/>
                <a:ea typeface="DejaVu Sans"/>
              </a:rPr>
              <a:t>Opportunity</a:t>
            </a:r>
            <a:r>
              <a:rPr lang="en-NZ" sz="2800" b="0" strike="noStrike" spc="-1">
                <a:solidFill>
                  <a:srgbClr val="41719C"/>
                </a:solidFill>
                <a:latin typeface="Calibri Light"/>
                <a:ea typeface="DejaVu Sans"/>
              </a:rPr>
              <a:t>: Medication images can provide an additional layer of reconciliation at the point of administration, reducing the risk of harm</a:t>
            </a:r>
            <a:endParaRPr lang="en-NZ" sz="2800" b="0" strike="noStrike" spc="-1">
              <a:latin typeface="Arial"/>
            </a:endParaRPr>
          </a:p>
        </p:txBody>
      </p:sp>
      <p:pic>
        <p:nvPicPr>
          <p:cNvPr id="171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301680" y="1233912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331200" y="1365480"/>
            <a:ext cx="11436480" cy="1088280"/>
          </a:xfrm>
          <a:prstGeom prst="rect">
            <a:avLst/>
          </a:prstGeom>
          <a:solidFill>
            <a:srgbClr val="D6E9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" name="CustomShape 4"/>
          <p:cNvSpPr/>
          <p:nvPr/>
        </p:nvSpPr>
        <p:spPr>
          <a:xfrm>
            <a:off x="430200" y="1505016"/>
            <a:ext cx="1960560" cy="62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85000"/>
              </a:lnSpc>
              <a:spcAft>
                <a:spcPts val="451"/>
              </a:spcAft>
            </a:pPr>
            <a:r>
              <a:rPr lang="en-NZ" b="1" spc="-1" dirty="0">
                <a:solidFill>
                  <a:srgbClr val="41719C"/>
                </a:solidFill>
                <a:latin typeface="Calibri Light"/>
              </a:rPr>
              <a:t>What do we mean by a </a:t>
            </a:r>
            <a:r>
              <a:rPr lang="en-NZ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Medicines </a:t>
            </a:r>
            <a:r>
              <a:rPr lang="en-NZ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image database?</a:t>
            </a:r>
            <a:endParaRPr lang="en-NZ" b="0" strike="noStrike" spc="-1" dirty="0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595079" y="1483559"/>
            <a:ext cx="598453" cy="200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85000"/>
              </a:lnSpc>
              <a:spcAft>
                <a:spcPts val="451"/>
              </a:spcAft>
            </a:pPr>
            <a:endParaRPr lang="en-NZ" b="0" strike="noStrike" spc="-1" dirty="0">
              <a:latin typeface="Arial"/>
            </a:endParaRPr>
          </a:p>
        </p:txBody>
      </p:sp>
      <p:sp>
        <p:nvSpPr>
          <p:cNvPr id="176" name="CustomShape 6"/>
          <p:cNvSpPr/>
          <p:nvPr/>
        </p:nvSpPr>
        <p:spPr>
          <a:xfrm>
            <a:off x="2490480" y="1536480"/>
            <a:ext cx="9149040" cy="746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6800" rIns="90000" bIns="45000"/>
          <a:lstStyle/>
          <a:p>
            <a:pPr>
              <a:lnSpc>
                <a:spcPct val="100000"/>
              </a:lnSpc>
            </a:pPr>
            <a:r>
              <a:rPr lang="en-NZ" sz="1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A repository of medicines images that are of sufficient quality to assist in the accurate identification of medicines, and can be accessed for free at our website: </a:t>
            </a:r>
            <a:r>
              <a:rPr lang="en-NZ" sz="1400" b="1" u="sng" strike="noStrike" spc="-1">
                <a:solidFill>
                  <a:srgbClr val="0563C1"/>
                </a:solidFill>
                <a:uFillTx/>
                <a:latin typeface="Calibri Light"/>
                <a:ea typeface="DejaVu Sans"/>
                <a:hlinkClick r:id="rId3"/>
              </a:rPr>
              <a:t>www.medlook.org</a:t>
            </a:r>
            <a:r>
              <a:rPr lang="en-NZ" sz="1400" b="1" strike="noStrike" spc="-1">
                <a:solidFill>
                  <a:srgbClr val="000000"/>
                </a:solidFill>
                <a:latin typeface="Calibri Light"/>
                <a:ea typeface="DejaVu Sans"/>
              </a:rPr>
              <a:t>	</a:t>
            </a:r>
            <a:endParaRPr lang="en-NZ" sz="1400" b="0" strike="noStrike" spc="-1">
              <a:latin typeface="Arial"/>
            </a:endParaRPr>
          </a:p>
        </p:txBody>
      </p:sp>
      <p:sp>
        <p:nvSpPr>
          <p:cNvPr id="177" name="CustomShape 7"/>
          <p:cNvSpPr/>
          <p:nvPr/>
        </p:nvSpPr>
        <p:spPr>
          <a:xfrm>
            <a:off x="331200" y="2545920"/>
            <a:ext cx="2575800" cy="3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  <a:spcAft>
                <a:spcPts val="451"/>
              </a:spcAft>
            </a:pPr>
            <a:r>
              <a:rPr lang="en-NZ" sz="2000" b="1" strike="noStrike" spc="-1">
                <a:solidFill>
                  <a:srgbClr val="41719C"/>
                </a:solidFill>
                <a:latin typeface="Calibri Light"/>
                <a:ea typeface="DejaVu Sans"/>
              </a:rPr>
              <a:t>The database today:</a:t>
            </a:r>
            <a:endParaRPr lang="en-NZ" sz="2000" b="0" strike="noStrike" spc="-1">
              <a:latin typeface="Arial"/>
            </a:endParaRPr>
          </a:p>
        </p:txBody>
      </p:sp>
      <p:sp>
        <p:nvSpPr>
          <p:cNvPr id="178" name="CustomShape 8"/>
          <p:cNvSpPr/>
          <p:nvPr/>
        </p:nvSpPr>
        <p:spPr>
          <a:xfrm>
            <a:off x="1179000" y="2871360"/>
            <a:ext cx="2886840" cy="8182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Contains over </a:t>
            </a: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1,200 </a:t>
            </a: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medicines images of formulations approved for supply in New Zealand and increasing daily</a:t>
            </a:r>
            <a:endParaRPr lang="en-NZ" sz="1600" b="0" strike="noStrike" spc="-1" dirty="0">
              <a:latin typeface="Arial"/>
            </a:endParaRPr>
          </a:p>
        </p:txBody>
      </p:sp>
      <p:sp>
        <p:nvSpPr>
          <p:cNvPr id="179" name="CustomShape 9"/>
          <p:cNvSpPr/>
          <p:nvPr/>
        </p:nvSpPr>
        <p:spPr>
          <a:xfrm>
            <a:off x="373320" y="3042000"/>
            <a:ext cx="624600" cy="567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1719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0"/>
          <p:cNvSpPr/>
          <p:nvPr/>
        </p:nvSpPr>
        <p:spPr>
          <a:xfrm>
            <a:off x="525240" y="3152160"/>
            <a:ext cx="361800" cy="328680"/>
          </a:xfrm>
          <a:custGeom>
            <a:avLst/>
            <a:gdLst/>
            <a:ahLst/>
            <a:cxnLst/>
            <a:rect l="l" t="t" r="r" b="b"/>
            <a:pathLst>
              <a:path w="909" h="907">
                <a:moveTo>
                  <a:pt x="909" y="850"/>
                </a:moveTo>
                <a:lnTo>
                  <a:pt x="909" y="907"/>
                </a:lnTo>
                <a:lnTo>
                  <a:pt x="0" y="907"/>
                </a:lnTo>
                <a:lnTo>
                  <a:pt x="0" y="0"/>
                </a:lnTo>
                <a:lnTo>
                  <a:pt x="57" y="0"/>
                </a:lnTo>
                <a:lnTo>
                  <a:pt x="57" y="850"/>
                </a:lnTo>
                <a:lnTo>
                  <a:pt x="909" y="850"/>
                </a:lnTo>
                <a:close/>
                <a:moveTo>
                  <a:pt x="411" y="314"/>
                </a:moveTo>
                <a:lnTo>
                  <a:pt x="645" y="373"/>
                </a:lnTo>
                <a:lnTo>
                  <a:pt x="725" y="239"/>
                </a:lnTo>
                <a:lnTo>
                  <a:pt x="796" y="283"/>
                </a:lnTo>
                <a:lnTo>
                  <a:pt x="801" y="57"/>
                </a:lnTo>
                <a:lnTo>
                  <a:pt x="602" y="165"/>
                </a:lnTo>
                <a:lnTo>
                  <a:pt x="675" y="210"/>
                </a:lnTo>
                <a:lnTo>
                  <a:pt x="616" y="307"/>
                </a:lnTo>
                <a:lnTo>
                  <a:pt x="394" y="253"/>
                </a:lnTo>
                <a:lnTo>
                  <a:pt x="156" y="491"/>
                </a:lnTo>
                <a:lnTo>
                  <a:pt x="196" y="532"/>
                </a:lnTo>
                <a:lnTo>
                  <a:pt x="411" y="314"/>
                </a:lnTo>
                <a:close/>
                <a:moveTo>
                  <a:pt x="175" y="595"/>
                </a:moveTo>
                <a:lnTo>
                  <a:pt x="175" y="798"/>
                </a:lnTo>
                <a:lnTo>
                  <a:pt x="288" y="798"/>
                </a:lnTo>
                <a:lnTo>
                  <a:pt x="288" y="522"/>
                </a:lnTo>
                <a:lnTo>
                  <a:pt x="196" y="617"/>
                </a:lnTo>
                <a:lnTo>
                  <a:pt x="175" y="595"/>
                </a:lnTo>
                <a:close/>
                <a:moveTo>
                  <a:pt x="345" y="798"/>
                </a:moveTo>
                <a:lnTo>
                  <a:pt x="460" y="798"/>
                </a:lnTo>
                <a:lnTo>
                  <a:pt x="460" y="390"/>
                </a:lnTo>
                <a:lnTo>
                  <a:pt x="430" y="383"/>
                </a:lnTo>
                <a:lnTo>
                  <a:pt x="345" y="465"/>
                </a:lnTo>
                <a:lnTo>
                  <a:pt x="345" y="798"/>
                </a:lnTo>
                <a:close/>
                <a:moveTo>
                  <a:pt x="801" y="798"/>
                </a:moveTo>
                <a:lnTo>
                  <a:pt x="801" y="357"/>
                </a:lnTo>
                <a:lnTo>
                  <a:pt x="744" y="321"/>
                </a:lnTo>
                <a:lnTo>
                  <a:pt x="687" y="416"/>
                </a:lnTo>
                <a:lnTo>
                  <a:pt x="687" y="798"/>
                </a:lnTo>
                <a:lnTo>
                  <a:pt x="801" y="798"/>
                </a:lnTo>
                <a:close/>
                <a:moveTo>
                  <a:pt x="635" y="798"/>
                </a:moveTo>
                <a:lnTo>
                  <a:pt x="635" y="432"/>
                </a:lnTo>
                <a:lnTo>
                  <a:pt x="522" y="404"/>
                </a:lnTo>
                <a:lnTo>
                  <a:pt x="522" y="798"/>
                </a:lnTo>
                <a:lnTo>
                  <a:pt x="635" y="79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11"/>
          <p:cNvSpPr/>
          <p:nvPr/>
        </p:nvSpPr>
        <p:spPr>
          <a:xfrm>
            <a:off x="4738678" y="3071810"/>
            <a:ext cx="3143272" cy="1285884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>Is fully aligned with the TPUU field in the NZULM</a:t>
            </a:r>
          </a:p>
          <a:p>
            <a:pPr>
              <a:lnSpc>
                <a:spcPct val="100000"/>
              </a:lnSpc>
            </a:pPr>
            <a: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  <a:t/>
            </a:r>
            <a:br>
              <a:rPr lang="en-NZ" sz="1600" b="1" strike="noStrike" spc="-1" dirty="0" smtClean="0">
                <a:solidFill>
                  <a:srgbClr val="41719C"/>
                </a:solidFill>
                <a:latin typeface="Calibri Light"/>
                <a:ea typeface="Lato"/>
              </a:rPr>
            </a:br>
            <a:endParaRPr lang="en-NZ" sz="1600" b="1" strike="noStrike" spc="-1" dirty="0" smtClean="0">
              <a:solidFill>
                <a:srgbClr val="41719C"/>
              </a:solidFill>
              <a:latin typeface="Calibri Light"/>
              <a:ea typeface="Lato"/>
            </a:endParaRPr>
          </a:p>
        </p:txBody>
      </p:sp>
      <p:sp>
        <p:nvSpPr>
          <p:cNvPr id="182" name="CustomShape 12"/>
          <p:cNvSpPr/>
          <p:nvPr/>
        </p:nvSpPr>
        <p:spPr>
          <a:xfrm>
            <a:off x="4066560" y="3099240"/>
            <a:ext cx="624600" cy="567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1719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13"/>
          <p:cNvSpPr/>
          <p:nvPr/>
        </p:nvSpPr>
        <p:spPr>
          <a:xfrm>
            <a:off x="4137840" y="3189240"/>
            <a:ext cx="467280" cy="387720"/>
          </a:xfrm>
          <a:custGeom>
            <a:avLst/>
            <a:gdLst/>
            <a:ahLst/>
            <a:cxnLst/>
            <a:rect l="l" t="t" r="r" b="b"/>
            <a:pathLst>
              <a:path w="179" h="148">
                <a:moveTo>
                  <a:pt x="130" y="103"/>
                </a:moveTo>
                <a:cubicBezTo>
                  <a:pt x="123" y="109"/>
                  <a:pt x="114" y="113"/>
                  <a:pt x="106" y="114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121" y="99"/>
                  <a:pt x="126" y="86"/>
                  <a:pt x="125" y="73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53" y="45"/>
                  <a:pt x="153" y="35"/>
                  <a:pt x="147" y="29"/>
                </a:cubicBezTo>
                <a:cubicBezTo>
                  <a:pt x="144" y="26"/>
                  <a:pt x="139" y="24"/>
                  <a:pt x="135" y="24"/>
                </a:cubicBezTo>
                <a:cubicBezTo>
                  <a:pt x="131" y="24"/>
                  <a:pt x="127" y="26"/>
                  <a:pt x="124" y="29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87" y="64"/>
                  <a:pt x="87" y="64"/>
                  <a:pt x="87" y="64"/>
                </a:cubicBezTo>
                <a:cubicBezTo>
                  <a:pt x="85" y="66"/>
                  <a:pt x="84" y="69"/>
                  <a:pt x="85" y="72"/>
                </a:cubicBezTo>
                <a:cubicBezTo>
                  <a:pt x="86" y="75"/>
                  <a:pt x="85" y="78"/>
                  <a:pt x="83" y="80"/>
                </a:cubicBezTo>
                <a:cubicBezTo>
                  <a:pt x="68" y="96"/>
                  <a:pt x="68" y="96"/>
                  <a:pt x="68" y="96"/>
                </a:cubicBezTo>
                <a:cubicBezTo>
                  <a:pt x="58" y="80"/>
                  <a:pt x="60" y="60"/>
                  <a:pt x="73" y="46"/>
                </a:cubicBezTo>
                <a:cubicBezTo>
                  <a:pt x="107" y="12"/>
                  <a:pt x="107" y="12"/>
                  <a:pt x="107" y="12"/>
                </a:cubicBezTo>
                <a:cubicBezTo>
                  <a:pt x="115" y="4"/>
                  <a:pt x="125" y="0"/>
                  <a:pt x="135" y="0"/>
                </a:cubicBezTo>
                <a:cubicBezTo>
                  <a:pt x="146" y="0"/>
                  <a:pt x="156" y="4"/>
                  <a:pt x="164" y="12"/>
                </a:cubicBezTo>
                <a:cubicBezTo>
                  <a:pt x="179" y="28"/>
                  <a:pt x="179" y="53"/>
                  <a:pt x="164" y="69"/>
                </a:cubicBezTo>
                <a:lnTo>
                  <a:pt x="130" y="103"/>
                </a:lnTo>
                <a:close/>
                <a:moveTo>
                  <a:pt x="111" y="53"/>
                </a:moveTo>
                <a:cubicBezTo>
                  <a:pt x="111" y="54"/>
                  <a:pt x="111" y="54"/>
                  <a:pt x="111" y="54"/>
                </a:cubicBezTo>
                <a:cubicBezTo>
                  <a:pt x="110" y="54"/>
                  <a:pt x="110" y="54"/>
                  <a:pt x="110" y="54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70"/>
                  <a:pt x="93" y="71"/>
                  <a:pt x="93" y="71"/>
                </a:cubicBezTo>
                <a:cubicBezTo>
                  <a:pt x="93" y="71"/>
                  <a:pt x="93" y="72"/>
                  <a:pt x="93" y="72"/>
                </a:cubicBezTo>
                <a:cubicBezTo>
                  <a:pt x="94" y="77"/>
                  <a:pt x="93" y="82"/>
                  <a:pt x="89" y="86"/>
                </a:cubicBezTo>
                <a:cubicBezTo>
                  <a:pt x="73" y="101"/>
                  <a:pt x="73" y="101"/>
                  <a:pt x="73" y="101"/>
                </a:cubicBezTo>
                <a:cubicBezTo>
                  <a:pt x="73" y="101"/>
                  <a:pt x="73" y="101"/>
                  <a:pt x="73" y="102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2" y="123"/>
                  <a:pt x="48" y="124"/>
                  <a:pt x="44" y="124"/>
                </a:cubicBezTo>
                <a:cubicBezTo>
                  <a:pt x="39" y="124"/>
                  <a:pt x="35" y="123"/>
                  <a:pt x="32" y="120"/>
                </a:cubicBezTo>
                <a:cubicBezTo>
                  <a:pt x="26" y="113"/>
                  <a:pt x="26" y="103"/>
                  <a:pt x="32" y="97"/>
                </a:cubicBezTo>
                <a:cubicBezTo>
                  <a:pt x="54" y="76"/>
                  <a:pt x="54" y="76"/>
                  <a:pt x="54" y="76"/>
                </a:cubicBezTo>
                <a:cubicBezTo>
                  <a:pt x="53" y="63"/>
                  <a:pt x="58" y="50"/>
                  <a:pt x="68" y="40"/>
                </a:cubicBezTo>
                <a:cubicBezTo>
                  <a:pt x="73" y="35"/>
                  <a:pt x="73" y="35"/>
                  <a:pt x="73" y="35"/>
                </a:cubicBezTo>
                <a:cubicBezTo>
                  <a:pt x="64" y="36"/>
                  <a:pt x="56" y="39"/>
                  <a:pt x="49" y="46"/>
                </a:cubicBezTo>
                <a:cubicBezTo>
                  <a:pt x="15" y="80"/>
                  <a:pt x="15" y="80"/>
                  <a:pt x="15" y="80"/>
                </a:cubicBezTo>
                <a:cubicBezTo>
                  <a:pt x="0" y="96"/>
                  <a:pt x="0" y="121"/>
                  <a:pt x="15" y="137"/>
                </a:cubicBezTo>
                <a:cubicBezTo>
                  <a:pt x="23" y="145"/>
                  <a:pt x="33" y="148"/>
                  <a:pt x="44" y="148"/>
                </a:cubicBezTo>
                <a:cubicBezTo>
                  <a:pt x="54" y="148"/>
                  <a:pt x="64" y="145"/>
                  <a:pt x="72" y="137"/>
                </a:cubicBezTo>
                <a:cubicBezTo>
                  <a:pt x="106" y="103"/>
                  <a:pt x="106" y="103"/>
                  <a:pt x="106" y="103"/>
                </a:cubicBezTo>
                <a:cubicBezTo>
                  <a:pt x="119" y="89"/>
                  <a:pt x="121" y="69"/>
                  <a:pt x="111" y="53"/>
                </a:cubicBezTo>
                <a:close/>
              </a:path>
            </a:pathLst>
          </a:custGeom>
          <a:solidFill>
            <a:schemeClr val="accent2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4"/>
          <p:cNvSpPr/>
          <p:nvPr/>
        </p:nvSpPr>
        <p:spPr>
          <a:xfrm>
            <a:off x="9167834" y="2928934"/>
            <a:ext cx="2299680" cy="81828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r>
              <a:rPr lang="en-NZ" sz="1600" b="1" strike="noStrike" spc="-1" dirty="0">
                <a:solidFill>
                  <a:srgbClr val="41719C"/>
                </a:solidFill>
                <a:latin typeface="Calibri Light"/>
                <a:ea typeface="Lato"/>
              </a:rPr>
              <a:t>Is API enabled, meaning any provider or software vendor can access these through our service </a:t>
            </a:r>
            <a:endParaRPr lang="en-NZ" sz="1600" b="0" strike="noStrike" spc="-1" dirty="0">
              <a:latin typeface="Arial"/>
            </a:endParaRPr>
          </a:p>
        </p:txBody>
      </p:sp>
      <p:sp>
        <p:nvSpPr>
          <p:cNvPr id="185" name="CustomShape 15"/>
          <p:cNvSpPr/>
          <p:nvPr/>
        </p:nvSpPr>
        <p:spPr>
          <a:xfrm>
            <a:off x="8382016" y="3071810"/>
            <a:ext cx="624600" cy="5677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1719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6"/>
          <p:cNvSpPr/>
          <p:nvPr/>
        </p:nvSpPr>
        <p:spPr>
          <a:xfrm>
            <a:off x="8453454" y="3214686"/>
            <a:ext cx="465480" cy="320400"/>
          </a:xfrm>
          <a:custGeom>
            <a:avLst/>
            <a:gdLst/>
            <a:ahLst/>
            <a:cxnLst/>
            <a:rect l="l" t="t" r="r" b="b"/>
            <a:pathLst>
              <a:path w="128" h="88">
                <a:moveTo>
                  <a:pt x="64" y="36"/>
                </a:moveTo>
                <a:cubicBezTo>
                  <a:pt x="44" y="60"/>
                  <a:pt x="44" y="60"/>
                  <a:pt x="44" y="60"/>
                </a:cubicBezTo>
                <a:cubicBezTo>
                  <a:pt x="56" y="60"/>
                  <a:pt x="56" y="60"/>
                  <a:pt x="56" y="60"/>
                </a:cubicBezTo>
                <a:cubicBezTo>
                  <a:pt x="56" y="88"/>
                  <a:pt x="56" y="88"/>
                  <a:pt x="56" y="88"/>
                </a:cubicBezTo>
                <a:cubicBezTo>
                  <a:pt x="72" y="88"/>
                  <a:pt x="72" y="88"/>
                  <a:pt x="72" y="88"/>
                </a:cubicBezTo>
                <a:cubicBezTo>
                  <a:pt x="72" y="60"/>
                  <a:pt x="72" y="60"/>
                  <a:pt x="72" y="60"/>
                </a:cubicBezTo>
                <a:cubicBezTo>
                  <a:pt x="84" y="60"/>
                  <a:pt x="84" y="60"/>
                  <a:pt x="84" y="60"/>
                </a:cubicBezTo>
                <a:lnTo>
                  <a:pt x="64" y="36"/>
                </a:lnTo>
                <a:close/>
                <a:moveTo>
                  <a:pt x="110" y="33"/>
                </a:moveTo>
                <a:cubicBezTo>
                  <a:pt x="107" y="23"/>
                  <a:pt x="97" y="16"/>
                  <a:pt x="86" y="16"/>
                </a:cubicBezTo>
                <a:cubicBezTo>
                  <a:pt x="83" y="16"/>
                  <a:pt x="81" y="16"/>
                  <a:pt x="79" y="17"/>
                </a:cubicBezTo>
                <a:cubicBezTo>
                  <a:pt x="72" y="7"/>
                  <a:pt x="61" y="0"/>
                  <a:pt x="48" y="0"/>
                </a:cubicBezTo>
                <a:cubicBezTo>
                  <a:pt x="28" y="0"/>
                  <a:pt x="12" y="16"/>
                  <a:pt x="12" y="35"/>
                </a:cubicBezTo>
                <a:cubicBezTo>
                  <a:pt x="5" y="39"/>
                  <a:pt x="0" y="47"/>
                  <a:pt x="0" y="56"/>
                </a:cubicBezTo>
                <a:cubicBezTo>
                  <a:pt x="0" y="69"/>
                  <a:pt x="11" y="80"/>
                  <a:pt x="24" y="8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72"/>
                  <a:pt x="48" y="72"/>
                  <a:pt x="48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15" y="72"/>
                  <a:pt x="8" y="65"/>
                  <a:pt x="8" y="56"/>
                </a:cubicBezTo>
                <a:cubicBezTo>
                  <a:pt x="8" y="48"/>
                  <a:pt x="13" y="42"/>
                  <a:pt x="20" y="40"/>
                </a:cubicBezTo>
                <a:cubicBezTo>
                  <a:pt x="20" y="39"/>
                  <a:pt x="20" y="38"/>
                  <a:pt x="20" y="36"/>
                </a:cubicBezTo>
                <a:cubicBezTo>
                  <a:pt x="20" y="21"/>
                  <a:pt x="33" y="8"/>
                  <a:pt x="48" y="8"/>
                </a:cubicBezTo>
                <a:cubicBezTo>
                  <a:pt x="61" y="8"/>
                  <a:pt x="71" y="16"/>
                  <a:pt x="75" y="28"/>
                </a:cubicBezTo>
                <a:cubicBezTo>
                  <a:pt x="78" y="25"/>
                  <a:pt x="82" y="24"/>
                  <a:pt x="86" y="24"/>
                </a:cubicBezTo>
                <a:cubicBezTo>
                  <a:pt x="95" y="24"/>
                  <a:pt x="103" y="31"/>
                  <a:pt x="104" y="40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13" y="40"/>
                  <a:pt x="120" y="47"/>
                  <a:pt x="120" y="56"/>
                </a:cubicBezTo>
                <a:cubicBezTo>
                  <a:pt x="120" y="65"/>
                  <a:pt x="113" y="72"/>
                  <a:pt x="104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80"/>
                  <a:pt x="80" y="80"/>
                  <a:pt x="80" y="80"/>
                </a:cubicBezTo>
                <a:cubicBezTo>
                  <a:pt x="104" y="80"/>
                  <a:pt x="104" y="80"/>
                  <a:pt x="104" y="80"/>
                </a:cubicBezTo>
                <a:cubicBezTo>
                  <a:pt x="117" y="80"/>
                  <a:pt x="128" y="69"/>
                  <a:pt x="128" y="56"/>
                </a:cubicBezTo>
                <a:cubicBezTo>
                  <a:pt x="128" y="45"/>
                  <a:pt x="121" y="36"/>
                  <a:pt x="110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7"/>
          <p:cNvSpPr/>
          <p:nvPr/>
        </p:nvSpPr>
        <p:spPr>
          <a:xfrm>
            <a:off x="236160" y="4354200"/>
            <a:ext cx="11749320" cy="1753560"/>
          </a:xfrm>
          <a:prstGeom prst="roundRect">
            <a:avLst>
              <a:gd name="adj" fmla="val 6450"/>
            </a:avLst>
          </a:prstGeom>
          <a:solidFill>
            <a:srgbClr val="FEC204"/>
          </a:solidFill>
          <a:ln w="28440">
            <a:solidFill>
              <a:srgbClr val="FEC20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18"/>
          <p:cNvSpPr/>
          <p:nvPr/>
        </p:nvSpPr>
        <p:spPr>
          <a:xfrm>
            <a:off x="349560" y="4517280"/>
            <a:ext cx="2575800" cy="35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85000"/>
              </a:lnSpc>
              <a:spcAft>
                <a:spcPts val="451"/>
              </a:spcAft>
            </a:pPr>
            <a:r>
              <a:rPr lang="en-NZ" sz="2000" b="1" strike="noStrike" spc="-1">
                <a:solidFill>
                  <a:srgbClr val="41719C"/>
                </a:solidFill>
                <a:latin typeface="Calibri Light"/>
                <a:ea typeface="DejaVu Sans"/>
              </a:rPr>
              <a:t>The potential impact:</a:t>
            </a:r>
            <a:endParaRPr lang="en-NZ" sz="2000" b="0" strike="noStrike" spc="-1">
              <a:latin typeface="Arial"/>
            </a:endParaRPr>
          </a:p>
        </p:txBody>
      </p:sp>
      <p:grpSp>
        <p:nvGrpSpPr>
          <p:cNvPr id="189" name="Group 19"/>
          <p:cNvGrpSpPr/>
          <p:nvPr/>
        </p:nvGrpSpPr>
        <p:grpSpPr>
          <a:xfrm>
            <a:off x="3238480" y="4786322"/>
            <a:ext cx="2758232" cy="1162958"/>
            <a:chOff x="2738414" y="4786322"/>
            <a:chExt cx="2758232" cy="1162958"/>
          </a:xfrm>
        </p:grpSpPr>
        <p:sp>
          <p:nvSpPr>
            <p:cNvPr id="190" name="CustomShape 20"/>
            <p:cNvSpPr/>
            <p:nvPr/>
          </p:nvSpPr>
          <p:spPr>
            <a:xfrm>
              <a:off x="2809852" y="4857760"/>
              <a:ext cx="2686794" cy="109152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NZ" sz="1600" b="1" strike="noStrike" spc="-1" dirty="0" smtClean="0">
                  <a:solidFill>
                    <a:srgbClr val="ED7D31"/>
                  </a:solidFill>
                  <a:latin typeface="Calibri Light"/>
                  <a:ea typeface="DejaVu Sans"/>
                </a:rPr>
                <a:t>    Patient </a:t>
              </a:r>
              <a:r>
                <a:rPr lang="en-NZ" sz="1600" b="1" strike="noStrike" spc="-1" dirty="0">
                  <a:solidFill>
                    <a:srgbClr val="ED7D31"/>
                  </a:solidFill>
                  <a:latin typeface="Calibri Light"/>
                  <a:ea typeface="DejaVu Sans"/>
                </a:rPr>
                <a:t>Empowerment</a:t>
              </a:r>
              <a:endParaRPr lang="en-NZ" sz="1600" b="0" strike="noStrike" spc="-1" dirty="0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NZ" sz="1400" b="0" strike="noStrike" spc="-1" dirty="0">
                  <a:solidFill>
                    <a:srgbClr val="44546A"/>
                  </a:solidFill>
                  <a:latin typeface="Calibri Light"/>
                  <a:ea typeface="DejaVu Sans"/>
                </a:rPr>
                <a:t>Can link with patient information leaflets to support the safe use of medicines</a:t>
              </a:r>
              <a:endParaRPr lang="en-NZ" sz="1400" b="0" strike="noStrike" spc="-1" dirty="0">
                <a:latin typeface="Arial"/>
              </a:endParaRPr>
            </a:p>
          </p:txBody>
        </p:sp>
        <p:sp>
          <p:nvSpPr>
            <p:cNvPr id="191" name="CustomShape 21"/>
            <p:cNvSpPr/>
            <p:nvPr/>
          </p:nvSpPr>
          <p:spPr>
            <a:xfrm>
              <a:off x="2738414" y="4786322"/>
              <a:ext cx="373320" cy="374760"/>
            </a:xfrm>
            <a:prstGeom prst="ellipse">
              <a:avLst/>
            </a:prstGeom>
            <a:solidFill>
              <a:srgbClr val="D9D9D9"/>
            </a:solidFill>
            <a:ln w="25560">
              <a:solidFill>
                <a:srgbClr val="41719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2" name="CustomShape 22"/>
            <p:cNvSpPr/>
            <p:nvPr/>
          </p:nvSpPr>
          <p:spPr>
            <a:xfrm>
              <a:off x="2809852" y="4857760"/>
              <a:ext cx="244440" cy="267920"/>
            </a:xfrm>
            <a:custGeom>
              <a:avLst/>
              <a:gdLst/>
              <a:ahLst/>
              <a:cxnLst/>
              <a:rect l="l" t="t" r="r" b="b"/>
              <a:pathLst>
                <a:path w="184" h="189">
                  <a:moveTo>
                    <a:pt x="75" y="61"/>
                  </a:moveTo>
                  <a:cubicBezTo>
                    <a:pt x="75" y="17"/>
                    <a:pt x="75" y="17"/>
                    <a:pt x="75" y="17"/>
                  </a:cubicBezTo>
                  <a:cubicBezTo>
                    <a:pt x="75" y="14"/>
                    <a:pt x="75" y="10"/>
                    <a:pt x="74" y="9"/>
                  </a:cubicBezTo>
                  <a:cubicBezTo>
                    <a:pt x="44" y="0"/>
                    <a:pt x="40" y="29"/>
                    <a:pt x="40" y="29"/>
                  </a:cubicBezTo>
                  <a:cubicBezTo>
                    <a:pt x="39" y="33"/>
                    <a:pt x="39" y="40"/>
                    <a:pt x="39" y="47"/>
                  </a:cubicBezTo>
                  <a:cubicBezTo>
                    <a:pt x="40" y="47"/>
                    <a:pt x="42" y="46"/>
                    <a:pt x="43" y="46"/>
                  </a:cubicBezTo>
                  <a:cubicBezTo>
                    <a:pt x="47" y="46"/>
                    <a:pt x="51" y="48"/>
                    <a:pt x="54" y="51"/>
                  </a:cubicBezTo>
                  <a:cubicBezTo>
                    <a:pt x="57" y="55"/>
                    <a:pt x="58" y="61"/>
                    <a:pt x="57" y="69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70" y="69"/>
                    <a:pt x="74" y="65"/>
                    <a:pt x="75" y="61"/>
                  </a:cubicBezTo>
                  <a:close/>
                  <a:moveTo>
                    <a:pt x="75" y="61"/>
                  </a:moveTo>
                  <a:cubicBezTo>
                    <a:pt x="75" y="61"/>
                    <a:pt x="75" y="61"/>
                    <a:pt x="75" y="61"/>
                  </a:cubicBezTo>
                  <a:moveTo>
                    <a:pt x="167" y="124"/>
                  </a:moveTo>
                  <a:cubicBezTo>
                    <a:pt x="162" y="124"/>
                    <a:pt x="162" y="124"/>
                    <a:pt x="162" y="124"/>
                  </a:cubicBezTo>
                  <a:cubicBezTo>
                    <a:pt x="152" y="124"/>
                    <a:pt x="144" y="117"/>
                    <a:pt x="144" y="110"/>
                  </a:cubicBezTo>
                  <a:cubicBezTo>
                    <a:pt x="144" y="102"/>
                    <a:pt x="144" y="102"/>
                    <a:pt x="144" y="102"/>
                  </a:cubicBezTo>
                  <a:cubicBezTo>
                    <a:pt x="141" y="104"/>
                    <a:pt x="137" y="106"/>
                    <a:pt x="132" y="106"/>
                  </a:cubicBezTo>
                  <a:cubicBezTo>
                    <a:pt x="127" y="106"/>
                    <a:pt x="127" y="106"/>
                    <a:pt x="127" y="106"/>
                  </a:cubicBezTo>
                  <a:cubicBezTo>
                    <a:pt x="118" y="106"/>
                    <a:pt x="110" y="99"/>
                    <a:pt x="110" y="91"/>
                  </a:cubicBezTo>
                  <a:cubicBezTo>
                    <a:pt x="110" y="88"/>
                    <a:pt x="110" y="88"/>
                    <a:pt x="110" y="88"/>
                  </a:cubicBezTo>
                  <a:cubicBezTo>
                    <a:pt x="107" y="90"/>
                    <a:pt x="102" y="92"/>
                    <a:pt x="98" y="92"/>
                  </a:cubicBezTo>
                  <a:cubicBezTo>
                    <a:pt x="93" y="92"/>
                    <a:pt x="93" y="92"/>
                    <a:pt x="93" y="92"/>
                  </a:cubicBezTo>
                  <a:cubicBezTo>
                    <a:pt x="83" y="92"/>
                    <a:pt x="75" y="86"/>
                    <a:pt x="75" y="78"/>
                  </a:cubicBezTo>
                  <a:cubicBezTo>
                    <a:pt x="73" y="80"/>
                    <a:pt x="69" y="82"/>
                    <a:pt x="65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55" y="87"/>
                    <a:pt x="57" y="100"/>
                    <a:pt x="50" y="105"/>
                  </a:cubicBezTo>
                  <a:cubicBezTo>
                    <a:pt x="47" y="108"/>
                    <a:pt x="42" y="103"/>
                    <a:pt x="42" y="103"/>
                  </a:cubicBezTo>
                  <a:cubicBezTo>
                    <a:pt x="52" y="92"/>
                    <a:pt x="52" y="74"/>
                    <a:pt x="52" y="74"/>
                  </a:cubicBezTo>
                  <a:cubicBezTo>
                    <a:pt x="54" y="61"/>
                    <a:pt x="45" y="54"/>
                    <a:pt x="40" y="54"/>
                  </a:cubicBezTo>
                  <a:cubicBezTo>
                    <a:pt x="39" y="54"/>
                    <a:pt x="37" y="54"/>
                    <a:pt x="35" y="54"/>
                  </a:cubicBezTo>
                  <a:cubicBezTo>
                    <a:pt x="35" y="54"/>
                    <a:pt x="25" y="60"/>
                    <a:pt x="21" y="63"/>
                  </a:cubicBezTo>
                  <a:cubicBezTo>
                    <a:pt x="18" y="66"/>
                    <a:pt x="11" y="74"/>
                    <a:pt x="10" y="75"/>
                  </a:cubicBezTo>
                  <a:cubicBezTo>
                    <a:pt x="10" y="75"/>
                    <a:pt x="10" y="75"/>
                    <a:pt x="10" y="75"/>
                  </a:cubicBezTo>
                  <a:cubicBezTo>
                    <a:pt x="0" y="91"/>
                    <a:pt x="12" y="107"/>
                    <a:pt x="12" y="107"/>
                  </a:cubicBezTo>
                  <a:cubicBezTo>
                    <a:pt x="28" y="134"/>
                    <a:pt x="57" y="170"/>
                    <a:pt x="57" y="170"/>
                  </a:cubicBezTo>
                  <a:cubicBezTo>
                    <a:pt x="70" y="181"/>
                    <a:pt x="62" y="188"/>
                    <a:pt x="62" y="188"/>
                  </a:cubicBezTo>
                  <a:cubicBezTo>
                    <a:pt x="164" y="189"/>
                    <a:pt x="164" y="189"/>
                    <a:pt x="164" y="189"/>
                  </a:cubicBezTo>
                  <a:cubicBezTo>
                    <a:pt x="169" y="172"/>
                    <a:pt x="169" y="172"/>
                    <a:pt x="169" y="172"/>
                  </a:cubicBezTo>
                  <a:cubicBezTo>
                    <a:pt x="179" y="154"/>
                    <a:pt x="183" y="132"/>
                    <a:pt x="184" y="113"/>
                  </a:cubicBezTo>
                  <a:cubicBezTo>
                    <a:pt x="182" y="119"/>
                    <a:pt x="175" y="124"/>
                    <a:pt x="167" y="124"/>
                  </a:cubicBezTo>
                  <a:close/>
                  <a:moveTo>
                    <a:pt x="167" y="124"/>
                  </a:moveTo>
                  <a:cubicBezTo>
                    <a:pt x="167" y="124"/>
                    <a:pt x="167" y="124"/>
                    <a:pt x="167" y="124"/>
                  </a:cubicBezTo>
                  <a:moveTo>
                    <a:pt x="162" y="110"/>
                  </a:moveTo>
                  <a:cubicBezTo>
                    <a:pt x="167" y="110"/>
                    <a:pt x="167" y="110"/>
                    <a:pt x="167" y="110"/>
                  </a:cubicBezTo>
                  <a:cubicBezTo>
                    <a:pt x="173" y="110"/>
                    <a:pt x="179" y="106"/>
                    <a:pt x="179" y="102"/>
                  </a:cubicBezTo>
                  <a:cubicBezTo>
                    <a:pt x="179" y="49"/>
                    <a:pt x="179" y="49"/>
                    <a:pt x="179" y="49"/>
                  </a:cubicBezTo>
                  <a:cubicBezTo>
                    <a:pt x="179" y="44"/>
                    <a:pt x="173" y="41"/>
                    <a:pt x="167" y="41"/>
                  </a:cubicBezTo>
                  <a:cubicBezTo>
                    <a:pt x="162" y="41"/>
                    <a:pt x="162" y="41"/>
                    <a:pt x="162" y="41"/>
                  </a:cubicBezTo>
                  <a:cubicBezTo>
                    <a:pt x="156" y="41"/>
                    <a:pt x="150" y="44"/>
                    <a:pt x="150" y="49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6"/>
                    <a:pt x="156" y="110"/>
                    <a:pt x="162" y="110"/>
                  </a:cubicBezTo>
                  <a:close/>
                  <a:moveTo>
                    <a:pt x="162" y="110"/>
                  </a:moveTo>
                  <a:cubicBezTo>
                    <a:pt x="162" y="110"/>
                    <a:pt x="162" y="110"/>
                    <a:pt x="162" y="110"/>
                  </a:cubicBezTo>
                  <a:moveTo>
                    <a:pt x="93" y="78"/>
                  </a:moveTo>
                  <a:cubicBezTo>
                    <a:pt x="98" y="78"/>
                    <a:pt x="98" y="78"/>
                    <a:pt x="98" y="78"/>
                  </a:cubicBezTo>
                  <a:cubicBezTo>
                    <a:pt x="104" y="78"/>
                    <a:pt x="110" y="74"/>
                    <a:pt x="110" y="70"/>
                  </a:cubicBezTo>
                  <a:cubicBezTo>
                    <a:pt x="110" y="17"/>
                    <a:pt x="110" y="17"/>
                    <a:pt x="110" y="17"/>
                  </a:cubicBezTo>
                  <a:cubicBezTo>
                    <a:pt x="110" y="12"/>
                    <a:pt x="104" y="8"/>
                    <a:pt x="98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86" y="8"/>
                    <a:pt x="81" y="12"/>
                    <a:pt x="81" y="17"/>
                  </a:cubicBezTo>
                  <a:cubicBezTo>
                    <a:pt x="81" y="70"/>
                    <a:pt x="81" y="70"/>
                    <a:pt x="81" y="70"/>
                  </a:cubicBezTo>
                  <a:cubicBezTo>
                    <a:pt x="81" y="74"/>
                    <a:pt x="86" y="78"/>
                    <a:pt x="93" y="78"/>
                  </a:cubicBezTo>
                  <a:close/>
                  <a:moveTo>
                    <a:pt x="93" y="78"/>
                  </a:moveTo>
                  <a:cubicBezTo>
                    <a:pt x="93" y="78"/>
                    <a:pt x="93" y="78"/>
                    <a:pt x="93" y="78"/>
                  </a:cubicBezTo>
                  <a:moveTo>
                    <a:pt x="127" y="92"/>
                  </a:moveTo>
                  <a:cubicBezTo>
                    <a:pt x="132" y="92"/>
                    <a:pt x="132" y="92"/>
                    <a:pt x="132" y="92"/>
                  </a:cubicBezTo>
                  <a:cubicBezTo>
                    <a:pt x="139" y="92"/>
                    <a:pt x="144" y="88"/>
                    <a:pt x="144" y="84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6"/>
                    <a:pt x="139" y="22"/>
                    <a:pt x="132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21" y="22"/>
                    <a:pt x="116" y="26"/>
                    <a:pt x="116" y="31"/>
                  </a:cubicBezTo>
                  <a:cubicBezTo>
                    <a:pt x="116" y="84"/>
                    <a:pt x="116" y="84"/>
                    <a:pt x="116" y="84"/>
                  </a:cubicBezTo>
                  <a:cubicBezTo>
                    <a:pt x="116" y="88"/>
                    <a:pt x="121" y="92"/>
                    <a:pt x="127" y="92"/>
                  </a:cubicBezTo>
                  <a:close/>
                  <a:moveTo>
                    <a:pt x="127" y="92"/>
                  </a:moveTo>
                  <a:cubicBezTo>
                    <a:pt x="127" y="92"/>
                    <a:pt x="127" y="92"/>
                    <a:pt x="127" y="9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3" name="Group 23"/>
          <p:cNvGrpSpPr/>
          <p:nvPr/>
        </p:nvGrpSpPr>
        <p:grpSpPr>
          <a:xfrm>
            <a:off x="568800" y="4803840"/>
            <a:ext cx="2633040" cy="1153800"/>
            <a:chOff x="568800" y="4803840"/>
            <a:chExt cx="2633040" cy="1153800"/>
          </a:xfrm>
        </p:grpSpPr>
        <p:sp>
          <p:nvSpPr>
            <p:cNvPr id="194" name="CustomShape 24"/>
            <p:cNvSpPr/>
            <p:nvPr/>
          </p:nvSpPr>
          <p:spPr>
            <a:xfrm>
              <a:off x="649800" y="4866120"/>
              <a:ext cx="2552040" cy="109152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NZ" sz="1600" b="1" strike="noStrike" spc="-1">
                  <a:solidFill>
                    <a:srgbClr val="ED7D31"/>
                  </a:solidFill>
                  <a:latin typeface="Calibri Light"/>
                  <a:ea typeface="DejaVu Sans"/>
                </a:rPr>
                <a:t>Patient Safety</a:t>
              </a:r>
              <a:endParaRPr lang="en-NZ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NZ" sz="1400" b="0" strike="noStrike" spc="-1">
                  <a:solidFill>
                    <a:srgbClr val="44546A"/>
                  </a:solidFill>
                  <a:latin typeface="Calibri Light"/>
                  <a:ea typeface="DejaVu Sans"/>
                </a:rPr>
                <a:t>Provides an additional medication reference to reduce preventable dispensing errors</a:t>
              </a:r>
              <a:endParaRPr lang="en-NZ" sz="1400" b="0" strike="noStrike" spc="-1">
                <a:latin typeface="Arial"/>
              </a:endParaRPr>
            </a:p>
          </p:txBody>
        </p:sp>
        <p:sp>
          <p:nvSpPr>
            <p:cNvPr id="195" name="CustomShape 25"/>
            <p:cNvSpPr/>
            <p:nvPr/>
          </p:nvSpPr>
          <p:spPr>
            <a:xfrm>
              <a:off x="568800" y="4803840"/>
              <a:ext cx="373320" cy="374760"/>
            </a:xfrm>
            <a:prstGeom prst="ellipse">
              <a:avLst/>
            </a:prstGeom>
            <a:solidFill>
              <a:srgbClr val="D9D9D9"/>
            </a:solidFill>
            <a:ln w="25560">
              <a:solidFill>
                <a:srgbClr val="41719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6" name="CustomShape 26"/>
            <p:cNvSpPr/>
            <p:nvPr/>
          </p:nvSpPr>
          <p:spPr>
            <a:xfrm>
              <a:off x="604440" y="4887360"/>
              <a:ext cx="293400" cy="216720"/>
            </a:xfrm>
            <a:custGeom>
              <a:avLst/>
              <a:gdLst/>
              <a:ahLst/>
              <a:cxnLst/>
              <a:rect l="l" t="t" r="r" b="b"/>
              <a:pathLst>
                <a:path w="204" h="145">
                  <a:moveTo>
                    <a:pt x="96" y="118"/>
                  </a:moveTo>
                  <a:cubicBezTo>
                    <a:pt x="97" y="120"/>
                    <a:pt x="97" y="124"/>
                    <a:pt x="97" y="127"/>
                  </a:cubicBezTo>
                  <a:cubicBezTo>
                    <a:pt x="96" y="129"/>
                    <a:pt x="96" y="131"/>
                    <a:pt x="96" y="134"/>
                  </a:cubicBezTo>
                  <a:cubicBezTo>
                    <a:pt x="96" y="145"/>
                    <a:pt x="96" y="145"/>
                    <a:pt x="96" y="145"/>
                  </a:cubicBezTo>
                  <a:cubicBezTo>
                    <a:pt x="62" y="145"/>
                    <a:pt x="62" y="145"/>
                    <a:pt x="62" y="145"/>
                  </a:cubicBezTo>
                  <a:cubicBezTo>
                    <a:pt x="62" y="132"/>
                    <a:pt x="62" y="132"/>
                    <a:pt x="62" y="132"/>
                  </a:cubicBezTo>
                  <a:cubicBezTo>
                    <a:pt x="62" y="126"/>
                    <a:pt x="56" y="122"/>
                    <a:pt x="55" y="121"/>
                  </a:cubicBezTo>
                  <a:cubicBezTo>
                    <a:pt x="55" y="121"/>
                    <a:pt x="23" y="103"/>
                    <a:pt x="19" y="98"/>
                  </a:cubicBezTo>
                  <a:cubicBezTo>
                    <a:pt x="15" y="93"/>
                    <a:pt x="0" y="62"/>
                    <a:pt x="0" y="57"/>
                  </a:cubicBezTo>
                  <a:cubicBezTo>
                    <a:pt x="0" y="48"/>
                    <a:pt x="2" y="30"/>
                    <a:pt x="2" y="30"/>
                  </a:cubicBezTo>
                  <a:cubicBezTo>
                    <a:pt x="2" y="27"/>
                    <a:pt x="2" y="21"/>
                    <a:pt x="3" y="20"/>
                  </a:cubicBezTo>
                  <a:cubicBezTo>
                    <a:pt x="4" y="20"/>
                    <a:pt x="5" y="19"/>
                    <a:pt x="6" y="20"/>
                  </a:cubicBezTo>
                  <a:cubicBezTo>
                    <a:pt x="10" y="21"/>
                    <a:pt x="11" y="27"/>
                    <a:pt x="12" y="34"/>
                  </a:cubicBezTo>
                  <a:cubicBezTo>
                    <a:pt x="12" y="37"/>
                    <a:pt x="14" y="52"/>
                    <a:pt x="14" y="53"/>
                  </a:cubicBezTo>
                  <a:cubicBezTo>
                    <a:pt x="10" y="53"/>
                    <a:pt x="7" y="56"/>
                    <a:pt x="10" y="61"/>
                  </a:cubicBezTo>
                  <a:cubicBezTo>
                    <a:pt x="11" y="62"/>
                    <a:pt x="12" y="63"/>
                    <a:pt x="12" y="64"/>
                  </a:cubicBezTo>
                  <a:cubicBezTo>
                    <a:pt x="14" y="66"/>
                    <a:pt x="15" y="67"/>
                    <a:pt x="16" y="69"/>
                  </a:cubicBezTo>
                  <a:cubicBezTo>
                    <a:pt x="17" y="70"/>
                    <a:pt x="18" y="71"/>
                    <a:pt x="19" y="73"/>
                  </a:cubicBezTo>
                  <a:cubicBezTo>
                    <a:pt x="20" y="74"/>
                    <a:pt x="20" y="75"/>
                    <a:pt x="21" y="76"/>
                  </a:cubicBezTo>
                  <a:cubicBezTo>
                    <a:pt x="22" y="77"/>
                    <a:pt x="22" y="78"/>
                    <a:pt x="23" y="79"/>
                  </a:cubicBezTo>
                  <a:cubicBezTo>
                    <a:pt x="24" y="81"/>
                    <a:pt x="31" y="85"/>
                    <a:pt x="31" y="85"/>
                  </a:cubicBezTo>
                  <a:cubicBezTo>
                    <a:pt x="30" y="83"/>
                    <a:pt x="29" y="82"/>
                    <a:pt x="27" y="81"/>
                  </a:cubicBezTo>
                  <a:cubicBezTo>
                    <a:pt x="26" y="79"/>
                    <a:pt x="25" y="78"/>
                    <a:pt x="24" y="76"/>
                  </a:cubicBezTo>
                  <a:cubicBezTo>
                    <a:pt x="23" y="75"/>
                    <a:pt x="12" y="60"/>
                    <a:pt x="12" y="60"/>
                  </a:cubicBezTo>
                  <a:cubicBezTo>
                    <a:pt x="9" y="55"/>
                    <a:pt x="16" y="54"/>
                    <a:pt x="17" y="55"/>
                  </a:cubicBezTo>
                  <a:cubicBezTo>
                    <a:pt x="19" y="56"/>
                    <a:pt x="28" y="58"/>
                    <a:pt x="38" y="72"/>
                  </a:cubicBezTo>
                  <a:cubicBezTo>
                    <a:pt x="39" y="74"/>
                    <a:pt x="41" y="75"/>
                    <a:pt x="42" y="77"/>
                  </a:cubicBezTo>
                  <a:cubicBezTo>
                    <a:pt x="43" y="78"/>
                    <a:pt x="44" y="79"/>
                    <a:pt x="46" y="80"/>
                  </a:cubicBezTo>
                  <a:cubicBezTo>
                    <a:pt x="47" y="80"/>
                    <a:pt x="48" y="81"/>
                    <a:pt x="49" y="81"/>
                  </a:cubicBezTo>
                  <a:cubicBezTo>
                    <a:pt x="68" y="82"/>
                    <a:pt x="75" y="88"/>
                    <a:pt x="76" y="88"/>
                  </a:cubicBezTo>
                  <a:cubicBezTo>
                    <a:pt x="78" y="90"/>
                    <a:pt x="92" y="100"/>
                    <a:pt x="96" y="118"/>
                  </a:cubicBezTo>
                  <a:close/>
                  <a:moveTo>
                    <a:pt x="202" y="30"/>
                  </a:moveTo>
                  <a:cubicBezTo>
                    <a:pt x="201" y="27"/>
                    <a:pt x="201" y="21"/>
                    <a:pt x="200" y="20"/>
                  </a:cubicBezTo>
                  <a:cubicBezTo>
                    <a:pt x="199" y="20"/>
                    <a:pt x="198" y="19"/>
                    <a:pt x="197" y="20"/>
                  </a:cubicBezTo>
                  <a:cubicBezTo>
                    <a:pt x="193" y="21"/>
                    <a:pt x="192" y="27"/>
                    <a:pt x="191" y="34"/>
                  </a:cubicBezTo>
                  <a:cubicBezTo>
                    <a:pt x="191" y="37"/>
                    <a:pt x="189" y="52"/>
                    <a:pt x="189" y="53"/>
                  </a:cubicBezTo>
                  <a:cubicBezTo>
                    <a:pt x="193" y="53"/>
                    <a:pt x="196" y="56"/>
                    <a:pt x="193" y="61"/>
                  </a:cubicBezTo>
                  <a:cubicBezTo>
                    <a:pt x="193" y="62"/>
                    <a:pt x="192" y="63"/>
                    <a:pt x="191" y="64"/>
                  </a:cubicBezTo>
                  <a:cubicBezTo>
                    <a:pt x="190" y="66"/>
                    <a:pt x="188" y="67"/>
                    <a:pt x="187" y="69"/>
                  </a:cubicBezTo>
                  <a:cubicBezTo>
                    <a:pt x="186" y="70"/>
                    <a:pt x="185" y="71"/>
                    <a:pt x="184" y="73"/>
                  </a:cubicBezTo>
                  <a:cubicBezTo>
                    <a:pt x="184" y="74"/>
                    <a:pt x="183" y="75"/>
                    <a:pt x="182" y="76"/>
                  </a:cubicBezTo>
                  <a:cubicBezTo>
                    <a:pt x="182" y="77"/>
                    <a:pt x="181" y="78"/>
                    <a:pt x="181" y="79"/>
                  </a:cubicBezTo>
                  <a:cubicBezTo>
                    <a:pt x="179" y="81"/>
                    <a:pt x="172" y="85"/>
                    <a:pt x="172" y="85"/>
                  </a:cubicBezTo>
                  <a:cubicBezTo>
                    <a:pt x="173" y="83"/>
                    <a:pt x="175" y="82"/>
                    <a:pt x="176" y="81"/>
                  </a:cubicBezTo>
                  <a:cubicBezTo>
                    <a:pt x="177" y="79"/>
                    <a:pt x="179" y="78"/>
                    <a:pt x="180" y="76"/>
                  </a:cubicBezTo>
                  <a:cubicBezTo>
                    <a:pt x="180" y="75"/>
                    <a:pt x="191" y="60"/>
                    <a:pt x="191" y="60"/>
                  </a:cubicBezTo>
                  <a:cubicBezTo>
                    <a:pt x="195" y="55"/>
                    <a:pt x="188" y="54"/>
                    <a:pt x="186" y="55"/>
                  </a:cubicBezTo>
                  <a:cubicBezTo>
                    <a:pt x="184" y="56"/>
                    <a:pt x="175" y="58"/>
                    <a:pt x="166" y="72"/>
                  </a:cubicBezTo>
                  <a:cubicBezTo>
                    <a:pt x="164" y="74"/>
                    <a:pt x="162" y="75"/>
                    <a:pt x="161" y="77"/>
                  </a:cubicBezTo>
                  <a:cubicBezTo>
                    <a:pt x="160" y="78"/>
                    <a:pt x="159" y="79"/>
                    <a:pt x="158" y="80"/>
                  </a:cubicBezTo>
                  <a:cubicBezTo>
                    <a:pt x="157" y="80"/>
                    <a:pt x="156" y="81"/>
                    <a:pt x="154" y="81"/>
                  </a:cubicBezTo>
                  <a:cubicBezTo>
                    <a:pt x="135" y="82"/>
                    <a:pt x="128" y="88"/>
                    <a:pt x="127" y="88"/>
                  </a:cubicBezTo>
                  <a:cubicBezTo>
                    <a:pt x="125" y="90"/>
                    <a:pt x="111" y="100"/>
                    <a:pt x="107" y="118"/>
                  </a:cubicBezTo>
                  <a:cubicBezTo>
                    <a:pt x="106" y="120"/>
                    <a:pt x="106" y="124"/>
                    <a:pt x="107" y="127"/>
                  </a:cubicBezTo>
                  <a:cubicBezTo>
                    <a:pt x="107" y="129"/>
                    <a:pt x="107" y="131"/>
                    <a:pt x="107" y="134"/>
                  </a:cubicBezTo>
                  <a:cubicBezTo>
                    <a:pt x="107" y="145"/>
                    <a:pt x="107" y="145"/>
                    <a:pt x="107" y="145"/>
                  </a:cubicBezTo>
                  <a:cubicBezTo>
                    <a:pt x="142" y="145"/>
                    <a:pt x="142" y="145"/>
                    <a:pt x="142" y="145"/>
                  </a:cubicBezTo>
                  <a:cubicBezTo>
                    <a:pt x="142" y="132"/>
                    <a:pt x="142" y="132"/>
                    <a:pt x="142" y="132"/>
                  </a:cubicBezTo>
                  <a:cubicBezTo>
                    <a:pt x="142" y="126"/>
                    <a:pt x="148" y="122"/>
                    <a:pt x="149" y="121"/>
                  </a:cubicBezTo>
                  <a:cubicBezTo>
                    <a:pt x="149" y="121"/>
                    <a:pt x="180" y="103"/>
                    <a:pt x="185" y="98"/>
                  </a:cubicBezTo>
                  <a:cubicBezTo>
                    <a:pt x="189" y="93"/>
                    <a:pt x="203" y="62"/>
                    <a:pt x="203" y="57"/>
                  </a:cubicBezTo>
                  <a:cubicBezTo>
                    <a:pt x="204" y="48"/>
                    <a:pt x="202" y="30"/>
                    <a:pt x="202" y="30"/>
                  </a:cubicBezTo>
                  <a:close/>
                  <a:moveTo>
                    <a:pt x="83" y="30"/>
                  </a:moveTo>
                  <a:cubicBezTo>
                    <a:pt x="92" y="30"/>
                    <a:pt x="98" y="23"/>
                    <a:pt x="98" y="15"/>
                  </a:cubicBezTo>
                  <a:cubicBezTo>
                    <a:pt x="98" y="7"/>
                    <a:pt x="92" y="0"/>
                    <a:pt x="83" y="0"/>
                  </a:cubicBezTo>
                  <a:cubicBezTo>
                    <a:pt x="75" y="0"/>
                    <a:pt x="68" y="7"/>
                    <a:pt x="68" y="15"/>
                  </a:cubicBezTo>
                  <a:cubicBezTo>
                    <a:pt x="68" y="23"/>
                    <a:pt x="75" y="30"/>
                    <a:pt x="83" y="30"/>
                  </a:cubicBezTo>
                  <a:close/>
                  <a:moveTo>
                    <a:pt x="120" y="33"/>
                  </a:moveTo>
                  <a:cubicBezTo>
                    <a:pt x="128" y="33"/>
                    <a:pt x="135" y="27"/>
                    <a:pt x="135" y="19"/>
                  </a:cubicBezTo>
                  <a:cubicBezTo>
                    <a:pt x="135" y="10"/>
                    <a:pt x="128" y="4"/>
                    <a:pt x="120" y="4"/>
                  </a:cubicBezTo>
                  <a:cubicBezTo>
                    <a:pt x="112" y="4"/>
                    <a:pt x="105" y="10"/>
                    <a:pt x="105" y="19"/>
                  </a:cubicBezTo>
                  <a:cubicBezTo>
                    <a:pt x="105" y="27"/>
                    <a:pt x="112" y="33"/>
                    <a:pt x="120" y="33"/>
                  </a:cubicBezTo>
                  <a:close/>
                  <a:moveTo>
                    <a:pt x="104" y="75"/>
                  </a:moveTo>
                  <a:cubicBezTo>
                    <a:pt x="104" y="75"/>
                    <a:pt x="104" y="75"/>
                    <a:pt x="104" y="75"/>
                  </a:cubicBezTo>
                  <a:cubicBezTo>
                    <a:pt x="102" y="77"/>
                    <a:pt x="102" y="77"/>
                    <a:pt x="102" y="77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9" y="75"/>
                    <a:pt x="99" y="75"/>
                    <a:pt x="99" y="75"/>
                  </a:cubicBezTo>
                  <a:cubicBezTo>
                    <a:pt x="98" y="75"/>
                    <a:pt x="89" y="77"/>
                    <a:pt x="84" y="88"/>
                  </a:cubicBezTo>
                  <a:cubicBezTo>
                    <a:pt x="82" y="86"/>
                    <a:pt x="81" y="85"/>
                    <a:pt x="79" y="84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78" y="82"/>
                    <a:pt x="74" y="80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6" y="64"/>
                    <a:pt x="65" y="70"/>
                    <a:pt x="64" y="77"/>
                  </a:cubicBezTo>
                  <a:cubicBezTo>
                    <a:pt x="60" y="76"/>
                    <a:pt x="56" y="76"/>
                    <a:pt x="52" y="75"/>
                  </a:cubicBezTo>
                  <a:cubicBezTo>
                    <a:pt x="55" y="53"/>
                    <a:pt x="60" y="43"/>
                    <a:pt x="72" y="35"/>
                  </a:cubicBezTo>
                  <a:cubicBezTo>
                    <a:pt x="75" y="33"/>
                    <a:pt x="77" y="32"/>
                    <a:pt x="80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83" y="35"/>
                    <a:pt x="83" y="35"/>
                    <a:pt x="83" y="35"/>
                  </a:cubicBezTo>
                  <a:cubicBezTo>
                    <a:pt x="87" y="31"/>
                    <a:pt x="87" y="31"/>
                    <a:pt x="87" y="31"/>
                  </a:cubicBezTo>
                  <a:cubicBezTo>
                    <a:pt x="89" y="32"/>
                    <a:pt x="93" y="34"/>
                    <a:pt x="93" y="34"/>
                  </a:cubicBezTo>
                  <a:cubicBezTo>
                    <a:pt x="98" y="36"/>
                    <a:pt x="101" y="39"/>
                    <a:pt x="104" y="43"/>
                  </a:cubicBezTo>
                  <a:cubicBezTo>
                    <a:pt x="107" y="39"/>
                    <a:pt x="114" y="35"/>
                    <a:pt x="117" y="34"/>
                  </a:cubicBezTo>
                  <a:cubicBezTo>
                    <a:pt x="117" y="34"/>
                    <a:pt x="117" y="34"/>
                    <a:pt x="117" y="34"/>
                  </a:cubicBezTo>
                  <a:cubicBezTo>
                    <a:pt x="120" y="38"/>
                    <a:pt x="120" y="38"/>
                    <a:pt x="120" y="38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26" y="35"/>
                    <a:pt x="130" y="37"/>
                    <a:pt x="130" y="37"/>
                  </a:cubicBezTo>
                  <a:cubicBezTo>
                    <a:pt x="142" y="45"/>
                    <a:pt x="148" y="54"/>
                    <a:pt x="151" y="75"/>
                  </a:cubicBezTo>
                  <a:cubicBezTo>
                    <a:pt x="147" y="76"/>
                    <a:pt x="143" y="76"/>
                    <a:pt x="140" y="77"/>
                  </a:cubicBezTo>
                  <a:cubicBezTo>
                    <a:pt x="138" y="70"/>
                    <a:pt x="137" y="64"/>
                    <a:pt x="135" y="60"/>
                  </a:cubicBezTo>
                  <a:cubicBezTo>
                    <a:pt x="135" y="69"/>
                    <a:pt x="135" y="69"/>
                    <a:pt x="135" y="69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0" y="80"/>
                    <a:pt x="126" y="82"/>
                    <a:pt x="124" y="84"/>
                  </a:cubicBezTo>
                  <a:cubicBezTo>
                    <a:pt x="124" y="84"/>
                    <a:pt x="124" y="84"/>
                    <a:pt x="124" y="84"/>
                  </a:cubicBezTo>
                  <a:cubicBezTo>
                    <a:pt x="122" y="85"/>
                    <a:pt x="121" y="86"/>
                    <a:pt x="119" y="88"/>
                  </a:cubicBezTo>
                  <a:cubicBezTo>
                    <a:pt x="114" y="77"/>
                    <a:pt x="105" y="75"/>
                    <a:pt x="104" y="75"/>
                  </a:cubicBezTo>
                  <a:close/>
                  <a:moveTo>
                    <a:pt x="112" y="64"/>
                  </a:moveTo>
                  <a:cubicBezTo>
                    <a:pt x="112" y="58"/>
                    <a:pt x="107" y="54"/>
                    <a:pt x="102" y="54"/>
                  </a:cubicBezTo>
                  <a:cubicBezTo>
                    <a:pt x="96" y="54"/>
                    <a:pt x="91" y="58"/>
                    <a:pt x="91" y="64"/>
                  </a:cubicBezTo>
                  <a:cubicBezTo>
                    <a:pt x="91" y="70"/>
                    <a:pt x="96" y="74"/>
                    <a:pt x="102" y="74"/>
                  </a:cubicBezTo>
                  <a:cubicBezTo>
                    <a:pt x="107" y="74"/>
                    <a:pt x="112" y="70"/>
                    <a:pt x="112" y="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97" name="Group 27"/>
          <p:cNvGrpSpPr/>
          <p:nvPr/>
        </p:nvGrpSpPr>
        <p:grpSpPr>
          <a:xfrm>
            <a:off x="6221520" y="4768200"/>
            <a:ext cx="2772720" cy="1189440"/>
            <a:chOff x="6221520" y="4768200"/>
            <a:chExt cx="2772720" cy="1189440"/>
          </a:xfrm>
        </p:grpSpPr>
        <p:sp>
          <p:nvSpPr>
            <p:cNvPr id="198" name="CustomShape 28"/>
            <p:cNvSpPr/>
            <p:nvPr/>
          </p:nvSpPr>
          <p:spPr>
            <a:xfrm>
              <a:off x="6353640" y="4866120"/>
              <a:ext cx="2640600" cy="109152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NZ" sz="1600" b="1" strike="noStrike" spc="-1">
                  <a:solidFill>
                    <a:srgbClr val="ED7D31"/>
                  </a:solidFill>
                  <a:latin typeface="Calibri Light"/>
                  <a:ea typeface="DejaVu Sans"/>
                </a:rPr>
                <a:t>Service Integration</a:t>
              </a:r>
              <a:endParaRPr lang="en-NZ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NZ" sz="1400" b="0" strike="noStrike" spc="-1">
                  <a:solidFill>
                    <a:srgbClr val="44546A"/>
                  </a:solidFill>
                  <a:latin typeface="Calibri Light"/>
                  <a:ea typeface="DejaVu Sans"/>
                </a:rPr>
                <a:t>Can link with rest home or other provider systems to support nurses with the safe administration of medicines</a:t>
              </a:r>
              <a:endParaRPr lang="en-NZ" sz="1400" b="0" strike="noStrike" spc="-1">
                <a:latin typeface="Arial"/>
              </a:endParaRPr>
            </a:p>
          </p:txBody>
        </p:sp>
        <p:sp>
          <p:nvSpPr>
            <p:cNvPr id="199" name="CustomShape 29"/>
            <p:cNvSpPr/>
            <p:nvPr/>
          </p:nvSpPr>
          <p:spPr>
            <a:xfrm>
              <a:off x="6221520" y="4768200"/>
              <a:ext cx="373320" cy="374760"/>
            </a:xfrm>
            <a:prstGeom prst="ellipse">
              <a:avLst/>
            </a:prstGeom>
            <a:solidFill>
              <a:srgbClr val="D9D9D9"/>
            </a:solidFill>
            <a:ln w="25560">
              <a:solidFill>
                <a:srgbClr val="41719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200" name="Group 30"/>
            <p:cNvGrpSpPr/>
            <p:nvPr/>
          </p:nvGrpSpPr>
          <p:grpSpPr>
            <a:xfrm>
              <a:off x="6255360" y="4837320"/>
              <a:ext cx="290880" cy="221400"/>
              <a:chOff x="6255360" y="4837320"/>
              <a:chExt cx="290880" cy="221400"/>
            </a:xfrm>
          </p:grpSpPr>
          <p:sp>
            <p:nvSpPr>
              <p:cNvPr id="201" name="CustomShape 31"/>
              <p:cNvSpPr/>
              <p:nvPr/>
            </p:nvSpPr>
            <p:spPr>
              <a:xfrm>
                <a:off x="6499800" y="4992840"/>
                <a:ext cx="6480" cy="252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63">
                    <a:moveTo>
                      <a:pt x="6" y="14"/>
                    </a:moveTo>
                    <a:lnTo>
                      <a:pt x="16" y="14"/>
                    </a:lnTo>
                    <a:lnTo>
                      <a:pt x="22" y="46"/>
                    </a:lnTo>
                    <a:lnTo>
                      <a:pt x="11" y="63"/>
                    </a:lnTo>
                    <a:lnTo>
                      <a:pt x="0" y="46"/>
                    </a:lnTo>
                    <a:lnTo>
                      <a:pt x="6" y="14"/>
                    </a:lnTo>
                    <a:close/>
                    <a:moveTo>
                      <a:pt x="2" y="0"/>
                    </a:moveTo>
                    <a:lnTo>
                      <a:pt x="20" y="0"/>
                    </a:lnTo>
                    <a:lnTo>
                      <a:pt x="17" y="11"/>
                    </a:lnTo>
                    <a:lnTo>
                      <a:pt x="3" y="11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2" name="CustomShape 32"/>
              <p:cNvSpPr/>
              <p:nvPr/>
            </p:nvSpPr>
            <p:spPr>
              <a:xfrm>
                <a:off x="6482520" y="4960800"/>
                <a:ext cx="41400" cy="67680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66">
                    <a:moveTo>
                      <a:pt x="85" y="81"/>
                    </a:moveTo>
                    <a:lnTo>
                      <a:pt x="101" y="87"/>
                    </a:lnTo>
                    <a:lnTo>
                      <a:pt x="113" y="98"/>
                    </a:lnTo>
                    <a:lnTo>
                      <a:pt x="124" y="115"/>
                    </a:lnTo>
                    <a:lnTo>
                      <a:pt x="130" y="133"/>
                    </a:lnTo>
                    <a:lnTo>
                      <a:pt x="131" y="138"/>
                    </a:lnTo>
                    <a:lnTo>
                      <a:pt x="124" y="144"/>
                    </a:lnTo>
                    <a:lnTo>
                      <a:pt x="114" y="150"/>
                    </a:lnTo>
                    <a:lnTo>
                      <a:pt x="110" y="130"/>
                    </a:lnTo>
                    <a:lnTo>
                      <a:pt x="101" y="113"/>
                    </a:lnTo>
                    <a:lnTo>
                      <a:pt x="102" y="132"/>
                    </a:lnTo>
                    <a:lnTo>
                      <a:pt x="105" y="157"/>
                    </a:lnTo>
                    <a:lnTo>
                      <a:pt x="87" y="163"/>
                    </a:lnTo>
                    <a:lnTo>
                      <a:pt x="66" y="166"/>
                    </a:lnTo>
                    <a:lnTo>
                      <a:pt x="45" y="163"/>
                    </a:lnTo>
                    <a:lnTo>
                      <a:pt x="25" y="155"/>
                    </a:lnTo>
                    <a:lnTo>
                      <a:pt x="26" y="135"/>
                    </a:lnTo>
                    <a:lnTo>
                      <a:pt x="29" y="118"/>
                    </a:lnTo>
                    <a:lnTo>
                      <a:pt x="26" y="123"/>
                    </a:lnTo>
                    <a:lnTo>
                      <a:pt x="20" y="137"/>
                    </a:lnTo>
                    <a:lnTo>
                      <a:pt x="17" y="150"/>
                    </a:lnTo>
                    <a:lnTo>
                      <a:pt x="8" y="144"/>
                    </a:lnTo>
                    <a:lnTo>
                      <a:pt x="0" y="138"/>
                    </a:lnTo>
                    <a:lnTo>
                      <a:pt x="8" y="116"/>
                    </a:lnTo>
                    <a:lnTo>
                      <a:pt x="19" y="98"/>
                    </a:lnTo>
                    <a:lnTo>
                      <a:pt x="29" y="89"/>
                    </a:lnTo>
                    <a:lnTo>
                      <a:pt x="45" y="81"/>
                    </a:lnTo>
                    <a:lnTo>
                      <a:pt x="46" y="93"/>
                    </a:lnTo>
                    <a:lnTo>
                      <a:pt x="51" y="110"/>
                    </a:lnTo>
                    <a:lnTo>
                      <a:pt x="57" y="126"/>
                    </a:lnTo>
                    <a:lnTo>
                      <a:pt x="65" y="140"/>
                    </a:lnTo>
                    <a:lnTo>
                      <a:pt x="73" y="126"/>
                    </a:lnTo>
                    <a:lnTo>
                      <a:pt x="79" y="109"/>
                    </a:lnTo>
                    <a:lnTo>
                      <a:pt x="82" y="93"/>
                    </a:lnTo>
                    <a:lnTo>
                      <a:pt x="85" y="81"/>
                    </a:lnTo>
                    <a:close/>
                    <a:moveTo>
                      <a:pt x="66" y="0"/>
                    </a:moveTo>
                    <a:lnTo>
                      <a:pt x="79" y="3"/>
                    </a:lnTo>
                    <a:lnTo>
                      <a:pt x="90" y="10"/>
                    </a:lnTo>
                    <a:lnTo>
                      <a:pt x="96" y="22"/>
                    </a:lnTo>
                    <a:lnTo>
                      <a:pt x="99" y="36"/>
                    </a:lnTo>
                    <a:lnTo>
                      <a:pt x="96" y="48"/>
                    </a:lnTo>
                    <a:lnTo>
                      <a:pt x="90" y="61"/>
                    </a:lnTo>
                    <a:lnTo>
                      <a:pt x="79" y="68"/>
                    </a:lnTo>
                    <a:lnTo>
                      <a:pt x="66" y="70"/>
                    </a:lnTo>
                    <a:lnTo>
                      <a:pt x="53" y="68"/>
                    </a:lnTo>
                    <a:lnTo>
                      <a:pt x="42" y="61"/>
                    </a:lnTo>
                    <a:lnTo>
                      <a:pt x="36" y="48"/>
                    </a:lnTo>
                    <a:lnTo>
                      <a:pt x="32" y="36"/>
                    </a:lnTo>
                    <a:lnTo>
                      <a:pt x="36" y="22"/>
                    </a:lnTo>
                    <a:lnTo>
                      <a:pt x="42" y="10"/>
                    </a:lnTo>
                    <a:lnTo>
                      <a:pt x="53" y="3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3" name="CustomShape 33"/>
              <p:cNvSpPr/>
              <p:nvPr/>
            </p:nvSpPr>
            <p:spPr>
              <a:xfrm>
                <a:off x="6460920" y="4936680"/>
                <a:ext cx="85320" cy="10836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265">
                    <a:moveTo>
                      <a:pt x="133" y="25"/>
                    </a:moveTo>
                    <a:lnTo>
                      <a:pt x="104" y="28"/>
                    </a:lnTo>
                    <a:lnTo>
                      <a:pt x="79" y="39"/>
                    </a:lnTo>
                    <a:lnTo>
                      <a:pt x="56" y="56"/>
                    </a:lnTo>
                    <a:lnTo>
                      <a:pt x="41" y="78"/>
                    </a:lnTo>
                    <a:lnTo>
                      <a:pt x="28" y="104"/>
                    </a:lnTo>
                    <a:lnTo>
                      <a:pt x="25" y="132"/>
                    </a:lnTo>
                    <a:lnTo>
                      <a:pt x="28" y="161"/>
                    </a:lnTo>
                    <a:lnTo>
                      <a:pt x="41" y="188"/>
                    </a:lnTo>
                    <a:lnTo>
                      <a:pt x="56" y="209"/>
                    </a:lnTo>
                    <a:lnTo>
                      <a:pt x="79" y="226"/>
                    </a:lnTo>
                    <a:lnTo>
                      <a:pt x="104" y="237"/>
                    </a:lnTo>
                    <a:lnTo>
                      <a:pt x="133" y="240"/>
                    </a:lnTo>
                    <a:lnTo>
                      <a:pt x="161" y="237"/>
                    </a:lnTo>
                    <a:lnTo>
                      <a:pt x="188" y="226"/>
                    </a:lnTo>
                    <a:lnTo>
                      <a:pt x="209" y="209"/>
                    </a:lnTo>
                    <a:lnTo>
                      <a:pt x="226" y="188"/>
                    </a:lnTo>
                    <a:lnTo>
                      <a:pt x="237" y="161"/>
                    </a:lnTo>
                    <a:lnTo>
                      <a:pt x="240" y="132"/>
                    </a:lnTo>
                    <a:lnTo>
                      <a:pt x="237" y="104"/>
                    </a:lnTo>
                    <a:lnTo>
                      <a:pt x="226" y="78"/>
                    </a:lnTo>
                    <a:lnTo>
                      <a:pt x="209" y="56"/>
                    </a:lnTo>
                    <a:lnTo>
                      <a:pt x="188" y="39"/>
                    </a:lnTo>
                    <a:lnTo>
                      <a:pt x="161" y="28"/>
                    </a:lnTo>
                    <a:lnTo>
                      <a:pt x="133" y="25"/>
                    </a:lnTo>
                    <a:close/>
                    <a:moveTo>
                      <a:pt x="133" y="0"/>
                    </a:moveTo>
                    <a:lnTo>
                      <a:pt x="168" y="5"/>
                    </a:lnTo>
                    <a:lnTo>
                      <a:pt x="200" y="18"/>
                    </a:lnTo>
                    <a:lnTo>
                      <a:pt x="226" y="39"/>
                    </a:lnTo>
                    <a:lnTo>
                      <a:pt x="248" y="65"/>
                    </a:lnTo>
                    <a:lnTo>
                      <a:pt x="260" y="96"/>
                    </a:lnTo>
                    <a:lnTo>
                      <a:pt x="267" y="132"/>
                    </a:lnTo>
                    <a:lnTo>
                      <a:pt x="260" y="168"/>
                    </a:lnTo>
                    <a:lnTo>
                      <a:pt x="248" y="200"/>
                    </a:lnTo>
                    <a:lnTo>
                      <a:pt x="226" y="226"/>
                    </a:lnTo>
                    <a:lnTo>
                      <a:pt x="200" y="248"/>
                    </a:lnTo>
                    <a:lnTo>
                      <a:pt x="168" y="261"/>
                    </a:lnTo>
                    <a:lnTo>
                      <a:pt x="133" y="265"/>
                    </a:lnTo>
                    <a:lnTo>
                      <a:pt x="98" y="261"/>
                    </a:lnTo>
                    <a:lnTo>
                      <a:pt x="65" y="248"/>
                    </a:lnTo>
                    <a:lnTo>
                      <a:pt x="39" y="226"/>
                    </a:lnTo>
                    <a:lnTo>
                      <a:pt x="19" y="200"/>
                    </a:lnTo>
                    <a:lnTo>
                      <a:pt x="5" y="168"/>
                    </a:lnTo>
                    <a:lnTo>
                      <a:pt x="0" y="132"/>
                    </a:lnTo>
                    <a:lnTo>
                      <a:pt x="5" y="96"/>
                    </a:lnTo>
                    <a:lnTo>
                      <a:pt x="19" y="65"/>
                    </a:lnTo>
                    <a:lnTo>
                      <a:pt x="39" y="39"/>
                    </a:lnTo>
                    <a:lnTo>
                      <a:pt x="65" y="18"/>
                    </a:lnTo>
                    <a:lnTo>
                      <a:pt x="98" y="5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4" name="CustomShape 34"/>
              <p:cNvSpPr/>
              <p:nvPr/>
            </p:nvSpPr>
            <p:spPr>
              <a:xfrm>
                <a:off x="6431400" y="4871880"/>
                <a:ext cx="396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7">
                    <a:moveTo>
                      <a:pt x="5" y="7"/>
                    </a:moveTo>
                    <a:lnTo>
                      <a:pt x="9" y="7"/>
                    </a:lnTo>
                    <a:lnTo>
                      <a:pt x="14" y="27"/>
                    </a:lnTo>
                    <a:lnTo>
                      <a:pt x="6" y="37"/>
                    </a:lnTo>
                    <a:lnTo>
                      <a:pt x="0" y="27"/>
                    </a:lnTo>
                    <a:lnTo>
                      <a:pt x="5" y="7"/>
                    </a:lnTo>
                    <a:close/>
                    <a:moveTo>
                      <a:pt x="2" y="0"/>
                    </a:moveTo>
                    <a:lnTo>
                      <a:pt x="12" y="0"/>
                    </a:lnTo>
                    <a:lnTo>
                      <a:pt x="11" y="6"/>
                    </a:lnTo>
                    <a:lnTo>
                      <a:pt x="3" y="6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5" name="CustomShape 35"/>
              <p:cNvSpPr/>
              <p:nvPr/>
            </p:nvSpPr>
            <p:spPr>
              <a:xfrm>
                <a:off x="6421320" y="4852080"/>
                <a:ext cx="25200" cy="40320"/>
              </a:xfrm>
              <a:custGeom>
                <a:avLst/>
                <a:gdLst/>
                <a:ahLst/>
                <a:cxnLst/>
                <a:rect l="l" t="t" r="r" b="b"/>
                <a:pathLst>
                  <a:path w="80" h="100">
                    <a:moveTo>
                      <a:pt x="51" y="49"/>
                    </a:moveTo>
                    <a:lnTo>
                      <a:pt x="58" y="51"/>
                    </a:lnTo>
                    <a:lnTo>
                      <a:pt x="63" y="54"/>
                    </a:lnTo>
                    <a:lnTo>
                      <a:pt x="68" y="58"/>
                    </a:lnTo>
                    <a:lnTo>
                      <a:pt x="72" y="66"/>
                    </a:lnTo>
                    <a:lnTo>
                      <a:pt x="77" y="72"/>
                    </a:lnTo>
                    <a:lnTo>
                      <a:pt x="79" y="80"/>
                    </a:lnTo>
                    <a:lnTo>
                      <a:pt x="80" y="83"/>
                    </a:lnTo>
                    <a:lnTo>
                      <a:pt x="75" y="88"/>
                    </a:lnTo>
                    <a:lnTo>
                      <a:pt x="69" y="91"/>
                    </a:lnTo>
                    <a:lnTo>
                      <a:pt x="68" y="83"/>
                    </a:lnTo>
                    <a:lnTo>
                      <a:pt x="65" y="75"/>
                    </a:lnTo>
                    <a:lnTo>
                      <a:pt x="62" y="68"/>
                    </a:lnTo>
                    <a:lnTo>
                      <a:pt x="62" y="80"/>
                    </a:lnTo>
                    <a:lnTo>
                      <a:pt x="63" y="96"/>
                    </a:lnTo>
                    <a:lnTo>
                      <a:pt x="55" y="97"/>
                    </a:lnTo>
                    <a:lnTo>
                      <a:pt x="48" y="100"/>
                    </a:lnTo>
                    <a:lnTo>
                      <a:pt x="40" y="100"/>
                    </a:lnTo>
                    <a:lnTo>
                      <a:pt x="27" y="99"/>
                    </a:lnTo>
                    <a:lnTo>
                      <a:pt x="15" y="94"/>
                    </a:lnTo>
                    <a:lnTo>
                      <a:pt x="15" y="86"/>
                    </a:lnTo>
                    <a:lnTo>
                      <a:pt x="17" y="77"/>
                    </a:lnTo>
                    <a:lnTo>
                      <a:pt x="17" y="71"/>
                    </a:lnTo>
                    <a:lnTo>
                      <a:pt x="15" y="74"/>
                    </a:lnTo>
                    <a:lnTo>
                      <a:pt x="12" y="83"/>
                    </a:lnTo>
                    <a:lnTo>
                      <a:pt x="10" y="91"/>
                    </a:lnTo>
                    <a:lnTo>
                      <a:pt x="4" y="88"/>
                    </a:lnTo>
                    <a:lnTo>
                      <a:pt x="0" y="83"/>
                    </a:lnTo>
                    <a:lnTo>
                      <a:pt x="3" y="75"/>
                    </a:lnTo>
                    <a:lnTo>
                      <a:pt x="6" y="66"/>
                    </a:lnTo>
                    <a:lnTo>
                      <a:pt x="10" y="58"/>
                    </a:lnTo>
                    <a:lnTo>
                      <a:pt x="15" y="55"/>
                    </a:lnTo>
                    <a:lnTo>
                      <a:pt x="21" y="51"/>
                    </a:lnTo>
                    <a:lnTo>
                      <a:pt x="26" y="49"/>
                    </a:lnTo>
                    <a:lnTo>
                      <a:pt x="29" y="60"/>
                    </a:lnTo>
                    <a:lnTo>
                      <a:pt x="32" y="72"/>
                    </a:lnTo>
                    <a:lnTo>
                      <a:pt x="38" y="85"/>
                    </a:lnTo>
                    <a:lnTo>
                      <a:pt x="44" y="72"/>
                    </a:lnTo>
                    <a:lnTo>
                      <a:pt x="49" y="58"/>
                    </a:lnTo>
                    <a:lnTo>
                      <a:pt x="51" y="49"/>
                    </a:lnTo>
                    <a:close/>
                    <a:moveTo>
                      <a:pt x="40" y="0"/>
                    </a:moveTo>
                    <a:lnTo>
                      <a:pt x="46" y="0"/>
                    </a:lnTo>
                    <a:lnTo>
                      <a:pt x="52" y="3"/>
                    </a:lnTo>
                    <a:lnTo>
                      <a:pt x="55" y="7"/>
                    </a:lnTo>
                    <a:lnTo>
                      <a:pt x="58" y="14"/>
                    </a:lnTo>
                    <a:lnTo>
                      <a:pt x="60" y="21"/>
                    </a:lnTo>
                    <a:lnTo>
                      <a:pt x="58" y="27"/>
                    </a:lnTo>
                    <a:lnTo>
                      <a:pt x="55" y="34"/>
                    </a:lnTo>
                    <a:lnTo>
                      <a:pt x="52" y="38"/>
                    </a:lnTo>
                    <a:lnTo>
                      <a:pt x="46" y="41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27" y="38"/>
                    </a:lnTo>
                    <a:lnTo>
                      <a:pt x="23" y="34"/>
                    </a:lnTo>
                    <a:lnTo>
                      <a:pt x="20" y="27"/>
                    </a:lnTo>
                    <a:lnTo>
                      <a:pt x="20" y="21"/>
                    </a:lnTo>
                    <a:lnTo>
                      <a:pt x="20" y="14"/>
                    </a:lnTo>
                    <a:lnTo>
                      <a:pt x="23" y="7"/>
                    </a:lnTo>
                    <a:lnTo>
                      <a:pt x="27" y="3"/>
                    </a:lnTo>
                    <a:lnTo>
                      <a:pt x="34" y="0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6" name="CustomShape 36"/>
              <p:cNvSpPr/>
              <p:nvPr/>
            </p:nvSpPr>
            <p:spPr>
              <a:xfrm>
                <a:off x="6408000" y="4837320"/>
                <a:ext cx="51120" cy="6552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1">
                    <a:moveTo>
                      <a:pt x="81" y="14"/>
                    </a:moveTo>
                    <a:lnTo>
                      <a:pt x="59" y="17"/>
                    </a:lnTo>
                    <a:lnTo>
                      <a:pt x="42" y="26"/>
                    </a:lnTo>
                    <a:lnTo>
                      <a:pt x="27" y="42"/>
                    </a:lnTo>
                    <a:lnTo>
                      <a:pt x="17" y="59"/>
                    </a:lnTo>
                    <a:lnTo>
                      <a:pt x="14" y="81"/>
                    </a:lnTo>
                    <a:lnTo>
                      <a:pt x="17" y="101"/>
                    </a:lnTo>
                    <a:lnTo>
                      <a:pt x="27" y="119"/>
                    </a:lnTo>
                    <a:lnTo>
                      <a:pt x="42" y="133"/>
                    </a:lnTo>
                    <a:lnTo>
                      <a:pt x="59" y="142"/>
                    </a:lnTo>
                    <a:lnTo>
                      <a:pt x="81" y="147"/>
                    </a:lnTo>
                    <a:lnTo>
                      <a:pt x="101" y="142"/>
                    </a:lnTo>
                    <a:lnTo>
                      <a:pt x="120" y="133"/>
                    </a:lnTo>
                    <a:lnTo>
                      <a:pt x="133" y="119"/>
                    </a:lnTo>
                    <a:lnTo>
                      <a:pt x="143" y="101"/>
                    </a:lnTo>
                    <a:lnTo>
                      <a:pt x="147" y="81"/>
                    </a:lnTo>
                    <a:lnTo>
                      <a:pt x="143" y="59"/>
                    </a:lnTo>
                    <a:lnTo>
                      <a:pt x="133" y="42"/>
                    </a:lnTo>
                    <a:lnTo>
                      <a:pt x="120" y="26"/>
                    </a:lnTo>
                    <a:lnTo>
                      <a:pt x="101" y="17"/>
                    </a:lnTo>
                    <a:lnTo>
                      <a:pt x="81" y="14"/>
                    </a:lnTo>
                    <a:close/>
                    <a:moveTo>
                      <a:pt x="81" y="0"/>
                    </a:moveTo>
                    <a:lnTo>
                      <a:pt x="106" y="3"/>
                    </a:lnTo>
                    <a:lnTo>
                      <a:pt x="129" y="16"/>
                    </a:lnTo>
                    <a:lnTo>
                      <a:pt x="146" y="33"/>
                    </a:lnTo>
                    <a:lnTo>
                      <a:pt x="157" y="54"/>
                    </a:lnTo>
                    <a:lnTo>
                      <a:pt x="161" y="81"/>
                    </a:lnTo>
                    <a:lnTo>
                      <a:pt x="157" y="105"/>
                    </a:lnTo>
                    <a:lnTo>
                      <a:pt x="146" y="129"/>
                    </a:lnTo>
                    <a:lnTo>
                      <a:pt x="129" y="146"/>
                    </a:lnTo>
                    <a:lnTo>
                      <a:pt x="106" y="156"/>
                    </a:lnTo>
                    <a:lnTo>
                      <a:pt x="81" y="161"/>
                    </a:lnTo>
                    <a:lnTo>
                      <a:pt x="55" y="156"/>
                    </a:lnTo>
                    <a:lnTo>
                      <a:pt x="33" y="146"/>
                    </a:lnTo>
                    <a:lnTo>
                      <a:pt x="16" y="129"/>
                    </a:lnTo>
                    <a:lnTo>
                      <a:pt x="3" y="105"/>
                    </a:lnTo>
                    <a:lnTo>
                      <a:pt x="0" y="81"/>
                    </a:lnTo>
                    <a:lnTo>
                      <a:pt x="3" y="54"/>
                    </a:lnTo>
                    <a:lnTo>
                      <a:pt x="16" y="33"/>
                    </a:lnTo>
                    <a:lnTo>
                      <a:pt x="33" y="16"/>
                    </a:lnTo>
                    <a:lnTo>
                      <a:pt x="55" y="3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7" name="CustomShape 37"/>
              <p:cNvSpPr/>
              <p:nvPr/>
            </p:nvSpPr>
            <p:spPr>
              <a:xfrm>
                <a:off x="6278760" y="4970880"/>
                <a:ext cx="3960" cy="1476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8">
                    <a:moveTo>
                      <a:pt x="5" y="7"/>
                    </a:moveTo>
                    <a:lnTo>
                      <a:pt x="9" y="7"/>
                    </a:lnTo>
                    <a:lnTo>
                      <a:pt x="14" y="27"/>
                    </a:lnTo>
                    <a:lnTo>
                      <a:pt x="8" y="38"/>
                    </a:lnTo>
                    <a:lnTo>
                      <a:pt x="0" y="27"/>
                    </a:lnTo>
                    <a:lnTo>
                      <a:pt x="5" y="7"/>
                    </a:lnTo>
                    <a:close/>
                    <a:moveTo>
                      <a:pt x="2" y="0"/>
                    </a:moveTo>
                    <a:lnTo>
                      <a:pt x="12" y="0"/>
                    </a:lnTo>
                    <a:lnTo>
                      <a:pt x="11" y="7"/>
                    </a:lnTo>
                    <a:lnTo>
                      <a:pt x="3" y="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8" name="CustomShape 38"/>
              <p:cNvSpPr/>
              <p:nvPr/>
            </p:nvSpPr>
            <p:spPr>
              <a:xfrm>
                <a:off x="6268320" y="4951080"/>
                <a:ext cx="252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102">
                    <a:moveTo>
                      <a:pt x="52" y="49"/>
                    </a:moveTo>
                    <a:lnTo>
                      <a:pt x="58" y="52"/>
                    </a:lnTo>
                    <a:lnTo>
                      <a:pt x="65" y="55"/>
                    </a:lnTo>
                    <a:lnTo>
                      <a:pt x="69" y="60"/>
                    </a:lnTo>
                    <a:lnTo>
                      <a:pt x="74" y="66"/>
                    </a:lnTo>
                    <a:lnTo>
                      <a:pt x="77" y="74"/>
                    </a:lnTo>
                    <a:lnTo>
                      <a:pt x="80" y="82"/>
                    </a:lnTo>
                    <a:lnTo>
                      <a:pt x="80" y="85"/>
                    </a:lnTo>
                    <a:lnTo>
                      <a:pt x="75" y="88"/>
                    </a:lnTo>
                    <a:lnTo>
                      <a:pt x="69" y="92"/>
                    </a:lnTo>
                    <a:lnTo>
                      <a:pt x="68" y="85"/>
                    </a:lnTo>
                    <a:lnTo>
                      <a:pt x="65" y="75"/>
                    </a:lnTo>
                    <a:lnTo>
                      <a:pt x="61" y="69"/>
                    </a:lnTo>
                    <a:lnTo>
                      <a:pt x="63" y="82"/>
                    </a:lnTo>
                    <a:lnTo>
                      <a:pt x="63" y="96"/>
                    </a:lnTo>
                    <a:lnTo>
                      <a:pt x="57" y="99"/>
                    </a:lnTo>
                    <a:lnTo>
                      <a:pt x="49" y="100"/>
                    </a:lnTo>
                    <a:lnTo>
                      <a:pt x="40" y="102"/>
                    </a:lnTo>
                    <a:lnTo>
                      <a:pt x="27" y="100"/>
                    </a:lnTo>
                    <a:lnTo>
                      <a:pt x="15" y="96"/>
                    </a:lnTo>
                    <a:lnTo>
                      <a:pt x="17" y="86"/>
                    </a:lnTo>
                    <a:lnTo>
                      <a:pt x="17" y="78"/>
                    </a:lnTo>
                    <a:lnTo>
                      <a:pt x="17" y="72"/>
                    </a:lnTo>
                    <a:lnTo>
                      <a:pt x="15" y="75"/>
                    </a:lnTo>
                    <a:lnTo>
                      <a:pt x="12" y="83"/>
                    </a:lnTo>
                    <a:lnTo>
                      <a:pt x="10" y="92"/>
                    </a:lnTo>
                    <a:lnTo>
                      <a:pt x="6" y="88"/>
                    </a:lnTo>
                    <a:lnTo>
                      <a:pt x="0" y="85"/>
                    </a:lnTo>
                    <a:lnTo>
                      <a:pt x="3" y="75"/>
                    </a:lnTo>
                    <a:lnTo>
                      <a:pt x="6" y="68"/>
                    </a:lnTo>
                    <a:lnTo>
                      <a:pt x="12" y="60"/>
                    </a:lnTo>
                    <a:lnTo>
                      <a:pt x="15" y="55"/>
                    </a:lnTo>
                    <a:lnTo>
                      <a:pt x="21" y="52"/>
                    </a:lnTo>
                    <a:lnTo>
                      <a:pt x="27" y="51"/>
                    </a:lnTo>
                    <a:lnTo>
                      <a:pt x="29" y="60"/>
                    </a:lnTo>
                    <a:lnTo>
                      <a:pt x="34" y="74"/>
                    </a:lnTo>
                    <a:lnTo>
                      <a:pt x="40" y="86"/>
                    </a:lnTo>
                    <a:lnTo>
                      <a:pt x="46" y="74"/>
                    </a:lnTo>
                    <a:lnTo>
                      <a:pt x="49" y="60"/>
                    </a:lnTo>
                    <a:lnTo>
                      <a:pt x="52" y="49"/>
                    </a:lnTo>
                    <a:close/>
                    <a:moveTo>
                      <a:pt x="40" y="0"/>
                    </a:moveTo>
                    <a:lnTo>
                      <a:pt x="46" y="1"/>
                    </a:lnTo>
                    <a:lnTo>
                      <a:pt x="52" y="4"/>
                    </a:lnTo>
                    <a:lnTo>
                      <a:pt x="57" y="9"/>
                    </a:lnTo>
                    <a:lnTo>
                      <a:pt x="60" y="15"/>
                    </a:lnTo>
                    <a:lnTo>
                      <a:pt x="60" y="21"/>
                    </a:lnTo>
                    <a:lnTo>
                      <a:pt x="60" y="29"/>
                    </a:lnTo>
                    <a:lnTo>
                      <a:pt x="57" y="34"/>
                    </a:lnTo>
                    <a:lnTo>
                      <a:pt x="52" y="38"/>
                    </a:lnTo>
                    <a:lnTo>
                      <a:pt x="46" y="41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27" y="38"/>
                    </a:lnTo>
                    <a:lnTo>
                      <a:pt x="24" y="34"/>
                    </a:lnTo>
                    <a:lnTo>
                      <a:pt x="21" y="29"/>
                    </a:lnTo>
                    <a:lnTo>
                      <a:pt x="20" y="21"/>
                    </a:lnTo>
                    <a:lnTo>
                      <a:pt x="21" y="15"/>
                    </a:lnTo>
                    <a:lnTo>
                      <a:pt x="24" y="9"/>
                    </a:lnTo>
                    <a:lnTo>
                      <a:pt x="27" y="4"/>
                    </a:lnTo>
                    <a:lnTo>
                      <a:pt x="34" y="1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09" name="CustomShape 39"/>
              <p:cNvSpPr/>
              <p:nvPr/>
            </p:nvSpPr>
            <p:spPr>
              <a:xfrm>
                <a:off x="6255360" y="4936320"/>
                <a:ext cx="51120" cy="6588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2">
                    <a:moveTo>
                      <a:pt x="81" y="15"/>
                    </a:moveTo>
                    <a:lnTo>
                      <a:pt x="61" y="19"/>
                    </a:lnTo>
                    <a:lnTo>
                      <a:pt x="42" y="28"/>
                    </a:lnTo>
                    <a:lnTo>
                      <a:pt x="28" y="42"/>
                    </a:lnTo>
                    <a:lnTo>
                      <a:pt x="19" y="60"/>
                    </a:lnTo>
                    <a:lnTo>
                      <a:pt x="14" y="80"/>
                    </a:lnTo>
                    <a:lnTo>
                      <a:pt x="19" y="102"/>
                    </a:lnTo>
                    <a:lnTo>
                      <a:pt x="28" y="121"/>
                    </a:lnTo>
                    <a:lnTo>
                      <a:pt x="42" y="135"/>
                    </a:lnTo>
                    <a:lnTo>
                      <a:pt x="61" y="144"/>
                    </a:lnTo>
                    <a:lnTo>
                      <a:pt x="81" y="147"/>
                    </a:lnTo>
                    <a:lnTo>
                      <a:pt x="102" y="144"/>
                    </a:lnTo>
                    <a:lnTo>
                      <a:pt x="120" y="135"/>
                    </a:lnTo>
                    <a:lnTo>
                      <a:pt x="135" y="121"/>
                    </a:lnTo>
                    <a:lnTo>
                      <a:pt x="144" y="102"/>
                    </a:lnTo>
                    <a:lnTo>
                      <a:pt x="147" y="80"/>
                    </a:lnTo>
                    <a:lnTo>
                      <a:pt x="144" y="60"/>
                    </a:lnTo>
                    <a:lnTo>
                      <a:pt x="135" y="42"/>
                    </a:lnTo>
                    <a:lnTo>
                      <a:pt x="120" y="28"/>
                    </a:lnTo>
                    <a:lnTo>
                      <a:pt x="102" y="19"/>
                    </a:lnTo>
                    <a:lnTo>
                      <a:pt x="81" y="15"/>
                    </a:lnTo>
                    <a:close/>
                    <a:moveTo>
                      <a:pt x="81" y="0"/>
                    </a:moveTo>
                    <a:lnTo>
                      <a:pt x="107" y="5"/>
                    </a:lnTo>
                    <a:lnTo>
                      <a:pt x="129" y="15"/>
                    </a:lnTo>
                    <a:lnTo>
                      <a:pt x="146" y="34"/>
                    </a:lnTo>
                    <a:lnTo>
                      <a:pt x="158" y="56"/>
                    </a:lnTo>
                    <a:lnTo>
                      <a:pt x="161" y="80"/>
                    </a:lnTo>
                    <a:lnTo>
                      <a:pt x="158" y="107"/>
                    </a:lnTo>
                    <a:lnTo>
                      <a:pt x="146" y="128"/>
                    </a:lnTo>
                    <a:lnTo>
                      <a:pt x="129" y="147"/>
                    </a:lnTo>
                    <a:lnTo>
                      <a:pt x="107" y="158"/>
                    </a:lnTo>
                    <a:lnTo>
                      <a:pt x="81" y="162"/>
                    </a:lnTo>
                    <a:lnTo>
                      <a:pt x="56" y="158"/>
                    </a:lnTo>
                    <a:lnTo>
                      <a:pt x="33" y="147"/>
                    </a:lnTo>
                    <a:lnTo>
                      <a:pt x="16" y="128"/>
                    </a:lnTo>
                    <a:lnTo>
                      <a:pt x="5" y="107"/>
                    </a:lnTo>
                    <a:lnTo>
                      <a:pt x="0" y="80"/>
                    </a:lnTo>
                    <a:lnTo>
                      <a:pt x="5" y="56"/>
                    </a:lnTo>
                    <a:lnTo>
                      <a:pt x="16" y="34"/>
                    </a:lnTo>
                    <a:lnTo>
                      <a:pt x="33" y="15"/>
                    </a:lnTo>
                    <a:lnTo>
                      <a:pt x="56" y="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0" name="CustomShape 40"/>
              <p:cNvSpPr/>
              <p:nvPr/>
            </p:nvSpPr>
            <p:spPr>
              <a:xfrm>
                <a:off x="6387840" y="5027040"/>
                <a:ext cx="3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12" h="39">
                    <a:moveTo>
                      <a:pt x="3" y="8"/>
                    </a:moveTo>
                    <a:lnTo>
                      <a:pt x="9" y="8"/>
                    </a:lnTo>
                    <a:lnTo>
                      <a:pt x="12" y="30"/>
                    </a:lnTo>
                    <a:lnTo>
                      <a:pt x="6" y="39"/>
                    </a:lnTo>
                    <a:lnTo>
                      <a:pt x="0" y="30"/>
                    </a:lnTo>
                    <a:lnTo>
                      <a:pt x="3" y="8"/>
                    </a:lnTo>
                    <a:close/>
                    <a:moveTo>
                      <a:pt x="0" y="0"/>
                    </a:moveTo>
                    <a:lnTo>
                      <a:pt x="12" y="0"/>
                    </a:lnTo>
                    <a:lnTo>
                      <a:pt x="11" y="8"/>
                    </a:lnTo>
                    <a:lnTo>
                      <a:pt x="1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1" name="CustomShape 41"/>
              <p:cNvSpPr/>
              <p:nvPr/>
            </p:nvSpPr>
            <p:spPr>
              <a:xfrm>
                <a:off x="6377040" y="5008320"/>
                <a:ext cx="24840" cy="40320"/>
              </a:xfrm>
              <a:custGeom>
                <a:avLst/>
                <a:gdLst/>
                <a:ahLst/>
                <a:cxnLst/>
                <a:rect l="l" t="t" r="r" b="b"/>
                <a:pathLst>
                  <a:path w="79" h="100">
                    <a:moveTo>
                      <a:pt x="52" y="48"/>
                    </a:moveTo>
                    <a:lnTo>
                      <a:pt x="58" y="51"/>
                    </a:lnTo>
                    <a:lnTo>
                      <a:pt x="64" y="54"/>
                    </a:lnTo>
                    <a:lnTo>
                      <a:pt x="69" y="59"/>
                    </a:lnTo>
                    <a:lnTo>
                      <a:pt x="73" y="66"/>
                    </a:lnTo>
                    <a:lnTo>
                      <a:pt x="76" y="73"/>
                    </a:lnTo>
                    <a:lnTo>
                      <a:pt x="79" y="80"/>
                    </a:lnTo>
                    <a:lnTo>
                      <a:pt x="79" y="83"/>
                    </a:lnTo>
                    <a:lnTo>
                      <a:pt x="75" y="88"/>
                    </a:lnTo>
                    <a:lnTo>
                      <a:pt x="70" y="91"/>
                    </a:lnTo>
                    <a:lnTo>
                      <a:pt x="69" y="83"/>
                    </a:lnTo>
                    <a:lnTo>
                      <a:pt x="65" y="76"/>
                    </a:lnTo>
                    <a:lnTo>
                      <a:pt x="61" y="68"/>
                    </a:lnTo>
                    <a:lnTo>
                      <a:pt x="62" y="80"/>
                    </a:lnTo>
                    <a:lnTo>
                      <a:pt x="64" y="94"/>
                    </a:lnTo>
                    <a:lnTo>
                      <a:pt x="56" y="97"/>
                    </a:lnTo>
                    <a:lnTo>
                      <a:pt x="48" y="99"/>
                    </a:lnTo>
                    <a:lnTo>
                      <a:pt x="41" y="100"/>
                    </a:lnTo>
                    <a:lnTo>
                      <a:pt x="27" y="99"/>
                    </a:lnTo>
                    <a:lnTo>
                      <a:pt x="14" y="94"/>
                    </a:lnTo>
                    <a:lnTo>
                      <a:pt x="16" y="85"/>
                    </a:lnTo>
                    <a:lnTo>
                      <a:pt x="16" y="77"/>
                    </a:lnTo>
                    <a:lnTo>
                      <a:pt x="17" y="71"/>
                    </a:lnTo>
                    <a:lnTo>
                      <a:pt x="16" y="74"/>
                    </a:lnTo>
                    <a:lnTo>
                      <a:pt x="13" y="82"/>
                    </a:lnTo>
                    <a:lnTo>
                      <a:pt x="10" y="91"/>
                    </a:lnTo>
                    <a:lnTo>
                      <a:pt x="5" y="88"/>
                    </a:lnTo>
                    <a:lnTo>
                      <a:pt x="0" y="83"/>
                    </a:lnTo>
                    <a:lnTo>
                      <a:pt x="2" y="74"/>
                    </a:lnTo>
                    <a:lnTo>
                      <a:pt x="7" y="66"/>
                    </a:lnTo>
                    <a:lnTo>
                      <a:pt x="11" y="59"/>
                    </a:lnTo>
                    <a:lnTo>
                      <a:pt x="16" y="54"/>
                    </a:lnTo>
                    <a:lnTo>
                      <a:pt x="21" y="51"/>
                    </a:lnTo>
                    <a:lnTo>
                      <a:pt x="27" y="49"/>
                    </a:lnTo>
                    <a:lnTo>
                      <a:pt x="28" y="59"/>
                    </a:lnTo>
                    <a:lnTo>
                      <a:pt x="33" y="73"/>
                    </a:lnTo>
                    <a:lnTo>
                      <a:pt x="39" y="85"/>
                    </a:lnTo>
                    <a:lnTo>
                      <a:pt x="45" y="73"/>
                    </a:lnTo>
                    <a:lnTo>
                      <a:pt x="50" y="59"/>
                    </a:lnTo>
                    <a:lnTo>
                      <a:pt x="52" y="48"/>
                    </a:lnTo>
                    <a:close/>
                    <a:moveTo>
                      <a:pt x="39" y="0"/>
                    </a:moveTo>
                    <a:lnTo>
                      <a:pt x="47" y="0"/>
                    </a:lnTo>
                    <a:lnTo>
                      <a:pt x="52" y="3"/>
                    </a:lnTo>
                    <a:lnTo>
                      <a:pt x="56" y="8"/>
                    </a:lnTo>
                    <a:lnTo>
                      <a:pt x="59" y="14"/>
                    </a:lnTo>
                    <a:lnTo>
                      <a:pt x="59" y="20"/>
                    </a:lnTo>
                    <a:lnTo>
                      <a:pt x="59" y="28"/>
                    </a:lnTo>
                    <a:lnTo>
                      <a:pt x="56" y="34"/>
                    </a:lnTo>
                    <a:lnTo>
                      <a:pt x="52" y="39"/>
                    </a:lnTo>
                    <a:lnTo>
                      <a:pt x="47" y="42"/>
                    </a:lnTo>
                    <a:lnTo>
                      <a:pt x="39" y="42"/>
                    </a:lnTo>
                    <a:lnTo>
                      <a:pt x="33" y="42"/>
                    </a:lnTo>
                    <a:lnTo>
                      <a:pt x="28" y="39"/>
                    </a:lnTo>
                    <a:lnTo>
                      <a:pt x="24" y="34"/>
                    </a:lnTo>
                    <a:lnTo>
                      <a:pt x="21" y="28"/>
                    </a:lnTo>
                    <a:lnTo>
                      <a:pt x="19" y="20"/>
                    </a:lnTo>
                    <a:lnTo>
                      <a:pt x="21" y="14"/>
                    </a:lnTo>
                    <a:lnTo>
                      <a:pt x="24" y="8"/>
                    </a:lnTo>
                    <a:lnTo>
                      <a:pt x="28" y="3"/>
                    </a:lnTo>
                    <a:lnTo>
                      <a:pt x="33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2" name="CustomShape 42"/>
              <p:cNvSpPr/>
              <p:nvPr/>
            </p:nvSpPr>
            <p:spPr>
              <a:xfrm>
                <a:off x="6364080" y="4992840"/>
                <a:ext cx="51480" cy="65880"/>
              </a:xfrm>
              <a:custGeom>
                <a:avLst/>
                <a:gdLst/>
                <a:ahLst/>
                <a:cxnLst/>
                <a:rect l="l" t="t" r="r" b="b"/>
                <a:pathLst>
                  <a:path w="162" h="162">
                    <a:moveTo>
                      <a:pt x="82" y="15"/>
                    </a:moveTo>
                    <a:lnTo>
                      <a:pt x="60" y="18"/>
                    </a:lnTo>
                    <a:lnTo>
                      <a:pt x="41" y="28"/>
                    </a:lnTo>
                    <a:lnTo>
                      <a:pt x="28" y="41"/>
                    </a:lnTo>
                    <a:lnTo>
                      <a:pt x="18" y="60"/>
                    </a:lnTo>
                    <a:lnTo>
                      <a:pt x="15" y="82"/>
                    </a:lnTo>
                    <a:lnTo>
                      <a:pt x="18" y="102"/>
                    </a:lnTo>
                    <a:lnTo>
                      <a:pt x="28" y="120"/>
                    </a:lnTo>
                    <a:lnTo>
                      <a:pt x="41" y="134"/>
                    </a:lnTo>
                    <a:lnTo>
                      <a:pt x="60" y="144"/>
                    </a:lnTo>
                    <a:lnTo>
                      <a:pt x="82" y="147"/>
                    </a:lnTo>
                    <a:lnTo>
                      <a:pt x="102" y="144"/>
                    </a:lnTo>
                    <a:lnTo>
                      <a:pt x="120" y="134"/>
                    </a:lnTo>
                    <a:lnTo>
                      <a:pt x="134" y="120"/>
                    </a:lnTo>
                    <a:lnTo>
                      <a:pt x="144" y="102"/>
                    </a:lnTo>
                    <a:lnTo>
                      <a:pt x="147" y="82"/>
                    </a:lnTo>
                    <a:lnTo>
                      <a:pt x="144" y="60"/>
                    </a:lnTo>
                    <a:lnTo>
                      <a:pt x="134" y="41"/>
                    </a:lnTo>
                    <a:lnTo>
                      <a:pt x="120" y="28"/>
                    </a:lnTo>
                    <a:lnTo>
                      <a:pt x="102" y="18"/>
                    </a:lnTo>
                    <a:lnTo>
                      <a:pt x="82" y="15"/>
                    </a:lnTo>
                    <a:close/>
                    <a:moveTo>
                      <a:pt x="82" y="0"/>
                    </a:moveTo>
                    <a:lnTo>
                      <a:pt x="106" y="4"/>
                    </a:lnTo>
                    <a:lnTo>
                      <a:pt x="128" y="15"/>
                    </a:lnTo>
                    <a:lnTo>
                      <a:pt x="147" y="34"/>
                    </a:lnTo>
                    <a:lnTo>
                      <a:pt x="158" y="55"/>
                    </a:lnTo>
                    <a:lnTo>
                      <a:pt x="162" y="82"/>
                    </a:lnTo>
                    <a:lnTo>
                      <a:pt x="158" y="106"/>
                    </a:lnTo>
                    <a:lnTo>
                      <a:pt x="147" y="128"/>
                    </a:lnTo>
                    <a:lnTo>
                      <a:pt x="128" y="147"/>
                    </a:lnTo>
                    <a:lnTo>
                      <a:pt x="106" y="158"/>
                    </a:lnTo>
                    <a:lnTo>
                      <a:pt x="82" y="162"/>
                    </a:lnTo>
                    <a:lnTo>
                      <a:pt x="55" y="158"/>
                    </a:lnTo>
                    <a:lnTo>
                      <a:pt x="34" y="147"/>
                    </a:lnTo>
                    <a:lnTo>
                      <a:pt x="15" y="128"/>
                    </a:lnTo>
                    <a:lnTo>
                      <a:pt x="4" y="106"/>
                    </a:lnTo>
                    <a:lnTo>
                      <a:pt x="0" y="82"/>
                    </a:lnTo>
                    <a:lnTo>
                      <a:pt x="4" y="55"/>
                    </a:lnTo>
                    <a:lnTo>
                      <a:pt x="15" y="34"/>
                    </a:lnTo>
                    <a:lnTo>
                      <a:pt x="34" y="15"/>
                    </a:lnTo>
                    <a:lnTo>
                      <a:pt x="55" y="4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3" name="CustomShape 43"/>
              <p:cNvSpPr/>
              <p:nvPr/>
            </p:nvSpPr>
            <p:spPr>
              <a:xfrm>
                <a:off x="6370560" y="4929120"/>
                <a:ext cx="3240" cy="15480"/>
              </a:xfrm>
              <a:custGeom>
                <a:avLst/>
                <a:gdLst/>
                <a:ahLst/>
                <a:cxnLst/>
                <a:rect l="l" t="t" r="r" b="b"/>
                <a:pathLst>
                  <a:path w="12" h="39">
                    <a:moveTo>
                      <a:pt x="3" y="8"/>
                    </a:moveTo>
                    <a:lnTo>
                      <a:pt x="9" y="8"/>
                    </a:lnTo>
                    <a:lnTo>
                      <a:pt x="12" y="28"/>
                    </a:lnTo>
                    <a:lnTo>
                      <a:pt x="6" y="39"/>
                    </a:lnTo>
                    <a:lnTo>
                      <a:pt x="0" y="28"/>
                    </a:lnTo>
                    <a:lnTo>
                      <a:pt x="3" y="8"/>
                    </a:lnTo>
                    <a:close/>
                    <a:moveTo>
                      <a:pt x="1" y="0"/>
                    </a:moveTo>
                    <a:lnTo>
                      <a:pt x="12" y="0"/>
                    </a:lnTo>
                    <a:lnTo>
                      <a:pt x="11" y="8"/>
                    </a:lnTo>
                    <a:lnTo>
                      <a:pt x="3" y="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4" name="CustomShape 44"/>
              <p:cNvSpPr/>
              <p:nvPr/>
            </p:nvSpPr>
            <p:spPr>
              <a:xfrm>
                <a:off x="6359760" y="4909320"/>
                <a:ext cx="25200" cy="41400"/>
              </a:xfrm>
              <a:custGeom>
                <a:avLst/>
                <a:gdLst/>
                <a:ahLst/>
                <a:cxnLst/>
                <a:rect l="l" t="t" r="r" b="b"/>
                <a:pathLst>
                  <a:path w="81" h="102">
                    <a:moveTo>
                      <a:pt x="51" y="49"/>
                    </a:moveTo>
                    <a:lnTo>
                      <a:pt x="59" y="53"/>
                    </a:lnTo>
                    <a:lnTo>
                      <a:pt x="64" y="56"/>
                    </a:lnTo>
                    <a:lnTo>
                      <a:pt x="68" y="60"/>
                    </a:lnTo>
                    <a:lnTo>
                      <a:pt x="73" y="66"/>
                    </a:lnTo>
                    <a:lnTo>
                      <a:pt x="76" y="74"/>
                    </a:lnTo>
                    <a:lnTo>
                      <a:pt x="79" y="82"/>
                    </a:lnTo>
                    <a:lnTo>
                      <a:pt x="81" y="85"/>
                    </a:lnTo>
                    <a:lnTo>
                      <a:pt x="75" y="90"/>
                    </a:lnTo>
                    <a:lnTo>
                      <a:pt x="70" y="93"/>
                    </a:lnTo>
                    <a:lnTo>
                      <a:pt x="68" y="85"/>
                    </a:lnTo>
                    <a:lnTo>
                      <a:pt x="65" y="76"/>
                    </a:lnTo>
                    <a:lnTo>
                      <a:pt x="61" y="70"/>
                    </a:lnTo>
                    <a:lnTo>
                      <a:pt x="62" y="82"/>
                    </a:lnTo>
                    <a:lnTo>
                      <a:pt x="64" y="96"/>
                    </a:lnTo>
                    <a:lnTo>
                      <a:pt x="56" y="99"/>
                    </a:lnTo>
                    <a:lnTo>
                      <a:pt x="48" y="101"/>
                    </a:lnTo>
                    <a:lnTo>
                      <a:pt x="41" y="102"/>
                    </a:lnTo>
                    <a:lnTo>
                      <a:pt x="27" y="101"/>
                    </a:lnTo>
                    <a:lnTo>
                      <a:pt x="16" y="96"/>
                    </a:lnTo>
                    <a:lnTo>
                      <a:pt x="16" y="87"/>
                    </a:lnTo>
                    <a:lnTo>
                      <a:pt x="17" y="79"/>
                    </a:lnTo>
                    <a:lnTo>
                      <a:pt x="17" y="73"/>
                    </a:lnTo>
                    <a:lnTo>
                      <a:pt x="16" y="76"/>
                    </a:lnTo>
                    <a:lnTo>
                      <a:pt x="13" y="84"/>
                    </a:lnTo>
                    <a:lnTo>
                      <a:pt x="11" y="93"/>
                    </a:lnTo>
                    <a:lnTo>
                      <a:pt x="5" y="90"/>
                    </a:lnTo>
                    <a:lnTo>
                      <a:pt x="0" y="85"/>
                    </a:lnTo>
                    <a:lnTo>
                      <a:pt x="3" y="76"/>
                    </a:lnTo>
                    <a:lnTo>
                      <a:pt x="6" y="68"/>
                    </a:lnTo>
                    <a:lnTo>
                      <a:pt x="11" y="60"/>
                    </a:lnTo>
                    <a:lnTo>
                      <a:pt x="16" y="56"/>
                    </a:lnTo>
                    <a:lnTo>
                      <a:pt x="20" y="53"/>
                    </a:lnTo>
                    <a:lnTo>
                      <a:pt x="27" y="51"/>
                    </a:lnTo>
                    <a:lnTo>
                      <a:pt x="30" y="60"/>
                    </a:lnTo>
                    <a:lnTo>
                      <a:pt x="33" y="74"/>
                    </a:lnTo>
                    <a:lnTo>
                      <a:pt x="39" y="87"/>
                    </a:lnTo>
                    <a:lnTo>
                      <a:pt x="45" y="74"/>
                    </a:lnTo>
                    <a:lnTo>
                      <a:pt x="50" y="60"/>
                    </a:lnTo>
                    <a:lnTo>
                      <a:pt x="51" y="49"/>
                    </a:lnTo>
                    <a:close/>
                    <a:moveTo>
                      <a:pt x="41" y="0"/>
                    </a:moveTo>
                    <a:lnTo>
                      <a:pt x="47" y="1"/>
                    </a:lnTo>
                    <a:lnTo>
                      <a:pt x="51" y="5"/>
                    </a:lnTo>
                    <a:lnTo>
                      <a:pt x="56" y="9"/>
                    </a:lnTo>
                    <a:lnTo>
                      <a:pt x="59" y="15"/>
                    </a:lnTo>
                    <a:lnTo>
                      <a:pt x="61" y="22"/>
                    </a:lnTo>
                    <a:lnTo>
                      <a:pt x="59" y="29"/>
                    </a:lnTo>
                    <a:lnTo>
                      <a:pt x="56" y="36"/>
                    </a:lnTo>
                    <a:lnTo>
                      <a:pt x="51" y="40"/>
                    </a:lnTo>
                    <a:lnTo>
                      <a:pt x="47" y="42"/>
                    </a:lnTo>
                    <a:lnTo>
                      <a:pt x="41" y="43"/>
                    </a:lnTo>
                    <a:lnTo>
                      <a:pt x="34" y="42"/>
                    </a:lnTo>
                    <a:lnTo>
                      <a:pt x="28" y="40"/>
                    </a:lnTo>
                    <a:lnTo>
                      <a:pt x="24" y="36"/>
                    </a:lnTo>
                    <a:lnTo>
                      <a:pt x="20" y="29"/>
                    </a:lnTo>
                    <a:lnTo>
                      <a:pt x="20" y="22"/>
                    </a:lnTo>
                    <a:lnTo>
                      <a:pt x="20" y="15"/>
                    </a:lnTo>
                    <a:lnTo>
                      <a:pt x="24" y="9"/>
                    </a:lnTo>
                    <a:lnTo>
                      <a:pt x="28" y="5"/>
                    </a:lnTo>
                    <a:lnTo>
                      <a:pt x="34" y="1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5" name="CustomShape 45"/>
              <p:cNvSpPr/>
              <p:nvPr/>
            </p:nvSpPr>
            <p:spPr>
              <a:xfrm>
                <a:off x="6346800" y="4894560"/>
                <a:ext cx="51120" cy="66240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63">
                    <a:moveTo>
                      <a:pt x="81" y="16"/>
                    </a:moveTo>
                    <a:lnTo>
                      <a:pt x="59" y="19"/>
                    </a:lnTo>
                    <a:lnTo>
                      <a:pt x="42" y="28"/>
                    </a:lnTo>
                    <a:lnTo>
                      <a:pt x="26" y="42"/>
                    </a:lnTo>
                    <a:lnTo>
                      <a:pt x="17" y="61"/>
                    </a:lnTo>
                    <a:lnTo>
                      <a:pt x="14" y="82"/>
                    </a:lnTo>
                    <a:lnTo>
                      <a:pt x="17" y="102"/>
                    </a:lnTo>
                    <a:lnTo>
                      <a:pt x="26" y="121"/>
                    </a:lnTo>
                    <a:lnTo>
                      <a:pt x="42" y="135"/>
                    </a:lnTo>
                    <a:lnTo>
                      <a:pt x="59" y="144"/>
                    </a:lnTo>
                    <a:lnTo>
                      <a:pt x="81" y="147"/>
                    </a:lnTo>
                    <a:lnTo>
                      <a:pt x="101" y="144"/>
                    </a:lnTo>
                    <a:lnTo>
                      <a:pt x="119" y="135"/>
                    </a:lnTo>
                    <a:lnTo>
                      <a:pt x="133" y="121"/>
                    </a:lnTo>
                    <a:lnTo>
                      <a:pt x="142" y="102"/>
                    </a:lnTo>
                    <a:lnTo>
                      <a:pt x="146" y="82"/>
                    </a:lnTo>
                    <a:lnTo>
                      <a:pt x="142" y="61"/>
                    </a:lnTo>
                    <a:lnTo>
                      <a:pt x="133" y="42"/>
                    </a:lnTo>
                    <a:lnTo>
                      <a:pt x="119" y="28"/>
                    </a:lnTo>
                    <a:lnTo>
                      <a:pt x="101" y="19"/>
                    </a:lnTo>
                    <a:lnTo>
                      <a:pt x="81" y="16"/>
                    </a:lnTo>
                    <a:close/>
                    <a:moveTo>
                      <a:pt x="81" y="0"/>
                    </a:moveTo>
                    <a:lnTo>
                      <a:pt x="105" y="5"/>
                    </a:lnTo>
                    <a:lnTo>
                      <a:pt x="128" y="16"/>
                    </a:lnTo>
                    <a:lnTo>
                      <a:pt x="146" y="34"/>
                    </a:lnTo>
                    <a:lnTo>
                      <a:pt x="156" y="56"/>
                    </a:lnTo>
                    <a:lnTo>
                      <a:pt x="161" y="82"/>
                    </a:lnTo>
                    <a:lnTo>
                      <a:pt x="156" y="107"/>
                    </a:lnTo>
                    <a:lnTo>
                      <a:pt x="146" y="129"/>
                    </a:lnTo>
                    <a:lnTo>
                      <a:pt x="128" y="147"/>
                    </a:lnTo>
                    <a:lnTo>
                      <a:pt x="105" y="158"/>
                    </a:lnTo>
                    <a:lnTo>
                      <a:pt x="81" y="163"/>
                    </a:lnTo>
                    <a:lnTo>
                      <a:pt x="54" y="158"/>
                    </a:lnTo>
                    <a:lnTo>
                      <a:pt x="33" y="147"/>
                    </a:lnTo>
                    <a:lnTo>
                      <a:pt x="16" y="129"/>
                    </a:lnTo>
                    <a:lnTo>
                      <a:pt x="3" y="107"/>
                    </a:lnTo>
                    <a:lnTo>
                      <a:pt x="0" y="82"/>
                    </a:lnTo>
                    <a:lnTo>
                      <a:pt x="3" y="56"/>
                    </a:lnTo>
                    <a:lnTo>
                      <a:pt x="16" y="34"/>
                    </a:lnTo>
                    <a:lnTo>
                      <a:pt x="33" y="16"/>
                    </a:lnTo>
                    <a:lnTo>
                      <a:pt x="54" y="5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6" name="CustomShape 46"/>
              <p:cNvSpPr/>
              <p:nvPr/>
            </p:nvSpPr>
            <p:spPr>
              <a:xfrm>
                <a:off x="6303240" y="4974480"/>
                <a:ext cx="64440" cy="46080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14">
                    <a:moveTo>
                      <a:pt x="15" y="0"/>
                    </a:moveTo>
                    <a:lnTo>
                      <a:pt x="203" y="76"/>
                    </a:lnTo>
                    <a:lnTo>
                      <a:pt x="192" y="94"/>
                    </a:lnTo>
                    <a:lnTo>
                      <a:pt x="187" y="114"/>
                    </a:lnTo>
                    <a:lnTo>
                      <a:pt x="0" y="39"/>
                    </a:lnTo>
                    <a:lnTo>
                      <a:pt x="11" y="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7" name="CustomShape 47"/>
              <p:cNvSpPr/>
              <p:nvPr/>
            </p:nvSpPr>
            <p:spPr>
              <a:xfrm>
                <a:off x="6444000" y="4892040"/>
                <a:ext cx="37800" cy="5868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44">
                    <a:moveTo>
                      <a:pt x="34" y="0"/>
                    </a:moveTo>
                    <a:lnTo>
                      <a:pt x="120" y="118"/>
                    </a:lnTo>
                    <a:lnTo>
                      <a:pt x="103" y="130"/>
                    </a:lnTo>
                    <a:lnTo>
                      <a:pt x="86" y="144"/>
                    </a:lnTo>
                    <a:lnTo>
                      <a:pt x="0" y="25"/>
                    </a:lnTo>
                    <a:lnTo>
                      <a:pt x="18" y="1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8" name="CustomShape 48"/>
              <p:cNvSpPr/>
              <p:nvPr/>
            </p:nvSpPr>
            <p:spPr>
              <a:xfrm>
                <a:off x="6414120" y="4995720"/>
                <a:ext cx="47520" cy="30240"/>
              </a:xfrm>
              <a:custGeom>
                <a:avLst/>
                <a:gdLst/>
                <a:ahLst/>
                <a:cxnLst/>
                <a:rect l="l" t="t" r="r" b="b"/>
                <a:pathLst>
                  <a:path w="150" h="75">
                    <a:moveTo>
                      <a:pt x="141" y="0"/>
                    </a:moveTo>
                    <a:lnTo>
                      <a:pt x="144" y="22"/>
                    </a:lnTo>
                    <a:lnTo>
                      <a:pt x="150" y="41"/>
                    </a:lnTo>
                    <a:lnTo>
                      <a:pt x="9" y="75"/>
                    </a:lnTo>
                    <a:lnTo>
                      <a:pt x="9" y="75"/>
                    </a:lnTo>
                    <a:lnTo>
                      <a:pt x="6" y="53"/>
                    </a:lnTo>
                    <a:lnTo>
                      <a:pt x="0" y="34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219" name="CustomShape 49"/>
              <p:cNvSpPr/>
              <p:nvPr/>
            </p:nvSpPr>
            <p:spPr>
              <a:xfrm>
                <a:off x="6371640" y="4959360"/>
                <a:ext cx="18360" cy="35640"/>
              </a:xfrm>
              <a:custGeom>
                <a:avLst/>
                <a:gdLst/>
                <a:ahLst/>
                <a:cxnLst/>
                <a:rect l="l" t="t" r="r" b="b"/>
                <a:pathLst>
                  <a:path w="59" h="88">
                    <a:moveTo>
                      <a:pt x="42" y="0"/>
                    </a:moveTo>
                    <a:lnTo>
                      <a:pt x="59" y="79"/>
                    </a:lnTo>
                    <a:lnTo>
                      <a:pt x="58" y="79"/>
                    </a:lnTo>
                    <a:lnTo>
                      <a:pt x="38" y="82"/>
                    </a:lnTo>
                    <a:lnTo>
                      <a:pt x="19" y="88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24" y="6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220" name="Group 50"/>
          <p:cNvGrpSpPr/>
          <p:nvPr/>
        </p:nvGrpSpPr>
        <p:grpSpPr>
          <a:xfrm>
            <a:off x="9215640" y="4768200"/>
            <a:ext cx="2628360" cy="1189440"/>
            <a:chOff x="9215640" y="4768200"/>
            <a:chExt cx="2628360" cy="1189440"/>
          </a:xfrm>
        </p:grpSpPr>
        <p:sp>
          <p:nvSpPr>
            <p:cNvPr id="221" name="CustomShape 51"/>
            <p:cNvSpPr/>
            <p:nvPr/>
          </p:nvSpPr>
          <p:spPr>
            <a:xfrm>
              <a:off x="9347760" y="4866120"/>
              <a:ext cx="2496240" cy="109152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en-NZ" sz="1600" b="1" strike="noStrike" spc="-1">
                  <a:solidFill>
                    <a:srgbClr val="ED7D31"/>
                  </a:solidFill>
                  <a:latin typeface="Calibri Light"/>
                  <a:ea typeface="DejaVu Sans"/>
                </a:rPr>
                <a:t>Service Efficiency</a:t>
              </a:r>
              <a:endParaRPr lang="en-NZ" sz="1600" b="0" strike="noStrike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NZ" sz="1400" b="0" strike="noStrike" spc="-1">
                  <a:solidFill>
                    <a:srgbClr val="44546A"/>
                  </a:solidFill>
                  <a:latin typeface="Calibri Light"/>
                  <a:ea typeface="DejaVu Sans"/>
                </a:rPr>
                <a:t>Reduces medicine checking time and improves dispensary efficiency</a:t>
              </a:r>
              <a:r>
                <a:rPr lang="en-NZ" sz="1100" b="0" strike="noStrike" spc="-1">
                  <a:solidFill>
                    <a:srgbClr val="44546A"/>
                  </a:solidFill>
                  <a:latin typeface="Calibri Light"/>
                  <a:ea typeface="DejaVu Sans"/>
                </a:rPr>
                <a:t> </a:t>
              </a:r>
              <a:endParaRPr lang="en-NZ" sz="1100" b="0" strike="noStrike" spc="-1">
                <a:latin typeface="Arial"/>
              </a:endParaRPr>
            </a:p>
          </p:txBody>
        </p:sp>
        <p:sp>
          <p:nvSpPr>
            <p:cNvPr id="222" name="CustomShape 52"/>
            <p:cNvSpPr/>
            <p:nvPr/>
          </p:nvSpPr>
          <p:spPr>
            <a:xfrm>
              <a:off x="9215640" y="4768200"/>
              <a:ext cx="373320" cy="374760"/>
            </a:xfrm>
            <a:prstGeom prst="ellipse">
              <a:avLst/>
            </a:prstGeom>
            <a:solidFill>
              <a:srgbClr val="D9D9D9"/>
            </a:solidFill>
            <a:ln w="25560">
              <a:solidFill>
                <a:srgbClr val="41719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223" name="Picture 10"/>
            <p:cNvPicPr/>
            <p:nvPr/>
          </p:nvPicPr>
          <p:blipFill>
            <a:blip r:embed="rId4" cstate="print"/>
            <a:stretch/>
          </p:blipFill>
          <p:spPr>
            <a:xfrm>
              <a:off x="9269640" y="4807440"/>
              <a:ext cx="272520" cy="27252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stomShape 35"/>
          <p:cNvSpPr/>
          <p:nvPr/>
        </p:nvSpPr>
        <p:spPr>
          <a:xfrm>
            <a:off x="551384" y="2060847"/>
            <a:ext cx="10801200" cy="41122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CustomShape 1"/>
          <p:cNvSpPr/>
          <p:nvPr/>
        </p:nvSpPr>
        <p:spPr>
          <a:xfrm>
            <a:off x="301680" y="180720"/>
            <a:ext cx="979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All images available:</a:t>
            </a:r>
            <a:r>
              <a:rPr/>
              <a:t/>
            </a:r>
            <a:br>
              <a:rPr/>
            </a:b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www.medlook.org</a:t>
            </a:r>
            <a:b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</a:b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 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25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425160" y="13093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27" name="Picture 226"/>
          <p:cNvPicPr/>
          <p:nvPr/>
        </p:nvPicPr>
        <p:blipFill>
          <a:blip r:embed="rId3" cstate="print"/>
          <a:stretch/>
        </p:blipFill>
        <p:spPr>
          <a:xfrm>
            <a:off x="1038194" y="2143116"/>
            <a:ext cx="763920" cy="3624120"/>
          </a:xfrm>
          <a:prstGeom prst="rect">
            <a:avLst/>
          </a:prstGeom>
          <a:ln>
            <a:noFill/>
          </a:ln>
        </p:spPr>
      </p:pic>
      <p:pic>
        <p:nvPicPr>
          <p:cNvPr id="229" name="Picture 228"/>
          <p:cNvPicPr/>
          <p:nvPr/>
        </p:nvPicPr>
        <p:blipFill>
          <a:blip r:embed="rId4"/>
          <a:stretch/>
        </p:blipFill>
        <p:spPr>
          <a:xfrm>
            <a:off x="2179350" y="3414361"/>
            <a:ext cx="1944000" cy="1031760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952464" y="1475492"/>
            <a:ext cx="9429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NZ" b="1" spc="-1" dirty="0" smtClean="0">
                <a:solidFill>
                  <a:srgbClr val="41719C"/>
                </a:solidFill>
                <a:latin typeface="Calibri Light"/>
                <a:ea typeface="Lato"/>
              </a:rPr>
              <a:t>API: </a:t>
            </a:r>
            <a:r>
              <a:rPr lang="en-NZ" dirty="0" smtClean="0">
                <a:hlinkClick r:id="rId5"/>
              </a:rPr>
              <a:t>http://api.medlook.org/api/Pictures/{TPUU_ID}?apikey{key_provided_by_Medlook}</a:t>
            </a:r>
            <a:endParaRPr lang="en-NZ" spc="-1" dirty="0"/>
          </a:p>
        </p:txBody>
      </p:sp>
      <p:pic>
        <p:nvPicPr>
          <p:cNvPr id="12" name="Picture 11" descr="44741981000116100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395780" y="2143116"/>
            <a:ext cx="2571768" cy="2862763"/>
          </a:xfrm>
          <a:prstGeom prst="rect">
            <a:avLst/>
          </a:prstGeom>
        </p:spPr>
      </p:pic>
      <p:pic>
        <p:nvPicPr>
          <p:cNvPr id="10241" name="Picture 1" descr="Z:\home\raboten\Desktop\serverwork master\1044316100011610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181862" y="2143116"/>
            <a:ext cx="905714" cy="3429000"/>
          </a:xfrm>
          <a:prstGeom prst="rect">
            <a:avLst/>
          </a:prstGeom>
          <a:noFill/>
        </p:spPr>
      </p:pic>
      <p:pic>
        <p:nvPicPr>
          <p:cNvPr id="10242" name="Picture 2" descr="Z:\home\raboten\Desktop\serverwork master\1014220100011610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81202" y="4714884"/>
            <a:ext cx="1939619" cy="1044144"/>
          </a:xfrm>
          <a:prstGeom prst="rect">
            <a:avLst/>
          </a:prstGeom>
          <a:noFill/>
        </p:spPr>
      </p:pic>
      <p:pic>
        <p:nvPicPr>
          <p:cNvPr id="10243" name="Picture 3" descr="Z:\home\raboten\Desktop\serverwork master\4419636100011610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396308" y="2143116"/>
            <a:ext cx="2071702" cy="2622616"/>
          </a:xfrm>
          <a:prstGeom prst="rect">
            <a:avLst/>
          </a:prstGeom>
          <a:noFill/>
        </p:spPr>
      </p:pic>
      <p:pic>
        <p:nvPicPr>
          <p:cNvPr id="10245" name="Picture 5" descr="Z:\home\raboten\Desktop\serverwork master\45972261000116107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181202" y="2143116"/>
            <a:ext cx="1928826" cy="100248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Solution</a:t>
            </a:r>
            <a:r>
              <a:rPr lang="en-NZ" sz="2800" b="0" strike="noStrike" spc="-1" dirty="0">
                <a:solidFill>
                  <a:srgbClr val="41719C"/>
                </a:solidFill>
                <a:latin typeface="Calibri Light"/>
                <a:ea typeface="DejaVu Sans"/>
              </a:rPr>
              <a:t>: We have designed a system that provides automated access to the images at the point of script entry and medicine administration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33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34" name="CustomShape 2"/>
          <p:cNvSpPr/>
          <p:nvPr/>
        </p:nvSpPr>
        <p:spPr>
          <a:xfrm>
            <a:off x="378720" y="1555560"/>
            <a:ext cx="4349128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 anchor="t"/>
          <a:lstStyle/>
          <a:p>
            <a:pPr marL="285840" indent="-285120">
              <a:buClr>
                <a:srgbClr val="00B0F0"/>
              </a:buClr>
              <a:buFont typeface="Arial"/>
              <a:buChar char="•"/>
            </a:pP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Pilot project ran from November 2017 until February 2018 and was done with medicines management software vendor </a:t>
            </a:r>
            <a:r>
              <a:rPr lang="en-NZ" sz="1600" b="1" spc="-1" dirty="0" err="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Medi</a:t>
            </a: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-Map NZ </a:t>
            </a: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endParaRPr lang="en-NZ" sz="1600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Volumes of around 1 to 2 million image requests were processed per day</a:t>
            </a: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endParaRPr lang="en-NZ" sz="1600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Our service is still being used by </a:t>
            </a:r>
            <a:r>
              <a:rPr lang="en-NZ" sz="1600" b="1" spc="-1" dirty="0" err="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Medi</a:t>
            </a: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-Map one year later</a:t>
            </a: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endParaRPr lang="en-NZ" sz="1600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Currently about 80% of requests come from </a:t>
            </a:r>
            <a:r>
              <a:rPr lang="en-NZ" sz="1600" b="1" spc="-1" dirty="0" err="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Medi</a:t>
            </a: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-Map and 20% from website</a:t>
            </a: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endParaRPr lang="en-NZ" sz="1600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buClr>
                <a:srgbClr val="00B0F0"/>
              </a:buClr>
              <a:buFont typeface="Arial"/>
              <a:buChar char="•"/>
            </a:pPr>
            <a:r>
              <a:rPr lang="en-NZ" sz="1600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Our service has the ability to scale up to hundreds of millions of requests with our current set up</a:t>
            </a:r>
            <a:endParaRPr lang="en-NZ" sz="1600" spc="-1" dirty="0" smtClean="0">
              <a:latin typeface="Calibri Light" panose="020F0302020204030204" pitchFamily="34" charset="0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09522" y="1214422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CustomShape 4"/>
          <p:cNvSpPr/>
          <p:nvPr/>
        </p:nvSpPr>
        <p:spPr>
          <a:xfrm>
            <a:off x="5087888" y="1555560"/>
            <a:ext cx="6860512" cy="430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0516" t="40166" b="7334"/>
          <a:stretch/>
        </p:blipFill>
        <p:spPr bwMode="auto">
          <a:xfrm>
            <a:off x="5303912" y="2119615"/>
            <a:ext cx="6566179" cy="346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943872" y="1672092"/>
            <a:ext cx="4857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NZ" b="1" spc="-1" dirty="0" smtClean="0">
                <a:solidFill>
                  <a:srgbClr val="1F4E79"/>
                </a:solidFill>
                <a:latin typeface="Calibri Light"/>
                <a:ea typeface="Lato"/>
              </a:rPr>
              <a:t>A slow day with under one million requests</a:t>
            </a:r>
            <a:endParaRPr lang="en-NZ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Learnings</a:t>
            </a: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: </a:t>
            </a:r>
            <a:r>
              <a:rPr lang="en-NZ" sz="2800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Design a service with high volume of API calls at a low cost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59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78720" y="1555560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sz="2000" b="1" spc="-1" dirty="0">
                <a:solidFill>
                  <a:srgbClr val="41719C"/>
                </a:solidFill>
                <a:latin typeface="Calibri Light"/>
                <a:ea typeface="Lato"/>
              </a:rPr>
              <a:t>Solution:</a:t>
            </a:r>
            <a:endParaRPr lang="en-NZ" sz="2000" b="1" spc="-1" dirty="0"/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Start-up discounts from big tech companies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Storing of images in the file system avoids SQL licensing costs and improves performance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Cache the database in memory</a:t>
            </a:r>
            <a:endParaRPr lang="en-NZ" spc="-1" dirty="0">
              <a:solidFill>
                <a:prstClr val="black"/>
              </a:solidFill>
              <a:latin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NZ" sz="160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01680" y="1053720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6400800" y="1555560"/>
            <a:ext cx="5547600" cy="430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</p:txBody>
      </p:sp>
      <p:pic>
        <p:nvPicPr>
          <p:cNvPr id="9" name="Picture 8" descr="BizSpar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81884" y="2176452"/>
            <a:ext cx="3244014" cy="1428760"/>
          </a:xfrm>
          <a:prstGeom prst="rect">
            <a:avLst/>
          </a:prstGeom>
        </p:spPr>
      </p:pic>
      <p:pic>
        <p:nvPicPr>
          <p:cNvPr id="10" name="Picture 9" descr="image2-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0446" y="4033840"/>
            <a:ext cx="3524232" cy="587371"/>
          </a:xfrm>
          <a:prstGeom prst="rect">
            <a:avLst/>
          </a:prstGeom>
        </p:spPr>
      </p:pic>
      <p:pic>
        <p:nvPicPr>
          <p:cNvPr id="11" name="Picture 10" descr="GC-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8942" y="4819658"/>
            <a:ext cx="4452926" cy="113772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381884" y="1714488"/>
            <a:ext cx="327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NZ" b="1" spc="-1" dirty="0" smtClean="0">
                <a:solidFill>
                  <a:srgbClr val="1F4E79"/>
                </a:solidFill>
                <a:latin typeface="Calibri Light"/>
                <a:ea typeface="Lato"/>
              </a:rPr>
              <a:t>Start-up discounts offerings</a:t>
            </a:r>
            <a:endParaRPr lang="en-NZ" spc="-1" dirty="0"/>
          </a:p>
        </p:txBody>
      </p:sp>
    </p:spTree>
    <p:extLst>
      <p:ext uri="{BB962C8B-B14F-4D97-AF65-F5344CB8AC3E}">
        <p14:creationId xmlns="" xmlns:p14="http://schemas.microsoft.com/office/powerpoint/2010/main" val="186657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Learnings</a:t>
            </a: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: Taking high quality pictures without high end cameras, no photography background and varying light sources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59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78720" y="1555560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NZ" sz="2000" b="1" spc="-1" dirty="0">
                <a:solidFill>
                  <a:srgbClr val="41719C"/>
                </a:solidFill>
                <a:latin typeface="Calibri Light"/>
                <a:ea typeface="Lato"/>
              </a:rPr>
              <a:t>Solution:</a:t>
            </a:r>
            <a:endParaRPr lang="en-NZ" spc="-1" dirty="0"/>
          </a:p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  <a:p>
            <a:pPr marL="285840" indent="-285120"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Utilise several super-resolution deep convolutional neural network models in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Keras</a:t>
            </a:r>
            <a:r>
              <a:rPr lang="en-NZ" b="1" spc="-1" baseline="33000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2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as demonstrated by Dong, C et al 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2016</a:t>
            </a:r>
            <a:r>
              <a:rPr lang="en-NZ" b="1" spc="-1" baseline="33000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3</a:t>
            </a:r>
            <a:endParaRPr lang="en-NZ" spc="-1" dirty="0" smtClean="0">
              <a:latin typeface="Calibri Light" panose="020F0302020204030204" pitchFamily="34" charset="0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Super-resolution improves picture quality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endParaRPr lang="en-NZ" b="1" spc="-1" dirty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Unfortunately, neural networks generate </a:t>
            </a:r>
            <a:r>
              <a:rPr lang="en-NZ" b="1" spc="-1" dirty="0" err="1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artifacts</a:t>
            </a: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 (errors) and have colour degradation </a:t>
            </a: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</a:pPr>
            <a:endParaRPr lang="en-NZ" b="1" spc="-1" dirty="0" smtClean="0">
              <a:solidFill>
                <a:srgbClr val="41719C"/>
              </a:solidFill>
              <a:latin typeface="Calibri Light" panose="020F0302020204030204" pitchFamily="34" charset="0"/>
              <a:ea typeface="Lato"/>
            </a:endParaRPr>
          </a:p>
          <a:p>
            <a:pPr marL="285840" indent="-285120">
              <a:lnSpc>
                <a:spcPct val="100000"/>
              </a:lnSpc>
              <a:buClr>
                <a:srgbClr val="41719C"/>
              </a:buClr>
              <a:buFont typeface="Arial"/>
              <a:buChar char="•"/>
            </a:pPr>
            <a:r>
              <a:rPr lang="en-NZ" b="1" spc="-1" dirty="0" smtClean="0">
                <a:solidFill>
                  <a:srgbClr val="41719C"/>
                </a:solidFill>
                <a:latin typeface="Calibri Light" panose="020F0302020204030204" pitchFamily="34" charset="0"/>
                <a:ea typeface="Lato"/>
              </a:rPr>
              <a:t>Images have to be edited by a pharmacist after super-resolution</a:t>
            </a:r>
          </a:p>
        </p:txBody>
      </p:sp>
      <p:sp>
        <p:nvSpPr>
          <p:cNvPr id="261" name="CustomShape 3"/>
          <p:cNvSpPr/>
          <p:nvPr/>
        </p:nvSpPr>
        <p:spPr>
          <a:xfrm>
            <a:off x="380960" y="1214422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CustomShape 4"/>
          <p:cNvSpPr/>
          <p:nvPr/>
        </p:nvSpPr>
        <p:spPr>
          <a:xfrm>
            <a:off x="6400800" y="1555560"/>
            <a:ext cx="5547600" cy="4300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3"/>
          <a:stretch/>
        </p:blipFill>
        <p:spPr>
          <a:xfrm>
            <a:off x="7310446" y="3000372"/>
            <a:ext cx="3816000" cy="1844640"/>
          </a:xfrm>
          <a:prstGeom prst="rect">
            <a:avLst/>
          </a:prstGeom>
          <a:ln>
            <a:noFill/>
          </a:ln>
        </p:spPr>
      </p:pic>
      <p:sp>
        <p:nvSpPr>
          <p:cNvPr id="14" name="CustomShape 6"/>
          <p:cNvSpPr/>
          <p:nvPr/>
        </p:nvSpPr>
        <p:spPr>
          <a:xfrm>
            <a:off x="9806462" y="3576436"/>
            <a:ext cx="576064" cy="648072"/>
          </a:xfrm>
          <a:prstGeom prst="ellipse">
            <a:avLst/>
          </a:prstGeom>
          <a:noFill/>
          <a:ln w="38160">
            <a:solidFill>
              <a:srgbClr val="F04E4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" name="Rectangle 14"/>
          <p:cNvSpPr/>
          <p:nvPr/>
        </p:nvSpPr>
        <p:spPr>
          <a:xfrm>
            <a:off x="7381884" y="2071678"/>
            <a:ext cx="3857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NZ" b="1" spc="-1" dirty="0" smtClean="0">
                <a:solidFill>
                  <a:srgbClr val="1F4E79"/>
                </a:solidFill>
                <a:latin typeface="Calibri Light"/>
                <a:ea typeface="Lato"/>
              </a:rPr>
              <a:t>Significant </a:t>
            </a:r>
            <a:r>
              <a:rPr lang="en-NZ" b="1" spc="-1" dirty="0" err="1" smtClean="0">
                <a:solidFill>
                  <a:srgbClr val="1F4E79"/>
                </a:solidFill>
                <a:latin typeface="Calibri Light"/>
                <a:ea typeface="Lato"/>
              </a:rPr>
              <a:t>artifacting</a:t>
            </a:r>
            <a:r>
              <a:rPr lang="en-NZ" b="1" spc="-1" dirty="0" smtClean="0">
                <a:solidFill>
                  <a:srgbClr val="1F4E79"/>
                </a:solidFill>
                <a:latin typeface="Calibri Light"/>
                <a:ea typeface="Lato"/>
              </a:rPr>
              <a:t> (errors) on Ranitidine 300mg tablet</a:t>
            </a:r>
            <a:endParaRPr lang="en-NZ" spc="-1" dirty="0"/>
          </a:p>
        </p:txBody>
      </p:sp>
    </p:spTree>
    <p:extLst>
      <p:ext uri="{BB962C8B-B14F-4D97-AF65-F5344CB8AC3E}">
        <p14:creationId xmlns="" xmlns:p14="http://schemas.microsoft.com/office/powerpoint/2010/main" val="186657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301680" y="144360"/>
            <a:ext cx="10249560" cy="97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NZ" sz="2800" b="1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Learnings:</a:t>
            </a:r>
            <a:r>
              <a:rPr lang="en-NZ" sz="2800" b="0" strike="noStrike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 Three super-resolution models found to work </a:t>
            </a:r>
            <a:r>
              <a:rPr lang="en-NZ" sz="2800" spc="-1" dirty="0" smtClean="0">
                <a:solidFill>
                  <a:srgbClr val="41719C"/>
                </a:solidFill>
                <a:latin typeface="Calibri Light"/>
                <a:ea typeface="DejaVu Sans"/>
              </a:rPr>
              <a:t>with our drug image dataset</a:t>
            </a:r>
            <a:endParaRPr lang="en-NZ" sz="2800" b="0" strike="noStrike" spc="-1" dirty="0">
              <a:latin typeface="Arial"/>
            </a:endParaRPr>
          </a:p>
        </p:txBody>
      </p:sp>
      <p:pic>
        <p:nvPicPr>
          <p:cNvPr id="259" name="Picture 5"/>
          <p:cNvPicPr/>
          <p:nvPr/>
        </p:nvPicPr>
        <p:blipFill>
          <a:blip r:embed="rId2"/>
          <a:srcRect l="13842" t="30886" r="12640" b="11742"/>
          <a:stretch/>
        </p:blipFill>
        <p:spPr>
          <a:xfrm>
            <a:off x="10827360" y="-11160"/>
            <a:ext cx="1364040" cy="896040"/>
          </a:xfrm>
          <a:prstGeom prst="rect">
            <a:avLst/>
          </a:prstGeom>
          <a:ln>
            <a:noFill/>
          </a:ln>
        </p:spPr>
      </p:pic>
      <p:sp>
        <p:nvSpPr>
          <p:cNvPr id="260" name="CustomShape 2"/>
          <p:cNvSpPr/>
          <p:nvPr/>
        </p:nvSpPr>
        <p:spPr>
          <a:xfrm>
            <a:off x="378720" y="1555560"/>
            <a:ext cx="5783400" cy="500004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sz="180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380960" y="1214422"/>
            <a:ext cx="10039320" cy="1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FEC20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5"/>
          <p:cNvSpPr/>
          <p:nvPr/>
        </p:nvSpPr>
        <p:spPr>
          <a:xfrm>
            <a:off x="6477120" y="1739880"/>
            <a:ext cx="5471280" cy="3965400"/>
          </a:xfrm>
          <a:prstGeom prst="rect">
            <a:avLst/>
          </a:prstGeom>
          <a:noFill/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000" tIns="23760" rIns="35640" bIns="23760"/>
          <a:lstStyle/>
          <a:p>
            <a:pPr>
              <a:lnSpc>
                <a:spcPct val="100000"/>
              </a:lnSpc>
            </a:pPr>
            <a:endParaRPr lang="en-NZ" b="0" strike="noStrike" spc="-1" dirty="0">
              <a:latin typeface="Arial"/>
            </a:endParaRPr>
          </a:p>
        </p:txBody>
      </p:sp>
      <p:pic>
        <p:nvPicPr>
          <p:cNvPr id="12" name="Picture 11" descr="SRC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2" y="1785926"/>
            <a:ext cx="3453719" cy="3143272"/>
          </a:xfrm>
          <a:prstGeom prst="rect">
            <a:avLst/>
          </a:prstGeom>
        </p:spPr>
      </p:pic>
      <p:pic>
        <p:nvPicPr>
          <p:cNvPr id="16" name="Picture 15" descr="ESRCN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09" y="2143116"/>
            <a:ext cx="4071966" cy="2804696"/>
          </a:xfrm>
          <a:prstGeom prst="rect">
            <a:avLst/>
          </a:prstGeom>
        </p:spPr>
      </p:pic>
      <p:pic>
        <p:nvPicPr>
          <p:cNvPr id="11" name="Picture 10" descr="Denois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88" y="1500174"/>
            <a:ext cx="3719300" cy="43577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66579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6063</TotalTime>
  <Words>882</Words>
  <Application>Microsoft Office PowerPoint</Application>
  <PresentationFormat>Custom</PresentationFormat>
  <Paragraphs>135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Ernst &amp; Young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Marmoush</dc:creator>
  <cp:lastModifiedBy>raboten</cp:lastModifiedBy>
  <cp:revision>178</cp:revision>
  <dcterms:created xsi:type="dcterms:W3CDTF">2017-12-17T11:17:28Z</dcterms:created>
  <dcterms:modified xsi:type="dcterms:W3CDTF">2018-11-19T07:33:35Z</dcterms:modified>
  <dc:language>en-NZ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Ernst &amp; Young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