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2"/>
  </p:notesMasterIdLst>
  <p:sldIdLst>
    <p:sldId id="256" r:id="rId2"/>
    <p:sldId id="261" r:id="rId3"/>
    <p:sldId id="262" r:id="rId4"/>
    <p:sldId id="263" r:id="rId5"/>
    <p:sldId id="264" r:id="rId6"/>
    <p:sldId id="265" r:id="rId7"/>
    <p:sldId id="266" r:id="rId8"/>
    <p:sldId id="267" r:id="rId9"/>
    <p:sldId id="269" r:id="rId10"/>
    <p:sldId id="271" r:id="rId11"/>
  </p:sldIdLst>
  <p:sldSz cx="12192000" cy="6858000"/>
  <p:notesSz cx="6858000" cy="9144000"/>
  <p:embeddedFontLst>
    <p:embeddedFont>
      <p:font typeface="Abril Fatface" panose="020B0604020202020204" charset="0"/>
      <p:regular r:id="rId13"/>
    </p:embeddedFont>
    <p:embeddedFont>
      <p:font typeface="Barlow Condensed" panose="020B0604020202020204" charset="0"/>
      <p:regular r:id="rId14"/>
      <p:bold r:id="rId15"/>
      <p:italic r:id="rId16"/>
      <p:boldItalic r:id="rId17"/>
    </p:embeddedFont>
    <p:embeddedFont>
      <p:font typeface="Calibri" panose="020F0502020204030204" pitchFamily="34" charset="0"/>
      <p:regular r:id="rId18"/>
      <p:bold r:id="rId19"/>
      <p:italic r:id="rId20"/>
      <p:boldItalic r:id="rId21"/>
    </p:embeddedFont>
    <p:embeddedFont>
      <p:font typeface="DM Sans"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1" d="100"/>
          <a:sy n="81" d="100"/>
        </p:scale>
        <p:origin x="725"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9"/>
        <p:cNvGrpSpPr/>
        <p:nvPr/>
      </p:nvGrpSpPr>
      <p:grpSpPr>
        <a:xfrm>
          <a:off x="0" y="0"/>
          <a:ext cx="0" cy="0"/>
          <a:chOff x="0" y="0"/>
          <a:chExt cx="0" cy="0"/>
        </a:xfrm>
      </p:grpSpPr>
      <p:grpSp>
        <p:nvGrpSpPr>
          <p:cNvPr id="10" name="Google Shape;10;p2"/>
          <p:cNvGrpSpPr/>
          <p:nvPr/>
        </p:nvGrpSpPr>
        <p:grpSpPr>
          <a:xfrm>
            <a:off x="-54500" y="2918637"/>
            <a:ext cx="12245912" cy="3938882"/>
            <a:chOff x="4435" y="7748593"/>
            <a:chExt cx="12182563" cy="5161009"/>
          </a:xfrm>
        </p:grpSpPr>
        <p:sp>
          <p:nvSpPr>
            <p:cNvPr id="11" name="Google Shape;11;p2"/>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2"/>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 name="Google Shape;43;p2"/>
          <p:cNvSpPr txBox="1">
            <a:spLocks noGrp="1"/>
          </p:cNvSpPr>
          <p:nvPr>
            <p:ph type="title"/>
          </p:nvPr>
        </p:nvSpPr>
        <p:spPr>
          <a:xfrm>
            <a:off x="415600" y="2574580"/>
            <a:ext cx="11360700" cy="1230600"/>
          </a:xfrm>
          <a:prstGeom prst="rect">
            <a:avLst/>
          </a:prstGeom>
        </p:spPr>
        <p:txBody>
          <a:bodyPr spcFirstLastPara="1" wrap="square" lIns="121900" tIns="121900" rIns="121900" bIns="121900" anchor="t" anchorCtr="0">
            <a:noAutofit/>
          </a:bodyPr>
          <a:lstStyle>
            <a:lvl1pPr lvl="0" algn="ctr">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44" name="Google Shape;44;p2"/>
          <p:cNvSpPr txBox="1">
            <a:spLocks noGrp="1"/>
          </p:cNvSpPr>
          <p:nvPr>
            <p:ph type="subTitle" idx="1"/>
          </p:nvPr>
        </p:nvSpPr>
        <p:spPr>
          <a:xfrm>
            <a:off x="432800" y="5715300"/>
            <a:ext cx="11379900" cy="717900"/>
          </a:xfrm>
          <a:prstGeom prst="rect">
            <a:avLst/>
          </a:prstGeom>
        </p:spPr>
        <p:txBody>
          <a:bodyPr spcFirstLastPara="1" wrap="square" lIns="121900" tIns="121900" rIns="121900" bIns="121900" anchor="t" anchorCtr="0">
            <a:noAutofit/>
          </a:bodyPr>
          <a:lstStyle>
            <a:lvl1pPr lvl="0" algn="ctr">
              <a:spcBef>
                <a:spcPts val="0"/>
              </a:spcBef>
              <a:spcAft>
                <a:spcPts val="0"/>
              </a:spcAft>
              <a:buSzPts val="1900"/>
              <a:buNone/>
              <a:defRPr/>
            </a:lvl1pPr>
            <a:lvl2pPr lvl="1" algn="ctr">
              <a:spcBef>
                <a:spcPts val="2100"/>
              </a:spcBef>
              <a:spcAft>
                <a:spcPts val="0"/>
              </a:spcAft>
              <a:buSzPts val="1900"/>
              <a:buNone/>
              <a:defRPr/>
            </a:lvl2pPr>
            <a:lvl3pPr lvl="2" algn="ctr">
              <a:spcBef>
                <a:spcPts val="2100"/>
              </a:spcBef>
              <a:spcAft>
                <a:spcPts val="0"/>
              </a:spcAft>
              <a:buSzPts val="1900"/>
              <a:buNone/>
              <a:defRPr/>
            </a:lvl3pPr>
            <a:lvl4pPr lvl="3" algn="ctr">
              <a:spcBef>
                <a:spcPts val="2100"/>
              </a:spcBef>
              <a:spcAft>
                <a:spcPts val="0"/>
              </a:spcAft>
              <a:buSzPts val="1900"/>
              <a:buNone/>
              <a:defRPr/>
            </a:lvl4pPr>
            <a:lvl5pPr lvl="4" algn="ctr">
              <a:spcBef>
                <a:spcPts val="2100"/>
              </a:spcBef>
              <a:spcAft>
                <a:spcPts val="0"/>
              </a:spcAft>
              <a:buSzPts val="1900"/>
              <a:buNone/>
              <a:defRPr/>
            </a:lvl5pPr>
            <a:lvl6pPr lvl="5" algn="ctr">
              <a:spcBef>
                <a:spcPts val="2100"/>
              </a:spcBef>
              <a:spcAft>
                <a:spcPts val="0"/>
              </a:spcAft>
              <a:buSzPts val="1900"/>
              <a:buNone/>
              <a:defRPr/>
            </a:lvl6pPr>
            <a:lvl7pPr lvl="6" algn="ctr">
              <a:spcBef>
                <a:spcPts val="2100"/>
              </a:spcBef>
              <a:spcAft>
                <a:spcPts val="0"/>
              </a:spcAft>
              <a:buSzPts val="1900"/>
              <a:buNone/>
              <a:defRPr/>
            </a:lvl7pPr>
            <a:lvl8pPr lvl="7" algn="ctr">
              <a:spcBef>
                <a:spcPts val="2100"/>
              </a:spcBef>
              <a:spcAft>
                <a:spcPts val="0"/>
              </a:spcAft>
              <a:buSzPts val="1900"/>
              <a:buNone/>
              <a:defRPr/>
            </a:lvl8pPr>
            <a:lvl9pPr lvl="8" algn="ctr">
              <a:spcBef>
                <a:spcPts val="2100"/>
              </a:spcBef>
              <a:spcAft>
                <a:spcPts val="2100"/>
              </a:spcAft>
              <a:buSzPts val="1900"/>
              <a:buNone/>
              <a:defRPr/>
            </a:lvl9pPr>
          </a:lstStyle>
          <a:p>
            <a:endParaRPr/>
          </a:p>
        </p:txBody>
      </p:sp>
      <p:sp>
        <p:nvSpPr>
          <p:cNvPr id="45" name="Google Shape;45;p2"/>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207"/>
        <p:cNvGrpSpPr/>
        <p:nvPr/>
      </p:nvGrpSpPr>
      <p:grpSpPr>
        <a:xfrm>
          <a:off x="0" y="0"/>
          <a:ext cx="0" cy="0"/>
          <a:chOff x="0" y="0"/>
          <a:chExt cx="0" cy="0"/>
        </a:xfrm>
      </p:grpSpPr>
      <p:grpSp>
        <p:nvGrpSpPr>
          <p:cNvPr id="208" name="Google Shape;208;p8"/>
          <p:cNvGrpSpPr/>
          <p:nvPr/>
        </p:nvGrpSpPr>
        <p:grpSpPr>
          <a:xfrm flipH="1">
            <a:off x="-54500" y="2918637"/>
            <a:ext cx="12245912" cy="3938882"/>
            <a:chOff x="4435" y="7748593"/>
            <a:chExt cx="12182563" cy="5161009"/>
          </a:xfrm>
        </p:grpSpPr>
        <p:sp>
          <p:nvSpPr>
            <p:cNvPr id="209" name="Google Shape;209;p8"/>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8"/>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8"/>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8"/>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8"/>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8"/>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8"/>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8"/>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8"/>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8"/>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8"/>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8"/>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8"/>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8"/>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8"/>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8"/>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8"/>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8"/>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8"/>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8"/>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8"/>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8"/>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8"/>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8"/>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8"/>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8"/>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8"/>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8"/>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8"/>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8"/>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8"/>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8"/>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1" name="Google Shape;241;p8"/>
          <p:cNvSpPr txBox="1">
            <a:spLocks noGrp="1"/>
          </p:cNvSpPr>
          <p:nvPr>
            <p:ph type="subTitle" idx="1"/>
          </p:nvPr>
        </p:nvSpPr>
        <p:spPr>
          <a:xfrm>
            <a:off x="2474965" y="2530200"/>
            <a:ext cx="72915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42" name="Google Shape;242;p8"/>
          <p:cNvSpPr txBox="1">
            <a:spLocks noGrp="1"/>
          </p:cNvSpPr>
          <p:nvPr>
            <p:ph type="title"/>
          </p:nvPr>
        </p:nvSpPr>
        <p:spPr>
          <a:xfrm>
            <a:off x="2425525" y="1099400"/>
            <a:ext cx="729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43" name="Google Shape;243;p8"/>
          <p:cNvSpPr txBox="1">
            <a:spLocks noGrp="1"/>
          </p:cNvSpPr>
          <p:nvPr>
            <p:ph type="body" idx="2"/>
          </p:nvPr>
        </p:nvSpPr>
        <p:spPr>
          <a:xfrm>
            <a:off x="2474975" y="3190375"/>
            <a:ext cx="7291500" cy="26466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44" name="Google Shape;244;p8"/>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50000">
              <a:srgbClr val="292929"/>
            </a:gs>
            <a:gs pos="100000">
              <a:srgbClr val="010101"/>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1pPr>
            <a:lvl2pPr lvl="1">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2pPr>
            <a:lvl3pPr lvl="2">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3pPr>
            <a:lvl4pPr lvl="3">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4pPr>
            <a:lvl5pPr lvl="4">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5pPr>
            <a:lvl6pPr lvl="5">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6pPr>
            <a:lvl7pPr lvl="6">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7pPr>
            <a:lvl8pPr lvl="7">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8pPr>
            <a:lvl9pPr lvl="8">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DM Sans"/>
              <a:buChar char="●"/>
              <a:defRPr sz="1900">
                <a:solidFill>
                  <a:schemeClr val="dk2"/>
                </a:solidFill>
                <a:latin typeface="DM Sans"/>
                <a:ea typeface="DM Sans"/>
                <a:cs typeface="DM Sans"/>
                <a:sym typeface="DM Sans"/>
              </a:defRPr>
            </a:lvl1pPr>
            <a:lvl2pPr marL="914400" lvl="1"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2pPr>
            <a:lvl3pPr marL="1371600" lvl="2"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3pPr>
            <a:lvl4pPr marL="1828800" lvl="3"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4pPr>
            <a:lvl5pPr marL="2286000" lvl="4"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5pPr>
            <a:lvl6pPr marL="2743200" lvl="5"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6pPr>
            <a:lvl7pPr marL="3200400" lvl="6"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7pPr>
            <a:lvl8pPr marL="3657600" lvl="7"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8pPr>
            <a:lvl9pPr marL="4114800" lvl="8" indent="-349250">
              <a:lnSpc>
                <a:spcPct val="115000"/>
              </a:lnSpc>
              <a:spcBef>
                <a:spcPts val="2100"/>
              </a:spcBef>
              <a:spcAft>
                <a:spcPts val="2100"/>
              </a:spcAft>
              <a:buClr>
                <a:schemeClr val="dk2"/>
              </a:buClr>
              <a:buSzPts val="1900"/>
              <a:buFont typeface="DM Sans"/>
              <a:buChar char="■"/>
              <a:defRPr sz="1900">
                <a:solidFill>
                  <a:schemeClr val="dk2"/>
                </a:solidFill>
                <a:latin typeface="DM Sans"/>
                <a:ea typeface="DM Sans"/>
                <a:cs typeface="DM Sans"/>
                <a:sym typeface="DM Sans"/>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22"/>
          <p:cNvSpPr/>
          <p:nvPr/>
        </p:nvSpPr>
        <p:spPr>
          <a:xfrm>
            <a:off x="7266210" y="5831689"/>
            <a:ext cx="4374000" cy="635400"/>
          </a:xfrm>
          <a:prstGeom prst="roundRect">
            <a:avLst>
              <a:gd name="adj" fmla="val 5000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2"/>
          <p:cNvSpPr txBox="1">
            <a:spLocks noGrp="1"/>
          </p:cNvSpPr>
          <p:nvPr>
            <p:ph type="subTitle" idx="1"/>
          </p:nvPr>
        </p:nvSpPr>
        <p:spPr>
          <a:xfrm>
            <a:off x="7410060" y="5928439"/>
            <a:ext cx="4086300" cy="441900"/>
          </a:xfrm>
          <a:prstGeom prst="rect">
            <a:avLst/>
          </a:prstGeom>
        </p:spPr>
        <p:txBody>
          <a:bodyPr spcFirstLastPara="1" wrap="square" lIns="121900" tIns="121900" rIns="121900" bIns="121900" anchor="ctr" anchorCtr="0">
            <a:noAutofit/>
          </a:bodyPr>
          <a:lstStyle/>
          <a:p>
            <a:pPr marL="0" lvl="0" indent="0" algn="l" rtl="0">
              <a:lnSpc>
                <a:spcPct val="100000"/>
              </a:lnSpc>
              <a:spcBef>
                <a:spcPts val="0"/>
              </a:spcBef>
              <a:spcAft>
                <a:spcPts val="0"/>
              </a:spcAft>
              <a:buNone/>
            </a:pPr>
            <a:r>
              <a:rPr lang="en-US" dirty="0"/>
              <a:t>Polina </a:t>
            </a:r>
            <a:r>
              <a:rPr lang="en-US" dirty="0" err="1"/>
              <a:t>Avsukevich</a:t>
            </a:r>
            <a:endParaRPr dirty="0"/>
          </a:p>
        </p:txBody>
      </p:sp>
      <p:sp>
        <p:nvSpPr>
          <p:cNvPr id="744" name="Google Shape;744;p22"/>
          <p:cNvSpPr/>
          <p:nvPr/>
        </p:nvSpPr>
        <p:spPr>
          <a:xfrm>
            <a:off x="2918449" y="2081378"/>
            <a:ext cx="6355101" cy="628314"/>
          </a:xfrm>
          <a:prstGeom prst="rect">
            <a:avLst/>
          </a:prstGeom>
        </p:spPr>
        <p:txBody>
          <a:bodyPr>
            <a:prstTxWarp prst="textPlain">
              <a:avLst/>
            </a:prstTxWarp>
          </a:bodyPr>
          <a:lstStyle/>
          <a:p>
            <a:pPr lvl="0" algn="ctr"/>
            <a:r>
              <a:rPr lang="en-US" b="1" dirty="0">
                <a:gradFill>
                  <a:gsLst>
                    <a:gs pos="0">
                      <a:schemeClr val="accent1"/>
                    </a:gs>
                    <a:gs pos="100000">
                      <a:schemeClr val="accent2"/>
                    </a:gs>
                  </a:gsLst>
                  <a:lin ang="2700006" scaled="0"/>
                </a:gradFill>
                <a:latin typeface="DM Sans"/>
              </a:rPr>
              <a:t>Web-Sites</a:t>
            </a:r>
            <a:endParaRPr lang="en-US" b="1" i="0" dirty="0">
              <a:ln>
                <a:noFill/>
              </a:ln>
              <a:gradFill>
                <a:gsLst>
                  <a:gs pos="0">
                    <a:schemeClr val="accent1"/>
                  </a:gs>
                  <a:gs pos="100000">
                    <a:schemeClr val="accent2"/>
                  </a:gs>
                </a:gsLst>
                <a:lin ang="2700006" scaled="0"/>
              </a:gradFill>
              <a:latin typeface="D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EC805AF9-E193-49B2-825E-32A87008DAAE}"/>
              </a:ext>
            </a:extLst>
          </p:cNvPr>
          <p:cNvSpPr>
            <a:spLocks noGrp="1"/>
          </p:cNvSpPr>
          <p:nvPr>
            <p:ph type="title"/>
          </p:nvPr>
        </p:nvSpPr>
        <p:spPr>
          <a:xfrm>
            <a:off x="1643100" y="695972"/>
            <a:ext cx="9329699" cy="755756"/>
          </a:xfrm>
        </p:spPr>
        <p:txBody>
          <a:bodyPr/>
          <a:lstStyle/>
          <a:p>
            <a:r>
              <a:rPr lang="en-US" b="0" dirty="0" err="1"/>
              <a:t>LivePlasma</a:t>
            </a:r>
            <a:br>
              <a:rPr lang="ru-RU" sz="4800" dirty="0"/>
            </a:br>
            <a:br>
              <a:rPr lang="ru-RU" sz="4800" dirty="0"/>
            </a:br>
            <a:endParaRPr lang="ru-RU" dirty="0"/>
          </a:p>
        </p:txBody>
      </p:sp>
      <p:sp>
        <p:nvSpPr>
          <p:cNvPr id="4" name="Текст 3">
            <a:extLst>
              <a:ext uri="{FF2B5EF4-FFF2-40B4-BE49-F238E27FC236}">
                <a16:creationId xmlns:a16="http://schemas.microsoft.com/office/drawing/2014/main" id="{D8D8EB2A-5216-48FF-9598-37646846BBF8}"/>
              </a:ext>
            </a:extLst>
          </p:cNvPr>
          <p:cNvSpPr>
            <a:spLocks noGrp="1"/>
          </p:cNvSpPr>
          <p:nvPr>
            <p:ph type="body" idx="2"/>
          </p:nvPr>
        </p:nvSpPr>
        <p:spPr>
          <a:xfrm>
            <a:off x="6834433" y="2591880"/>
            <a:ext cx="4788816" cy="3761786"/>
          </a:xfrm>
        </p:spPr>
        <p:txBody>
          <a:bodyPr/>
          <a:lstStyle/>
          <a:p>
            <a:r>
              <a:rPr lang="en-US" dirty="0"/>
              <a:t>Based on your preferences, the site will offer music and movies that you will definitely like. The site uses artificial intelligence.</a:t>
            </a:r>
            <a:endParaRPr lang="ru-RU" dirty="0"/>
          </a:p>
        </p:txBody>
      </p:sp>
      <p:pic>
        <p:nvPicPr>
          <p:cNvPr id="2050" name="Picture 2" descr="25 сайтов, которые стоит посетить, когда вам нереально скучно">
            <a:extLst>
              <a:ext uri="{FF2B5EF4-FFF2-40B4-BE49-F238E27FC236}">
                <a16:creationId xmlns:a16="http://schemas.microsoft.com/office/drawing/2014/main" id="{4FC9987D-9701-4BBC-980E-75D374B42F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858" y="2011062"/>
            <a:ext cx="4788816" cy="4249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147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оловок 1">
            <a:extLst>
              <a:ext uri="{FF2B5EF4-FFF2-40B4-BE49-F238E27FC236}">
                <a16:creationId xmlns:a16="http://schemas.microsoft.com/office/drawing/2014/main" id="{400A453F-3F28-41AD-A29B-3BDE1FC0CFF0}"/>
              </a:ext>
            </a:extLst>
          </p:cNvPr>
          <p:cNvSpPr>
            <a:spLocks noGrp="1"/>
          </p:cNvSpPr>
          <p:nvPr>
            <p:ph type="subTitle" idx="1"/>
          </p:nvPr>
        </p:nvSpPr>
        <p:spPr/>
        <p:txBody>
          <a:bodyPr/>
          <a:lstStyle/>
          <a:p>
            <a:endParaRPr lang="ru-RU" dirty="0"/>
          </a:p>
        </p:txBody>
      </p:sp>
      <p:sp>
        <p:nvSpPr>
          <p:cNvPr id="3" name="Заголовок 2">
            <a:extLst>
              <a:ext uri="{FF2B5EF4-FFF2-40B4-BE49-F238E27FC236}">
                <a16:creationId xmlns:a16="http://schemas.microsoft.com/office/drawing/2014/main" id="{F5681F1B-65D3-4B13-BD76-01408D70BE33}"/>
              </a:ext>
            </a:extLst>
          </p:cNvPr>
          <p:cNvSpPr>
            <a:spLocks noGrp="1"/>
          </p:cNvSpPr>
          <p:nvPr>
            <p:ph type="title"/>
          </p:nvPr>
        </p:nvSpPr>
        <p:spPr>
          <a:xfrm>
            <a:off x="1530131" y="618618"/>
            <a:ext cx="9131737" cy="804814"/>
          </a:xfrm>
        </p:spPr>
        <p:txBody>
          <a:bodyPr/>
          <a:lstStyle/>
          <a:p>
            <a:r>
              <a:rPr lang="en-US" dirty="0"/>
              <a:t>sites for learning programming</a:t>
            </a:r>
            <a:endParaRPr lang="ru-RU" dirty="0"/>
          </a:p>
        </p:txBody>
      </p:sp>
      <p:sp>
        <p:nvSpPr>
          <p:cNvPr id="4" name="Текст 3">
            <a:extLst>
              <a:ext uri="{FF2B5EF4-FFF2-40B4-BE49-F238E27FC236}">
                <a16:creationId xmlns:a16="http://schemas.microsoft.com/office/drawing/2014/main" id="{58C2BFCF-0FF5-41C1-A5B5-BB44E504FEBC}"/>
              </a:ext>
            </a:extLst>
          </p:cNvPr>
          <p:cNvSpPr>
            <a:spLocks noGrp="1"/>
          </p:cNvSpPr>
          <p:nvPr>
            <p:ph type="body" idx="2"/>
          </p:nvPr>
        </p:nvSpPr>
        <p:spPr>
          <a:xfrm>
            <a:off x="1530131" y="2932137"/>
            <a:ext cx="7291500" cy="2646600"/>
          </a:xfrm>
        </p:spPr>
        <p:txBody>
          <a:bodyPr/>
          <a:lstStyle/>
          <a:p>
            <a:r>
              <a:rPr lang="en-US" sz="2800" b="1" dirty="0"/>
              <a:t>Code Conquest</a:t>
            </a:r>
            <a:r>
              <a:rPr lang="en-US" sz="2800" dirty="0"/>
              <a:t> </a:t>
            </a:r>
            <a:endParaRPr lang="ru-RU" sz="2800" dirty="0"/>
          </a:p>
          <a:p>
            <a:r>
              <a:rPr lang="en-US" sz="2800" b="1" dirty="0"/>
              <a:t>Udacity</a:t>
            </a:r>
            <a:endParaRPr lang="ru-RU" sz="2800" b="1" dirty="0"/>
          </a:p>
          <a:p>
            <a:r>
              <a:rPr lang="en-US" sz="2800" b="1" dirty="0"/>
              <a:t>Dash</a:t>
            </a:r>
            <a:endParaRPr lang="ru-RU" sz="2800" dirty="0"/>
          </a:p>
        </p:txBody>
      </p:sp>
      <p:pic>
        <p:nvPicPr>
          <p:cNvPr id="1029" name="Picture 5" descr="Как включить JavaScript в браузере или выключить его">
            <a:extLst>
              <a:ext uri="{FF2B5EF4-FFF2-40B4-BE49-F238E27FC236}">
                <a16:creationId xmlns:a16="http://schemas.microsoft.com/office/drawing/2014/main" id="{4C48AD82-7B39-47BF-AECF-D9A28F9765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6179" y="2818616"/>
            <a:ext cx="1830237" cy="1220768"/>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Вакансии | Rocket Science">
            <a:extLst>
              <a:ext uri="{FF2B5EF4-FFF2-40B4-BE49-F238E27FC236}">
                <a16:creationId xmlns:a16="http://schemas.microsoft.com/office/drawing/2014/main" id="{9FB52177-74BE-4827-BFFF-B95135E0CD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3477" y="4740471"/>
            <a:ext cx="1498911" cy="1498911"/>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Менеджер Python для macOS | Ugolnik's blog">
            <a:extLst>
              <a:ext uri="{FF2B5EF4-FFF2-40B4-BE49-F238E27FC236}">
                <a16:creationId xmlns:a16="http://schemas.microsoft.com/office/drawing/2014/main" id="{D16D4106-1074-4DAF-A933-2187E95278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8981" y="2889150"/>
            <a:ext cx="2738649" cy="1337231"/>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App Store: C# Programming Language">
            <a:extLst>
              <a:ext uri="{FF2B5EF4-FFF2-40B4-BE49-F238E27FC236}">
                <a16:creationId xmlns:a16="http://schemas.microsoft.com/office/drawing/2014/main" id="{AEC51D19-DDE2-4A92-AD24-5F184EE1F5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785" y="4927950"/>
            <a:ext cx="1962218" cy="981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808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EC805AF9-E193-49B2-825E-32A87008DAAE}"/>
              </a:ext>
            </a:extLst>
          </p:cNvPr>
          <p:cNvSpPr>
            <a:spLocks noGrp="1"/>
          </p:cNvSpPr>
          <p:nvPr>
            <p:ph type="title"/>
          </p:nvPr>
        </p:nvSpPr>
        <p:spPr>
          <a:xfrm>
            <a:off x="1643101" y="695972"/>
            <a:ext cx="7291500" cy="763500"/>
          </a:xfrm>
        </p:spPr>
        <p:txBody>
          <a:bodyPr/>
          <a:lstStyle/>
          <a:p>
            <a:r>
              <a:rPr lang="en-US" sz="4800" dirty="0"/>
              <a:t>Code Conquest </a:t>
            </a:r>
            <a:br>
              <a:rPr lang="ru-RU" sz="4800" dirty="0"/>
            </a:br>
            <a:endParaRPr lang="ru-RU" dirty="0"/>
          </a:p>
        </p:txBody>
      </p:sp>
      <p:sp>
        <p:nvSpPr>
          <p:cNvPr id="4" name="Текст 3">
            <a:extLst>
              <a:ext uri="{FF2B5EF4-FFF2-40B4-BE49-F238E27FC236}">
                <a16:creationId xmlns:a16="http://schemas.microsoft.com/office/drawing/2014/main" id="{D8D8EB2A-5216-48FF-9598-37646846BBF8}"/>
              </a:ext>
            </a:extLst>
          </p:cNvPr>
          <p:cNvSpPr>
            <a:spLocks noGrp="1"/>
          </p:cNvSpPr>
          <p:nvPr>
            <p:ph type="body" idx="2"/>
          </p:nvPr>
        </p:nvSpPr>
        <p:spPr>
          <a:xfrm>
            <a:off x="6834433" y="2591880"/>
            <a:ext cx="4788816" cy="3761786"/>
          </a:xfrm>
        </p:spPr>
        <p:txBody>
          <a:bodyPr/>
          <a:lstStyle/>
          <a:p>
            <a:r>
              <a:rPr lang="en-US" dirty="0"/>
              <a:t>Great website to help you learn the basics of programming. If you haven't written a single line of code in your life or don't even know what programming is, this platform will help you master the basics of development. On the site you will find many tutorials that will help you learn programming languages, such as: HTML and CSS JavaScript PHP Ruby Query Python</a:t>
            </a:r>
            <a:endParaRPr lang="ru-RU" dirty="0"/>
          </a:p>
          <a:p>
            <a:endParaRPr lang="ru-RU" dirty="0"/>
          </a:p>
        </p:txBody>
      </p:sp>
      <p:pic>
        <p:nvPicPr>
          <p:cNvPr id="2050" name="Picture 2" descr="10 РЕСУРСОВ ДЛЯ ИЗУЧЕНИЯ ПРОГРАММИРОВАНИЯ | ВКонтакте">
            <a:extLst>
              <a:ext uri="{FF2B5EF4-FFF2-40B4-BE49-F238E27FC236}">
                <a16:creationId xmlns:a16="http://schemas.microsoft.com/office/drawing/2014/main" id="{7AE748CF-66AF-4344-808C-509BD7216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8008" y="2591880"/>
            <a:ext cx="4568024" cy="304534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22 места, где можно бесплатно научиться программировать в 2021 году - Affde  Marketing">
            <a:extLst>
              <a:ext uri="{FF2B5EF4-FFF2-40B4-BE49-F238E27FC236}">
                <a16:creationId xmlns:a16="http://schemas.microsoft.com/office/drawing/2014/main" id="{25A3E4FC-A4FB-4F3E-BC8B-2DB5AB081F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6244" y="695972"/>
            <a:ext cx="2352908" cy="1569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193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EC805AF9-E193-49B2-825E-32A87008DAAE}"/>
              </a:ext>
            </a:extLst>
          </p:cNvPr>
          <p:cNvSpPr>
            <a:spLocks noGrp="1"/>
          </p:cNvSpPr>
          <p:nvPr>
            <p:ph type="title"/>
          </p:nvPr>
        </p:nvSpPr>
        <p:spPr>
          <a:xfrm>
            <a:off x="1643101" y="695972"/>
            <a:ext cx="7291500" cy="763500"/>
          </a:xfrm>
        </p:spPr>
        <p:txBody>
          <a:bodyPr/>
          <a:lstStyle/>
          <a:p>
            <a:r>
              <a:rPr lang="en-US" sz="4800" dirty="0"/>
              <a:t>Udacity</a:t>
            </a:r>
            <a:br>
              <a:rPr lang="ru-RU" sz="4800" dirty="0"/>
            </a:br>
            <a:endParaRPr lang="ru-RU" dirty="0"/>
          </a:p>
        </p:txBody>
      </p:sp>
      <p:sp>
        <p:nvSpPr>
          <p:cNvPr id="4" name="Текст 3">
            <a:extLst>
              <a:ext uri="{FF2B5EF4-FFF2-40B4-BE49-F238E27FC236}">
                <a16:creationId xmlns:a16="http://schemas.microsoft.com/office/drawing/2014/main" id="{D8D8EB2A-5216-48FF-9598-37646846BBF8}"/>
              </a:ext>
            </a:extLst>
          </p:cNvPr>
          <p:cNvSpPr>
            <a:spLocks noGrp="1"/>
          </p:cNvSpPr>
          <p:nvPr>
            <p:ph type="body" idx="2"/>
          </p:nvPr>
        </p:nvSpPr>
        <p:spPr>
          <a:xfrm>
            <a:off x="6834433" y="2591880"/>
            <a:ext cx="4788816" cy="3761786"/>
          </a:xfrm>
        </p:spPr>
        <p:txBody>
          <a:bodyPr/>
          <a:lstStyle/>
          <a:p>
            <a:pPr lvl="0"/>
            <a:r>
              <a:rPr lang="en-US" b="1" dirty="0"/>
              <a:t>Udacity-</a:t>
            </a:r>
            <a:r>
              <a:rPr lang="en-US" dirty="0"/>
              <a:t> The site has a library of English-language video lectures, which have subtitles. There are also test tasks and homework. In this website you can find: life hacks for resume compilation; creating accounts in </a:t>
            </a:r>
            <a:r>
              <a:rPr lang="en-US" dirty="0" err="1"/>
              <a:t>github</a:t>
            </a:r>
            <a:r>
              <a:rPr lang="en-US" dirty="0"/>
              <a:t>;</a:t>
            </a:r>
            <a:endParaRPr lang="ru-RU" dirty="0"/>
          </a:p>
          <a:p>
            <a:endParaRPr lang="ru-RU" dirty="0"/>
          </a:p>
        </p:txBody>
      </p:sp>
      <p:pic>
        <p:nvPicPr>
          <p:cNvPr id="3076" name="Picture 4" descr="Udacity Vector Logo - Download Free SVG Icon | Worldvectorlogo">
            <a:extLst>
              <a:ext uri="{FF2B5EF4-FFF2-40B4-BE49-F238E27FC236}">
                <a16:creationId xmlns:a16="http://schemas.microsoft.com/office/drawing/2014/main" id="{0CBECE32-566A-49C2-894C-04A27E92A4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4440" y="609071"/>
            <a:ext cx="1470561" cy="147056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Udacity для Андроид - скачать APK">
            <a:extLst>
              <a:ext uri="{FF2B5EF4-FFF2-40B4-BE49-F238E27FC236}">
                <a16:creationId xmlns:a16="http://schemas.microsoft.com/office/drawing/2014/main" id="{F7C1C29A-8CFB-4ED6-BD66-6CBC8A558D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101" y="2079632"/>
            <a:ext cx="2807060" cy="4307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683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EC805AF9-E193-49B2-825E-32A87008DAAE}"/>
              </a:ext>
            </a:extLst>
          </p:cNvPr>
          <p:cNvSpPr>
            <a:spLocks noGrp="1"/>
          </p:cNvSpPr>
          <p:nvPr>
            <p:ph type="title"/>
          </p:nvPr>
        </p:nvSpPr>
        <p:spPr>
          <a:xfrm>
            <a:off x="1643100" y="695972"/>
            <a:ext cx="9329699" cy="755756"/>
          </a:xfrm>
        </p:spPr>
        <p:txBody>
          <a:bodyPr/>
          <a:lstStyle/>
          <a:p>
            <a:pPr algn="ctr"/>
            <a:r>
              <a:rPr lang="en-US" sz="4800" dirty="0"/>
              <a:t>Dash</a:t>
            </a:r>
            <a:br>
              <a:rPr lang="ru-RU" sz="4800" dirty="0"/>
            </a:br>
            <a:endParaRPr lang="ru-RU" dirty="0"/>
          </a:p>
        </p:txBody>
      </p:sp>
      <p:sp>
        <p:nvSpPr>
          <p:cNvPr id="4" name="Текст 3">
            <a:extLst>
              <a:ext uri="{FF2B5EF4-FFF2-40B4-BE49-F238E27FC236}">
                <a16:creationId xmlns:a16="http://schemas.microsoft.com/office/drawing/2014/main" id="{D8D8EB2A-5216-48FF-9598-37646846BBF8}"/>
              </a:ext>
            </a:extLst>
          </p:cNvPr>
          <p:cNvSpPr>
            <a:spLocks noGrp="1"/>
          </p:cNvSpPr>
          <p:nvPr>
            <p:ph type="body" idx="2"/>
          </p:nvPr>
        </p:nvSpPr>
        <p:spPr>
          <a:xfrm>
            <a:off x="6872140" y="2134189"/>
            <a:ext cx="4788816" cy="3761786"/>
          </a:xfrm>
        </p:spPr>
        <p:txBody>
          <a:bodyPr/>
          <a:lstStyle/>
          <a:p>
            <a:pPr lvl="0"/>
            <a:r>
              <a:rPr lang="en-US" b="1" dirty="0"/>
              <a:t>Dash</a:t>
            </a:r>
            <a:r>
              <a:rPr lang="en-US" dirty="0"/>
              <a:t> is a free website that will teach you the basics of web development in your browser. Using this site you will learn the basics of HTML5, CSS3 and </a:t>
            </a:r>
            <a:r>
              <a:rPr lang="en-US" dirty="0" err="1"/>
              <a:t>Javascript</a:t>
            </a:r>
            <a:r>
              <a:rPr lang="en-US" dirty="0"/>
              <a:t>, and how these languages work together to create a beautiful modern website. In addition, you can create a series of small projects that come together at the end to show how to create your own website.</a:t>
            </a:r>
            <a:endParaRPr lang="ru-RU" dirty="0"/>
          </a:p>
          <a:p>
            <a:endParaRPr lang="ru-RU" dirty="0"/>
          </a:p>
        </p:txBody>
      </p:sp>
      <p:pic>
        <p:nvPicPr>
          <p:cNvPr id="4102" name="Picture 6" descr="dash-html2">
            <a:extLst>
              <a:ext uri="{FF2B5EF4-FFF2-40B4-BE49-F238E27FC236}">
                <a16:creationId xmlns:a16="http://schemas.microsoft.com/office/drawing/2014/main" id="{4BE11676-8111-4015-968E-9249BFADDB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827" y="2591880"/>
            <a:ext cx="4956143" cy="3304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35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F5681F1B-65D3-4B13-BD76-01408D70BE33}"/>
              </a:ext>
            </a:extLst>
          </p:cNvPr>
          <p:cNvSpPr>
            <a:spLocks noGrp="1"/>
          </p:cNvSpPr>
          <p:nvPr>
            <p:ph type="title"/>
          </p:nvPr>
        </p:nvSpPr>
        <p:spPr>
          <a:xfrm>
            <a:off x="1530131" y="618618"/>
            <a:ext cx="9131737" cy="804814"/>
          </a:xfrm>
        </p:spPr>
        <p:txBody>
          <a:bodyPr/>
          <a:lstStyle/>
          <a:p>
            <a:r>
              <a:rPr lang="en-US" dirty="0"/>
              <a:t>sites for </a:t>
            </a:r>
            <a:r>
              <a:rPr lang="ru-RU" dirty="0" err="1"/>
              <a:t>self-development</a:t>
            </a:r>
            <a:br>
              <a:rPr lang="ru-RU" dirty="0"/>
            </a:br>
            <a:endParaRPr lang="ru-RU" dirty="0"/>
          </a:p>
        </p:txBody>
      </p:sp>
      <p:sp>
        <p:nvSpPr>
          <p:cNvPr id="4" name="Текст 3">
            <a:extLst>
              <a:ext uri="{FF2B5EF4-FFF2-40B4-BE49-F238E27FC236}">
                <a16:creationId xmlns:a16="http://schemas.microsoft.com/office/drawing/2014/main" id="{58C2BFCF-0FF5-41C1-A5B5-BB44E504FEBC}"/>
              </a:ext>
            </a:extLst>
          </p:cNvPr>
          <p:cNvSpPr>
            <a:spLocks noGrp="1"/>
          </p:cNvSpPr>
          <p:nvPr>
            <p:ph type="body" idx="2"/>
          </p:nvPr>
        </p:nvSpPr>
        <p:spPr>
          <a:xfrm>
            <a:off x="1162486" y="2800162"/>
            <a:ext cx="7291500" cy="2646600"/>
          </a:xfrm>
        </p:spPr>
        <p:txBody>
          <a:bodyPr/>
          <a:lstStyle/>
          <a:p>
            <a:r>
              <a:rPr lang="en-US" sz="2800" b="1" dirty="0" err="1"/>
              <a:t>TheQuestion</a:t>
            </a:r>
            <a:endParaRPr lang="en-US" sz="2800" b="1" dirty="0"/>
          </a:p>
          <a:p>
            <a:r>
              <a:rPr lang="en-US" sz="2800" b="1" dirty="0" err="1"/>
              <a:t>Wikium</a:t>
            </a:r>
            <a:endParaRPr lang="en-US" sz="2800" b="1" dirty="0"/>
          </a:p>
        </p:txBody>
      </p:sp>
      <p:sp>
        <p:nvSpPr>
          <p:cNvPr id="7" name="AutoShape 6" descr="Личностный рост: women edition. Советы по саморазвитию для женщин от CEO  образовательной платформы Lectera Милы Семешкиной - Lectera Magazine">
            <a:extLst>
              <a:ext uri="{FF2B5EF4-FFF2-40B4-BE49-F238E27FC236}">
                <a16:creationId xmlns:a16="http://schemas.microsoft.com/office/drawing/2014/main" id="{AD591786-101A-4B84-B60C-28ECABDE579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32" name="Picture 8" descr="Что такое саморазвитие, с чего начать и как не забросить через неделю:  самое подробное руководство - Blockchain for connecting people">
            <a:extLst>
              <a:ext uri="{FF2B5EF4-FFF2-40B4-BE49-F238E27FC236}">
                <a16:creationId xmlns:a16="http://schemas.microsoft.com/office/drawing/2014/main" id="{425CE421-AB83-4A5B-854C-701F984933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4495" y="1672312"/>
            <a:ext cx="2705100" cy="27051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Системное саморазвитие: введение в системное мышление 2021 - Блог ШСМ">
            <a:extLst>
              <a:ext uri="{FF2B5EF4-FFF2-40B4-BE49-F238E27FC236}">
                <a16:creationId xmlns:a16="http://schemas.microsoft.com/office/drawing/2014/main" id="{4775D755-BB6B-4C50-83F2-57D3D7176F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5119" y="4533567"/>
            <a:ext cx="5357813" cy="2207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144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EC805AF9-E193-49B2-825E-32A87008DAAE}"/>
              </a:ext>
            </a:extLst>
          </p:cNvPr>
          <p:cNvSpPr>
            <a:spLocks noGrp="1"/>
          </p:cNvSpPr>
          <p:nvPr>
            <p:ph type="title"/>
          </p:nvPr>
        </p:nvSpPr>
        <p:spPr>
          <a:xfrm>
            <a:off x="1643100" y="695972"/>
            <a:ext cx="9329699" cy="755756"/>
          </a:xfrm>
        </p:spPr>
        <p:txBody>
          <a:bodyPr/>
          <a:lstStyle/>
          <a:p>
            <a:r>
              <a:rPr lang="en-US" sz="4800" dirty="0" err="1"/>
              <a:t>TheQuestion</a:t>
            </a:r>
            <a:br>
              <a:rPr lang="ru-RU" sz="4800" dirty="0"/>
            </a:br>
            <a:br>
              <a:rPr lang="ru-RU" sz="4800" dirty="0"/>
            </a:br>
            <a:endParaRPr lang="ru-RU" dirty="0"/>
          </a:p>
        </p:txBody>
      </p:sp>
      <p:sp>
        <p:nvSpPr>
          <p:cNvPr id="4" name="Текст 3">
            <a:extLst>
              <a:ext uri="{FF2B5EF4-FFF2-40B4-BE49-F238E27FC236}">
                <a16:creationId xmlns:a16="http://schemas.microsoft.com/office/drawing/2014/main" id="{D8D8EB2A-5216-48FF-9598-37646846BBF8}"/>
              </a:ext>
            </a:extLst>
          </p:cNvPr>
          <p:cNvSpPr>
            <a:spLocks noGrp="1"/>
          </p:cNvSpPr>
          <p:nvPr>
            <p:ph type="body" idx="2"/>
          </p:nvPr>
        </p:nvSpPr>
        <p:spPr>
          <a:xfrm>
            <a:off x="6834433" y="2591880"/>
            <a:ext cx="4788816" cy="3761786"/>
          </a:xfrm>
        </p:spPr>
        <p:txBody>
          <a:bodyPr/>
          <a:lstStyle/>
          <a:p>
            <a:r>
              <a:rPr lang="en-US" dirty="0"/>
              <a:t>A community of people who ask questions and who answer them. it is impossible to answer in two words: only detailed answers are needed. There are topics such as psychology, education, the brain, the theory of science, what to read, the inner world and, of course, self-development.</a:t>
            </a:r>
            <a:endParaRPr lang="ru-RU" dirty="0"/>
          </a:p>
          <a:p>
            <a:endParaRPr lang="ru-RU" dirty="0"/>
          </a:p>
        </p:txBody>
      </p:sp>
      <p:pic>
        <p:nvPicPr>
          <p:cNvPr id="2050" name="Picture 2" descr="Яндекс» объединил TheQuestion и «Яндекс.Знатоки» под брендом «Кью». В  основе дизайна — дуотоны">
            <a:extLst>
              <a:ext uri="{FF2B5EF4-FFF2-40B4-BE49-F238E27FC236}">
                <a16:creationId xmlns:a16="http://schemas.microsoft.com/office/drawing/2014/main" id="{EBD53F74-FD0D-452B-93BC-BAFCC88BE6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3357" y="692870"/>
            <a:ext cx="2698162" cy="15177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Мероприятия по саморазвитию. Программа саморазвития личности">
            <a:extLst>
              <a:ext uri="{FF2B5EF4-FFF2-40B4-BE49-F238E27FC236}">
                <a16:creationId xmlns:a16="http://schemas.microsoft.com/office/drawing/2014/main" id="{30E38EB3-D487-4AFE-AF62-909615FBAE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235" y="2591880"/>
            <a:ext cx="5629275"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923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EC805AF9-E193-49B2-825E-32A87008DAAE}"/>
              </a:ext>
            </a:extLst>
          </p:cNvPr>
          <p:cNvSpPr>
            <a:spLocks noGrp="1"/>
          </p:cNvSpPr>
          <p:nvPr>
            <p:ph type="title"/>
          </p:nvPr>
        </p:nvSpPr>
        <p:spPr>
          <a:xfrm>
            <a:off x="1643100" y="695972"/>
            <a:ext cx="9329699" cy="755756"/>
          </a:xfrm>
        </p:spPr>
        <p:txBody>
          <a:bodyPr/>
          <a:lstStyle/>
          <a:p>
            <a:r>
              <a:rPr lang="en-US" sz="4800" dirty="0" err="1"/>
              <a:t>Wikium</a:t>
            </a:r>
            <a:br>
              <a:rPr lang="ru-RU" sz="4800" dirty="0"/>
            </a:br>
            <a:br>
              <a:rPr lang="ru-RU" sz="4800" dirty="0"/>
            </a:br>
            <a:endParaRPr lang="ru-RU" dirty="0"/>
          </a:p>
        </p:txBody>
      </p:sp>
      <p:sp>
        <p:nvSpPr>
          <p:cNvPr id="4" name="Текст 3">
            <a:extLst>
              <a:ext uri="{FF2B5EF4-FFF2-40B4-BE49-F238E27FC236}">
                <a16:creationId xmlns:a16="http://schemas.microsoft.com/office/drawing/2014/main" id="{D8D8EB2A-5216-48FF-9598-37646846BBF8}"/>
              </a:ext>
            </a:extLst>
          </p:cNvPr>
          <p:cNvSpPr>
            <a:spLocks noGrp="1"/>
          </p:cNvSpPr>
          <p:nvPr>
            <p:ph type="body" idx="2"/>
          </p:nvPr>
        </p:nvSpPr>
        <p:spPr>
          <a:xfrm>
            <a:off x="6834433" y="2591880"/>
            <a:ext cx="4788816" cy="3761786"/>
          </a:xfrm>
        </p:spPr>
        <p:txBody>
          <a:bodyPr/>
          <a:lstStyle/>
          <a:p>
            <a:r>
              <a:rPr lang="en-US" dirty="0"/>
              <a:t>Website for training attention, memory and thinking. The user is offered cognitive training games for the development of a particular brain function, as well as specialized courses for teaching various skills, abilities and skills that will definitely be useful in life. The number of users is already more than 3 million people worldwide.</a:t>
            </a:r>
            <a:endParaRPr lang="ru-RU" dirty="0"/>
          </a:p>
          <a:p>
            <a:endParaRPr lang="ru-RU" dirty="0"/>
          </a:p>
        </p:txBody>
      </p:sp>
      <p:pic>
        <p:nvPicPr>
          <p:cNvPr id="3074" name="Picture 2" descr="Викиум тренировка мозга и развитие мышления - אפליקציות ב-Google Play">
            <a:extLst>
              <a:ext uri="{FF2B5EF4-FFF2-40B4-BE49-F238E27FC236}">
                <a16:creationId xmlns:a16="http://schemas.microsoft.com/office/drawing/2014/main" id="{7C9954D7-BB70-42F6-B84D-5EA3FC58FF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7435" y="695972"/>
            <a:ext cx="1795806" cy="179580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Месяц тренировок на wikium.ru">
            <a:extLst>
              <a:ext uri="{FF2B5EF4-FFF2-40B4-BE49-F238E27FC236}">
                <a16:creationId xmlns:a16="http://schemas.microsoft.com/office/drawing/2014/main" id="{B8A6D38F-A4A2-4224-94DC-4950CEF2D4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048" y="2865747"/>
            <a:ext cx="5330952"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98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EC805AF9-E193-49B2-825E-32A87008DAAE}"/>
              </a:ext>
            </a:extLst>
          </p:cNvPr>
          <p:cNvSpPr>
            <a:spLocks noGrp="1"/>
          </p:cNvSpPr>
          <p:nvPr>
            <p:ph type="title"/>
          </p:nvPr>
        </p:nvSpPr>
        <p:spPr>
          <a:xfrm>
            <a:off x="1643100" y="695972"/>
            <a:ext cx="9329699" cy="755756"/>
          </a:xfrm>
        </p:spPr>
        <p:txBody>
          <a:bodyPr/>
          <a:lstStyle/>
          <a:p>
            <a:r>
              <a:rPr lang="en-US" sz="4800" dirty="0"/>
              <a:t>Nasa.gov</a:t>
            </a:r>
            <a:br>
              <a:rPr lang="ru-RU" sz="4800" dirty="0"/>
            </a:br>
            <a:br>
              <a:rPr lang="ru-RU" sz="4800" dirty="0"/>
            </a:br>
            <a:endParaRPr lang="ru-RU" dirty="0"/>
          </a:p>
        </p:txBody>
      </p:sp>
      <p:sp>
        <p:nvSpPr>
          <p:cNvPr id="4" name="Текст 3">
            <a:extLst>
              <a:ext uri="{FF2B5EF4-FFF2-40B4-BE49-F238E27FC236}">
                <a16:creationId xmlns:a16="http://schemas.microsoft.com/office/drawing/2014/main" id="{D8D8EB2A-5216-48FF-9598-37646846BBF8}"/>
              </a:ext>
            </a:extLst>
          </p:cNvPr>
          <p:cNvSpPr>
            <a:spLocks noGrp="1"/>
          </p:cNvSpPr>
          <p:nvPr>
            <p:ph type="body" idx="2"/>
          </p:nvPr>
        </p:nvSpPr>
        <p:spPr>
          <a:xfrm>
            <a:off x="6834433" y="2591880"/>
            <a:ext cx="4788816" cy="3761786"/>
          </a:xfrm>
        </p:spPr>
        <p:txBody>
          <a:bodyPr/>
          <a:lstStyle/>
          <a:p>
            <a:r>
              <a:rPr lang="en-US" dirty="0"/>
              <a:t>NASA has made a website where you can look at our planet from the outside, or rather from space, this site can be safely classified as interesting and useful sites for a little rest in the workplace. The images are constantly updated, so you will always see up-to-date images.</a:t>
            </a:r>
            <a:endParaRPr lang="ru-RU" dirty="0"/>
          </a:p>
          <a:p>
            <a:endParaRPr lang="ru-RU" dirty="0"/>
          </a:p>
        </p:txBody>
      </p:sp>
      <p:pic>
        <p:nvPicPr>
          <p:cNvPr id="1026" name="Picture 2" descr="полезные сайты в интернете">
            <a:extLst>
              <a:ext uri="{FF2B5EF4-FFF2-40B4-BE49-F238E27FC236}">
                <a16:creationId xmlns:a16="http://schemas.microsoft.com/office/drawing/2014/main" id="{0AA29C50-0815-4CF7-A3B9-30797993B1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022" y="2299354"/>
            <a:ext cx="5173978" cy="37617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elcome to the New NASA.gov | NASA">
            <a:extLst>
              <a:ext uri="{FF2B5EF4-FFF2-40B4-BE49-F238E27FC236}">
                <a16:creationId xmlns:a16="http://schemas.microsoft.com/office/drawing/2014/main" id="{53F34BAB-3EDB-4ECF-8315-4AF9DC094E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4433" y="157113"/>
            <a:ext cx="5178458" cy="2589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610394"/>
      </p:ext>
    </p:extLst>
  </p:cSld>
  <p:clrMapOvr>
    <a:masterClrMapping/>
  </p:clrMapOvr>
</p:sld>
</file>

<file path=ppt/theme/theme1.xml><?xml version="1.0" encoding="utf-8"?>
<a:theme xmlns:a="http://schemas.openxmlformats.org/drawingml/2006/main" name="SlidesMania · Modern Dark ">
  <a:themeElements>
    <a:clrScheme name="Simple Light">
      <a:dk1>
        <a:srgbClr val="000000"/>
      </a:dk1>
      <a:lt1>
        <a:srgbClr val="E392FA"/>
      </a:lt1>
      <a:dk2>
        <a:srgbClr val="FFFFFF"/>
      </a:dk2>
      <a:lt2>
        <a:srgbClr val="EEEEEE"/>
      </a:lt2>
      <a:accent1>
        <a:srgbClr val="E392FA"/>
      </a:accent1>
      <a:accent2>
        <a:srgbClr val="93A9F9"/>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415</Words>
  <Application>Microsoft Office PowerPoint</Application>
  <PresentationFormat>Широкоэкранный</PresentationFormat>
  <Paragraphs>23</Paragraphs>
  <Slides>10</Slides>
  <Notes>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10</vt:i4>
      </vt:variant>
    </vt:vector>
  </HeadingPairs>
  <TitlesOfParts>
    <vt:vector size="17" baseType="lpstr">
      <vt:lpstr>DM Sans</vt:lpstr>
      <vt:lpstr>Barlow Condensed</vt:lpstr>
      <vt:lpstr>Aldrich</vt:lpstr>
      <vt:lpstr>Abril Fatface</vt:lpstr>
      <vt:lpstr>Arial</vt:lpstr>
      <vt:lpstr>Calibri</vt:lpstr>
      <vt:lpstr>SlidesMania · Modern Dark </vt:lpstr>
      <vt:lpstr>Презентация PowerPoint</vt:lpstr>
      <vt:lpstr>sites for learning programming</vt:lpstr>
      <vt:lpstr>Code Conquest  </vt:lpstr>
      <vt:lpstr>Udacity </vt:lpstr>
      <vt:lpstr>Dash </vt:lpstr>
      <vt:lpstr>sites for self-development </vt:lpstr>
      <vt:lpstr>TheQuestion  </vt:lpstr>
      <vt:lpstr>Wikium  </vt:lpstr>
      <vt:lpstr>Nasa.gov  </vt:lpstr>
      <vt:lpstr>LivePlasma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Polina</cp:lastModifiedBy>
  <cp:revision>11</cp:revision>
  <dcterms:modified xsi:type="dcterms:W3CDTF">2022-04-07T18:16:00Z</dcterms:modified>
</cp:coreProperties>
</file>