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1" r:id="rId4"/>
    <p:sldId id="272" r:id="rId5"/>
    <p:sldId id="269" r:id="rId6"/>
    <p:sldId id="273" r:id="rId7"/>
    <p:sldId id="260" r:id="rId8"/>
  </p:sldIdLst>
  <p:sldSz cx="12192000" cy="6858000"/>
  <p:notesSz cx="6858000" cy="9144000"/>
  <p:embeddedFontLst>
    <p:embeddedFont>
      <p:font typeface="Open Sans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666" y="66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28350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5067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4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27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=""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=""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=""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=""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=""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=""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=""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=""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=""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=""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=""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=""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=""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=""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spcAft>
                <a:spcPts val="1200"/>
              </a:spcAft>
            </a:pP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  <a:b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3681001" cy="874168"/>
          </a:xfrm>
        </p:spPr>
        <p:txBody>
          <a:bodyPr/>
          <a:lstStyle/>
          <a:p>
            <a:pPr algn="ctr"/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Поликаркин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Эдуард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=""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66150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=""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b="1" dirty="0" smtClean="0">
                  <a:solidFill>
                    <a:schemeClr val="tx2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Начало работы</a:t>
              </a:r>
              <a:r>
                <a:rPr lang="ru-RU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=""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=""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=""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375666" y="1520962"/>
            <a:ext cx="9409847" cy="36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10000"/>
              </a:lnSpc>
              <a:buClr>
                <a:schemeClr val="bg1"/>
              </a:buClr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Составил подробный план, который помог пошагово двигаться к цели;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=""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=""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=""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=""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=""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=""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=""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=""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=""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=""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=""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=""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=""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=""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=""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=""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=""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375665" y="2503418"/>
            <a:ext cx="9630186" cy="36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10000"/>
              </a:lnSpc>
              <a:buClr>
                <a:schemeClr val="bg1"/>
              </a:buClr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Изучил теоретические основы, методы решения и практические составляющие поставленной задачи;</a:t>
            </a:r>
          </a:p>
        </p:txBody>
      </p:sp>
      <p:sp>
        <p:nvSpPr>
          <p:cNvPr id="53" name="Google Shape;127;p4">
            <a:extLst>
              <a:ext uri="{FF2B5EF4-FFF2-40B4-BE49-F238E27FC236}">
                <a16:creationId xmlns=""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=""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217909" cy="36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10000"/>
              </a:lnSpc>
              <a:buClr>
                <a:schemeClr val="bg1"/>
              </a:buClr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 различные методы регрессий для каждой из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моделей;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=""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=""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3" y="4587172"/>
            <a:ext cx="6217909" cy="36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Создавал много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графиков;</a:t>
            </a:r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=""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=""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82780" y="5557018"/>
            <a:ext cx="6217909" cy="36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Делал все графики в одном стиле.</a:t>
            </a:r>
          </a:p>
        </p:txBody>
      </p:sp>
      <p:sp>
        <p:nvSpPr>
          <p:cNvPr id="59" name="Google Shape;127;p4">
            <a:extLst>
              <a:ext uri="{FF2B5EF4-FFF2-40B4-BE49-F238E27FC236}">
                <a16:creationId xmlns=""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=""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=""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=""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=""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=""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628" y="1292337"/>
            <a:ext cx="11350868" cy="487842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по </a:t>
            </a:r>
            <a:r>
              <a:rPr lang="ru-RU" sz="20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индексу:</a:t>
            </a:r>
            <a:endParaRPr lang="en-US" sz="2000" b="1" dirty="0" smtClean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Импортировал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библиотеки;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Загрузил файлы;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Посмотрел размерность;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Объединил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оба файла по индексу по типу объединения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algn="just"/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just">
              <a:buNone/>
            </a:pPr>
            <a:r>
              <a:rPr lang="ru-RU" sz="20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данных</a:t>
            </a:r>
            <a:r>
              <a:rPr lang="ru-RU" sz="20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Смотрим на начальные и конечные строки нашего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Изучаем информацию о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Проверяем типы данных в каждом столбце;</a:t>
            </a:r>
          </a:p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Проверяем пропуски;</a:t>
            </a:r>
          </a:p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Ищем уникальные значения с помощью команды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).</a:t>
            </a:r>
          </a:p>
          <a:p>
            <a:pPr algn="just"/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55649" y="469293"/>
            <a:ext cx="8401045" cy="666000"/>
            <a:chOff x="1470018" y="3499669"/>
            <a:chExt cx="4625982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=""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0018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Объединение файлов и разведочный анализ:</a:t>
              </a: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=""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=""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21" name="Текст 2">
            <a:extLst>
              <a:ext uri="{FF2B5EF4-FFF2-40B4-BE49-F238E27FC236}">
                <a16:creationId xmlns=""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125495" y="1330003"/>
            <a:ext cx="7046486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Исключение </a:t>
            </a:r>
            <a:r>
              <a:rPr lang="ru-RU" sz="24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выбросов и нормализация данных</a:t>
            </a:r>
            <a:endParaRPr lang="ru-RU" sz="2600" dirty="0">
              <a:solidFill>
                <a:schemeClr val="accent5"/>
              </a:solidFill>
            </a:endParaRPr>
          </a:p>
        </p:txBody>
      </p:sp>
      <p:sp>
        <p:nvSpPr>
          <p:cNvPr id="10" name="Google Shape;175;p7">
            <a:extLst>
              <a:ext uri="{FF2B5EF4-FFF2-40B4-BE49-F238E27FC236}">
                <a16:creationId xmlns="" xmlns:a16="http://schemas.microsoft.com/office/drawing/2014/main" id="{D994E922-5550-4F2A-A60A-1EEA834B9ADA}"/>
              </a:ext>
            </a:extLst>
          </p:cNvPr>
          <p:cNvSpPr/>
          <p:nvPr/>
        </p:nvSpPr>
        <p:spPr>
          <a:xfrm>
            <a:off x="7447402" y="1330003"/>
            <a:ext cx="4744598" cy="50046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76;p7">
            <a:extLst>
              <a:ext uri="{FF2B5EF4-FFF2-40B4-BE49-F238E27FC236}">
                <a16:creationId xmlns=""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700" b="1" baseline="300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Рисунок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=""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5480361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=""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Предобработка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=""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=""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2" name="Текст 3">
            <a:extLst>
              <a:ext uri="{FF2B5EF4-FFF2-40B4-BE49-F238E27FC236}">
                <a16:creationId xmlns=""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8758" y="2401829"/>
            <a:ext cx="7199959" cy="4032221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419100" indent="-342900" algn="just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Считаем количество значений методом 3 сигм и методом </a:t>
            </a:r>
            <a:r>
              <a:rPr lang="ru-RU" sz="2000" dirty="0" err="1"/>
              <a:t>межквартильных</a:t>
            </a:r>
            <a:r>
              <a:rPr lang="ru-RU" sz="2000" dirty="0"/>
              <a:t> расстояний;</a:t>
            </a:r>
          </a:p>
          <a:p>
            <a:pPr marL="419100" indent="-342900" algn="just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Исключаем выбросы методом </a:t>
            </a:r>
            <a:r>
              <a:rPr lang="ru-RU" sz="2000" dirty="0" err="1"/>
              <a:t>межквартильного</a:t>
            </a:r>
            <a:r>
              <a:rPr lang="ru-RU" sz="2000" dirty="0"/>
              <a:t> расстояния ;</a:t>
            </a:r>
          </a:p>
          <a:p>
            <a:pPr marL="419100" indent="-342900" algn="just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Проверяем результат;</a:t>
            </a:r>
          </a:p>
          <a:p>
            <a:pPr marL="419100" indent="-342900" algn="just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Строим графики;</a:t>
            </a:r>
          </a:p>
          <a:p>
            <a:pPr marL="419100" indent="-342900" algn="just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Убедимся, что выбросы ещё остались;</a:t>
            </a:r>
          </a:p>
          <a:p>
            <a:pPr marL="419100" indent="-342900" algn="just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Повторяем удаление выбросов ещё 4 раза до полного удаления;</a:t>
            </a:r>
          </a:p>
          <a:p>
            <a:pPr marL="419100" indent="-342900" algn="just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Проверяем чистоту </a:t>
            </a:r>
            <a:r>
              <a:rPr lang="ru-RU" sz="2000" dirty="0" err="1"/>
              <a:t>датасета</a:t>
            </a:r>
            <a:r>
              <a:rPr lang="ru-RU" sz="2000" dirty="0"/>
              <a:t> от выбросов</a:t>
            </a:r>
          </a:p>
          <a:p>
            <a:pPr marL="419100" indent="-342900" algn="just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Смотрим на графиках новый </a:t>
            </a:r>
            <a:r>
              <a:rPr lang="ru-RU" sz="2000" dirty="0" err="1" smtClean="0"/>
              <a:t>датасет</a:t>
            </a:r>
            <a:endParaRPr lang="ru-RU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0" indent="-342900" algn="just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Нормализуем данные </a:t>
            </a:r>
            <a:r>
              <a:rPr lang="en-US" sz="2000" dirty="0" err="1"/>
              <a:t>MinMaxScaler</a:t>
            </a:r>
            <a:r>
              <a:rPr lang="en-US" sz="2000" dirty="0"/>
              <a:t>();</a:t>
            </a:r>
          </a:p>
          <a:p>
            <a:pPr marL="419100" indent="-342900" algn="just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Построим график плотности ядра;</a:t>
            </a:r>
          </a:p>
          <a:p>
            <a:pPr marL="419100" indent="-342900" algn="just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Проверим результат </a:t>
            </a:r>
            <a:r>
              <a:rPr lang="en-US" sz="2000" dirty="0" err="1"/>
              <a:t>MinMaxScaler</a:t>
            </a:r>
            <a:r>
              <a:rPr lang="en-US" sz="2000" dirty="0"/>
              <a:t>();</a:t>
            </a:r>
          </a:p>
          <a:p>
            <a:pPr marL="419100" indent="-342900" algn="just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Построим графики </a:t>
            </a:r>
            <a:r>
              <a:rPr lang="en-US" sz="2000" dirty="0" err="1"/>
              <a:t>MinMaxScaler</a:t>
            </a:r>
            <a:r>
              <a:rPr lang="en-US" sz="2000" dirty="0"/>
              <a:t>();</a:t>
            </a:r>
          </a:p>
          <a:p>
            <a:pPr marL="419100" indent="-342900" algn="just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Нормализуем данные с помощью </a:t>
            </a:r>
            <a:r>
              <a:rPr lang="en-US" sz="2000" dirty="0"/>
              <a:t>Normalizer();</a:t>
            </a:r>
          </a:p>
          <a:p>
            <a:pPr marL="419100" indent="-342900" algn="just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Проверим результат </a:t>
            </a:r>
            <a:r>
              <a:rPr lang="en-US" sz="2000" dirty="0"/>
              <a:t>Normalizer();</a:t>
            </a:r>
          </a:p>
          <a:p>
            <a:pPr marL="419100" indent="-342900" algn="just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Построим графики </a:t>
            </a:r>
            <a:r>
              <a:rPr lang="en-US" sz="2000" dirty="0"/>
              <a:t>Normalizer();</a:t>
            </a:r>
          </a:p>
          <a:p>
            <a:pPr marL="419100" indent="-342900" algn="just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</a:pPr>
            <a:endParaRPr lang="ru-RU" sz="2000" dirty="0" smtClean="0"/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8F7AC409-0BDC-4736-8EF2-A583E72DD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403" y="1330004"/>
            <a:ext cx="4744598" cy="264708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925C38B0-73CC-43CD-B1A9-7EF61B551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401" y="3977089"/>
            <a:ext cx="4744599" cy="245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0;p9">
            <a:extLst>
              <a:ext uri="{FF2B5EF4-FFF2-40B4-BE49-F238E27FC236}">
                <a16:creationId xmlns="" xmlns:a16="http://schemas.microsoft.com/office/drawing/2014/main" id="{A399EAE0-0E1E-4B54-8527-D2B3D6A6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54607" y="4024885"/>
            <a:ext cx="10823324" cy="225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285750" indent="-285750"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ts val="1600"/>
              <a:buFont typeface="Arial" panose="020B0604020202020204" pitchFamily="34" charset="0"/>
              <a:buChar char="•"/>
            </a:pPr>
            <a:r>
              <a:rPr lang="ru-RU" sz="1800" dirty="0">
                <a:sym typeface="Arial"/>
              </a:rPr>
              <a:t>Сформируем входы и выход для </a:t>
            </a:r>
            <a:r>
              <a:rPr lang="ru-RU" sz="1800" dirty="0" smtClean="0">
                <a:sym typeface="Arial"/>
              </a:rPr>
              <a:t>модели.</a:t>
            </a:r>
            <a:endParaRPr lang="en-US" sz="1800" dirty="0" smtClean="0">
              <a:sym typeface="Arial"/>
            </a:endParaRPr>
          </a:p>
          <a:p>
            <a:pPr marL="285750" indent="-285750"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ts val="1600"/>
              <a:buFont typeface="Arial" panose="020B0604020202020204" pitchFamily="34" charset="0"/>
              <a:buChar char="•"/>
            </a:pPr>
            <a:r>
              <a:rPr lang="ru-RU" sz="1800" dirty="0" smtClean="0">
                <a:sym typeface="Arial"/>
              </a:rPr>
              <a:t>Разобьём </a:t>
            </a:r>
            <a:r>
              <a:rPr lang="ru-RU" sz="1800" dirty="0">
                <a:sym typeface="Arial"/>
              </a:rPr>
              <a:t>выборки на обучающую и тестовую. </a:t>
            </a:r>
            <a:endParaRPr lang="en-US" sz="1800" dirty="0" smtClean="0">
              <a:sym typeface="Arial"/>
            </a:endParaRPr>
          </a:p>
          <a:p>
            <a:pPr marL="285750" indent="-285750"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ts val="1600"/>
              <a:buFont typeface="Arial" panose="020B0604020202020204" pitchFamily="34" charset="0"/>
              <a:buChar char="•"/>
            </a:pPr>
            <a:r>
              <a:rPr lang="ru-RU" sz="1800" dirty="0" smtClean="0">
                <a:sym typeface="Arial"/>
              </a:rPr>
              <a:t>Нормализуем </a:t>
            </a:r>
            <a:r>
              <a:rPr lang="ru-RU" sz="1800" dirty="0">
                <a:sym typeface="Arial"/>
              </a:rPr>
              <a:t>данные. </a:t>
            </a:r>
            <a:endParaRPr lang="en-US" sz="1800" dirty="0" smtClean="0">
              <a:sym typeface="Arial"/>
            </a:endParaRPr>
          </a:p>
          <a:p>
            <a:pPr marL="285750" indent="-285750"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ts val="1600"/>
              <a:buFont typeface="Arial" panose="020B0604020202020204" pitchFamily="34" charset="0"/>
              <a:buChar char="•"/>
            </a:pPr>
            <a:r>
              <a:rPr lang="ru-RU" sz="1800" dirty="0" smtClean="0">
                <a:sym typeface="Arial"/>
              </a:rPr>
              <a:t>Сконфигурируем </a:t>
            </a:r>
            <a:r>
              <a:rPr lang="ru-RU" sz="1800" dirty="0">
                <a:sym typeface="Arial"/>
              </a:rPr>
              <a:t>модель, зададим слои, посмотрим на архитектуру модели. </a:t>
            </a:r>
            <a:endParaRPr lang="en-US" sz="1800" dirty="0" smtClean="0">
              <a:sym typeface="Arial"/>
            </a:endParaRPr>
          </a:p>
          <a:p>
            <a:pPr marL="285750" indent="-285750"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ts val="1600"/>
              <a:buFont typeface="Arial" panose="020B0604020202020204" pitchFamily="34" charset="0"/>
              <a:buChar char="•"/>
            </a:pPr>
            <a:r>
              <a:rPr lang="ru-RU" sz="1800" dirty="0" smtClean="0">
                <a:sym typeface="Arial"/>
              </a:rPr>
              <a:t>Обучим </a:t>
            </a:r>
            <a:r>
              <a:rPr lang="ru-RU" sz="1800" dirty="0">
                <a:sym typeface="Arial"/>
              </a:rPr>
              <a:t>модель. </a:t>
            </a:r>
            <a:endParaRPr lang="en-US" sz="1800" dirty="0" smtClean="0">
              <a:sym typeface="Arial"/>
            </a:endParaRPr>
          </a:p>
          <a:p>
            <a:pPr marL="285750" indent="-285750"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ts val="1600"/>
              <a:buFont typeface="Arial" panose="020B0604020202020204" pitchFamily="34" charset="0"/>
              <a:buChar char="•"/>
            </a:pPr>
            <a:r>
              <a:rPr lang="ru-RU" sz="1800" dirty="0" smtClean="0">
                <a:sym typeface="Arial"/>
              </a:rPr>
              <a:t>Посмотрим </a:t>
            </a:r>
            <a:r>
              <a:rPr lang="ru-RU" sz="1800" dirty="0">
                <a:sym typeface="Arial"/>
              </a:rPr>
              <a:t>на MAE, MAPE, </a:t>
            </a:r>
            <a:r>
              <a:rPr lang="ru-RU" sz="1800" dirty="0" err="1">
                <a:sym typeface="Arial"/>
              </a:rPr>
              <a:t>Test</a:t>
            </a:r>
            <a:r>
              <a:rPr lang="ru-RU" sz="1800" dirty="0">
                <a:sym typeface="Arial"/>
              </a:rPr>
              <a:t> </a:t>
            </a:r>
            <a:r>
              <a:rPr lang="ru-RU" sz="1800" dirty="0" err="1">
                <a:sym typeface="Arial"/>
              </a:rPr>
              <a:t>score</a:t>
            </a:r>
            <a:r>
              <a:rPr lang="ru-RU" sz="1800" dirty="0">
                <a:sym typeface="Arial"/>
              </a:rPr>
              <a:t> и на потери модели. </a:t>
            </a:r>
            <a:endParaRPr lang="en-US" sz="1800" dirty="0" smtClean="0">
              <a:sym typeface="Arial"/>
            </a:endParaRPr>
          </a:p>
          <a:p>
            <a:pPr marL="285750" indent="-285750"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ts val="1600"/>
              <a:buFont typeface="Arial" panose="020B0604020202020204" pitchFamily="34" charset="0"/>
              <a:buChar char="•"/>
            </a:pPr>
            <a:r>
              <a:rPr lang="ru-RU" sz="1800" dirty="0" smtClean="0">
                <a:sym typeface="Arial"/>
              </a:rPr>
              <a:t>Построим </a:t>
            </a:r>
            <a:r>
              <a:rPr lang="ru-RU" sz="1800" dirty="0">
                <a:sym typeface="Arial"/>
              </a:rPr>
              <a:t>график потерь на тренировочной и тестовой выборках. </a:t>
            </a:r>
            <a:endParaRPr lang="en-US" sz="1800" dirty="0" smtClean="0">
              <a:sym typeface="Arial"/>
            </a:endParaRPr>
          </a:p>
          <a:p>
            <a:pPr marL="285750" indent="-285750"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ts val="1600"/>
              <a:buFont typeface="Arial" panose="020B0604020202020204" pitchFamily="34" charset="0"/>
              <a:buChar char="•"/>
            </a:pPr>
            <a:r>
              <a:rPr lang="ru-RU" sz="1800" dirty="0" smtClean="0">
                <a:sym typeface="Arial"/>
              </a:rPr>
              <a:t>Построим </a:t>
            </a:r>
            <a:r>
              <a:rPr lang="ru-RU" sz="1800" dirty="0">
                <a:sym typeface="Arial"/>
              </a:rPr>
              <a:t>график результата работы </a:t>
            </a:r>
            <a:r>
              <a:rPr lang="ru-RU" sz="1800" dirty="0" smtClean="0">
                <a:sym typeface="Arial"/>
              </a:rPr>
              <a:t>модели.</a:t>
            </a:r>
            <a:endParaRPr lang="en-US" sz="1800" dirty="0" smtClean="0">
              <a:sym typeface="Arial"/>
            </a:endParaRPr>
          </a:p>
          <a:p>
            <a:pPr marL="285750" indent="-285750">
              <a:spcBef>
                <a:spcPts val="0"/>
              </a:spcBef>
              <a:buClr>
                <a:schemeClr val="tx2">
                  <a:lumMod val="75000"/>
                  <a:lumOff val="25000"/>
                </a:schemeClr>
              </a:buClr>
              <a:buSzPts val="1600"/>
              <a:buFont typeface="Arial" panose="020B0604020202020204" pitchFamily="34" charset="0"/>
              <a:buChar char="•"/>
            </a:pPr>
            <a:r>
              <a:rPr lang="ru-RU" sz="1800" dirty="0" smtClean="0">
                <a:sym typeface="Arial"/>
              </a:rPr>
              <a:t>Оценим </a:t>
            </a:r>
            <a:r>
              <a:rPr lang="ru-RU" sz="1800" dirty="0">
                <a:sym typeface="Arial"/>
              </a:rPr>
              <a:t>модель по MSE. </a:t>
            </a:r>
          </a:p>
          <a:p>
            <a:pPr marL="0" lvl="0" indent="0" algn="just" rtl="0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</a:pP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cxnSp>
        <p:nvCxnSpPr>
          <p:cNvPr id="9" name="Google Shape;213;p9">
            <a:extLst>
              <a:ext uri="{FF2B5EF4-FFF2-40B4-BE49-F238E27FC236}">
                <a16:creationId xmlns="" xmlns:a16="http://schemas.microsoft.com/office/drawing/2014/main" id="{0C480937-F08C-4A40-946A-9FA8434D6EA0}"/>
              </a:ext>
            </a:extLst>
          </p:cNvPr>
          <p:cNvCxnSpPr>
            <a:cxnSpLocks/>
          </p:cNvCxnSpPr>
          <p:nvPr/>
        </p:nvCxnSpPr>
        <p:spPr>
          <a:xfrm>
            <a:off x="555704" y="4024885"/>
            <a:ext cx="3078" cy="225124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Google Shape;214;p9">
            <a:extLst>
              <a:ext uri="{FF2B5EF4-FFF2-40B4-BE49-F238E27FC236}">
                <a16:creationId xmlns="" xmlns:a16="http://schemas.microsoft.com/office/drawing/2014/main" id="{8E660AC8-2945-4581-B887-9EB868DF2EA6}"/>
              </a:ext>
            </a:extLst>
          </p:cNvPr>
          <p:cNvCxnSpPr>
            <a:cxnSpLocks/>
          </p:cNvCxnSpPr>
          <p:nvPr/>
        </p:nvCxnSpPr>
        <p:spPr>
          <a:xfrm flipV="1">
            <a:off x="559548" y="6254942"/>
            <a:ext cx="825048" cy="21183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15;p9">
            <a:extLst>
              <a:ext uri="{FF2B5EF4-FFF2-40B4-BE49-F238E27FC236}">
                <a16:creationId xmlns="" xmlns:a16="http://schemas.microsoft.com/office/drawing/2014/main" id="{7057A822-034F-4B62-9A1A-674FAE24E888}"/>
              </a:ext>
            </a:extLst>
          </p:cNvPr>
          <p:cNvCxnSpPr>
            <a:cxnSpLocks/>
          </p:cNvCxnSpPr>
          <p:nvPr/>
        </p:nvCxnSpPr>
        <p:spPr>
          <a:xfrm>
            <a:off x="559037" y="4024885"/>
            <a:ext cx="825559" cy="0"/>
          </a:xfrm>
          <a:prstGeom prst="straightConnector1">
            <a:avLst/>
          </a:prstGeom>
          <a:noFill/>
          <a:ln w="28575" cap="flat" cmpd="sng">
            <a:solidFill>
              <a:srgbClr val="065CAB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79" y="439295"/>
            <a:ext cx="7393846" cy="695998"/>
            <a:chOff x="1476752" y="3469671"/>
            <a:chExt cx="8904943" cy="695998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2" y="3499669"/>
              <a:ext cx="8895830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 для соотношения «матрица-наполнитель»:</a:t>
              </a:r>
              <a:endParaRPr lang="ru-RU" sz="28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=""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=""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291646" y="3469671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4846A59D-BA36-4B2B-A4F5-78EAF079A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2" y="1406935"/>
            <a:ext cx="10909776" cy="243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1" y="1938304"/>
            <a:ext cx="5508000" cy="4507045"/>
          </a:xfrm>
        </p:spPr>
        <p:txBody>
          <a:bodyPr>
            <a:normAutofit/>
          </a:bodyPr>
          <a:lstStyle/>
          <a:p>
            <a:pPr marL="419100" indent="-342900" algn="just">
              <a:buFont typeface="Arial" panose="020B0604020202020204" pitchFamily="34" charset="0"/>
              <a:buChar char="•"/>
            </a:pPr>
            <a:r>
              <a:rPr lang="ru-RU" sz="2200" dirty="0"/>
              <a:t>Были трудности с документацией к библиотекам, не запускались некоторые библиотеки, приходилось искать обновления или переустанавливать более «свежую» версию </a:t>
            </a:r>
            <a:r>
              <a:rPr lang="ru-RU" sz="2200" dirty="0" smtClean="0"/>
              <a:t>тетради</a:t>
            </a:r>
          </a:p>
          <a:p>
            <a:pPr marL="419100" indent="-34290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Бывало</a:t>
            </a:r>
            <a:r>
              <a:rPr lang="ru-RU" sz="2200" dirty="0"/>
              <a:t>, что модели не работали, я шёл разными путями: искал ошибки в написанном коде и пробовал другие формулы, поэтому в работе одни и те же задачи решены разными вариантами.</a:t>
            </a:r>
            <a:endParaRPr lang="ru-RU" sz="2200" dirty="0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EDC4FB7F-80E5-439C-8598-169F703070B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41899" y="1938304"/>
            <a:ext cx="5508000" cy="4507045"/>
          </a:xfrm>
        </p:spPr>
        <p:txBody>
          <a:bodyPr>
            <a:normAutofit lnSpcReduction="10000"/>
          </a:bodyPr>
          <a:lstStyle/>
          <a:p>
            <a:pPr marL="419100" indent="-342900" algn="just">
              <a:buFont typeface="Arial" panose="020B0604020202020204" pitchFamily="34" charset="0"/>
              <a:buChar char="•"/>
            </a:pPr>
            <a:r>
              <a:rPr lang="ru-RU" sz="2200" dirty="0"/>
              <a:t>Задачу с помощью нейронных сетей решить не </a:t>
            </a:r>
            <a:r>
              <a:rPr lang="ru-RU" sz="2200" dirty="0" smtClean="0"/>
              <a:t>получилось</a:t>
            </a:r>
          </a:p>
          <a:p>
            <a:pPr marL="419100" indent="-34290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Необходимо </a:t>
            </a:r>
            <a:r>
              <a:rPr lang="ru-RU" sz="2200" dirty="0"/>
              <a:t>уделить больше внимания изучению самой проблемы композитных материалов, углубить знания по статистике и регрессиям, поискать иные варианты решений с данным </a:t>
            </a:r>
            <a:r>
              <a:rPr lang="ru-RU" sz="2200" dirty="0" err="1"/>
              <a:t>датасетом</a:t>
            </a:r>
            <a:r>
              <a:rPr lang="ru-RU" sz="2200" dirty="0"/>
              <a:t>, создать </a:t>
            </a:r>
            <a:r>
              <a:rPr lang="ru-RU" sz="2200" dirty="0" err="1"/>
              <a:t>плодтворную</a:t>
            </a:r>
            <a:r>
              <a:rPr lang="ru-RU" sz="2200" dirty="0"/>
              <a:t> команду программистов и сотрудников, работающих с природными материалами, способную к совместной работе над усовершенствованием уже существующих разработок и поддержанием их качественного и бесперебойного функционирования.</a:t>
            </a:r>
            <a:endParaRPr lang="ru-RU" sz="2200" dirty="0"/>
          </a:p>
        </p:txBody>
      </p:sp>
      <p:sp>
        <p:nvSpPr>
          <p:cNvPr id="2" name="Текст 1">
            <a:extLst>
              <a:ext uri="{FF2B5EF4-FFF2-40B4-BE49-F238E27FC236}">
                <a16:creationId xmlns=""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r>
              <a:rPr lang="ru-RU" sz="2600" dirty="0" smtClean="0"/>
              <a:t>Трудности и ошибки и вывод</a:t>
            </a:r>
            <a:endParaRPr lang="ru-RU" sz="26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=""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=""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Заключение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=""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=""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Words>413</Words>
  <Application>Microsoft Office PowerPoint</Application>
  <PresentationFormat>Широкоэкранный</PresentationFormat>
  <Paragraphs>65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Arial</vt:lpstr>
      <vt:lpstr>Wingdings</vt:lpstr>
      <vt:lpstr>Noto Sans Symbols</vt:lpstr>
      <vt:lpstr>Montserrat</vt:lpstr>
      <vt:lpstr>ALS Sector Bold</vt:lpstr>
      <vt:lpstr>ALS Sector Regular</vt:lpstr>
      <vt:lpstr>Roboto Black</vt:lpstr>
      <vt:lpstr>Open Sans</vt:lpstr>
      <vt:lpstr>Times New Roman</vt:lpstr>
      <vt:lpstr>If,kjyVUNE_28012021</vt:lpstr>
      <vt:lpstr>ВЫПУСКНАЯ КВАЛИФИКАЦИОННАЯ РАБОТА по курсу  «Data Science»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Alex</cp:lastModifiedBy>
  <cp:revision>102</cp:revision>
  <dcterms:created xsi:type="dcterms:W3CDTF">2021-02-24T09:03:25Z</dcterms:created>
  <dcterms:modified xsi:type="dcterms:W3CDTF">2023-04-26T06:07:36Z</dcterms:modified>
</cp:coreProperties>
</file>