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6"/>
  </p:notesMasterIdLst>
  <p:sldIdLst>
    <p:sldId id="256" r:id="rId2"/>
    <p:sldId id="261" r:id="rId3"/>
    <p:sldId id="259" r:id="rId4"/>
    <p:sldId id="277" r:id="rId5"/>
  </p:sldIdLst>
  <p:sldSz cx="12192000" cy="6858000"/>
  <p:notesSz cx="6858000" cy="9144000"/>
  <p:embeddedFontLst>
    <p:embeddedFont>
      <p:font typeface="Quicksand" panose="020B0604020202020204" charset="0"/>
      <p:regular r:id="rId7"/>
      <p:bold r:id="rId8"/>
    </p:embeddedFont>
    <p:embeddedFont>
      <p:font typeface="DM Sans" panose="020B0604020202020204" charset="0"/>
      <p:regular r:id="rId9"/>
      <p:bold r:id="rId10"/>
      <p:italic r:id="rId11"/>
      <p:boldItalic r:id="rId12"/>
    </p:embeddedFont>
    <p:embeddedFont>
      <p:font typeface="Abril Fatface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42400" y="1993120"/>
            <a:ext cx="11360700" cy="2430900"/>
          </a:xfrm>
          <a:prstGeom prst="rect">
            <a:avLst/>
          </a:prstGeom>
          <a:noFill/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06050" y="430465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866550" y="-1218350"/>
            <a:ext cx="3309300" cy="3309300"/>
          </a:xfrm>
          <a:prstGeom prst="ellipse">
            <a:avLst/>
          </a:prstGeom>
          <a:noFill/>
          <a:ln w="2286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325350" y="-677150"/>
            <a:ext cx="2226900" cy="2226900"/>
          </a:xfrm>
          <a:prstGeom prst="ellipse">
            <a:avLst/>
          </a:prstGeom>
          <a:noFill/>
          <a:ln w="2286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67550" y="-184250"/>
            <a:ext cx="1241100" cy="1241100"/>
          </a:xfrm>
          <a:prstGeom prst="ellipse">
            <a:avLst/>
          </a:prstGeom>
          <a:noFill/>
          <a:ln w="2286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90950" y="139150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425150" y="4337800"/>
            <a:ext cx="3055500" cy="305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10254450" y="399675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>
            <a:off x="9399250" y="733450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2"/>
          <p:cNvCxnSpPr/>
          <p:nvPr/>
        </p:nvCxnSpPr>
        <p:spPr>
          <a:xfrm>
            <a:off x="1346150" y="6000238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2"/>
          <p:cNvCxnSpPr/>
          <p:nvPr/>
        </p:nvCxnSpPr>
        <p:spPr>
          <a:xfrm>
            <a:off x="490950" y="6334013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-335125" y="4626300"/>
            <a:ext cx="3309300" cy="3309300"/>
            <a:chOff x="0" y="2260125"/>
            <a:chExt cx="3309300" cy="3309300"/>
          </a:xfrm>
        </p:grpSpPr>
        <p:sp>
          <p:nvSpPr>
            <p:cNvPr id="62" name="Google Shape;62;p6"/>
            <p:cNvSpPr/>
            <p:nvPr/>
          </p:nvSpPr>
          <p:spPr>
            <a:xfrm>
              <a:off x="0" y="2260125"/>
              <a:ext cx="3309300" cy="33093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541200" y="2801325"/>
              <a:ext cx="2226900" cy="22269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34100" y="3294225"/>
              <a:ext cx="1241100" cy="12411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357500" y="3617625"/>
              <a:ext cx="594300" cy="59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11029850" y="5443025"/>
            <a:ext cx="1814700" cy="181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9453175" y="436900"/>
            <a:ext cx="2386700" cy="333775"/>
            <a:chOff x="392975" y="6230575"/>
            <a:chExt cx="2386700" cy="333775"/>
          </a:xfrm>
        </p:grpSpPr>
        <p:cxnSp>
          <p:nvCxnSpPr>
            <p:cNvPr id="68" name="Google Shape;68;p6"/>
            <p:cNvCxnSpPr/>
            <p:nvPr/>
          </p:nvCxnSpPr>
          <p:spPr>
            <a:xfrm>
              <a:off x="1248175" y="6230575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6"/>
            <p:cNvCxnSpPr/>
            <p:nvPr/>
          </p:nvCxnSpPr>
          <p:spPr>
            <a:xfrm>
              <a:off x="392975" y="6564350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" name="Google Shape;70;p6"/>
          <p:cNvGrpSpPr/>
          <p:nvPr/>
        </p:nvGrpSpPr>
        <p:grpSpPr>
          <a:xfrm>
            <a:off x="3642475" y="6183488"/>
            <a:ext cx="2386700" cy="333775"/>
            <a:chOff x="392975" y="6230575"/>
            <a:chExt cx="2386700" cy="333775"/>
          </a:xfrm>
        </p:grpSpPr>
        <p:cxnSp>
          <p:nvCxnSpPr>
            <p:cNvPr id="71" name="Google Shape;71;p6"/>
            <p:cNvCxnSpPr/>
            <p:nvPr/>
          </p:nvCxnSpPr>
          <p:spPr>
            <a:xfrm>
              <a:off x="1248175" y="6230575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392975" y="6564350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6"/>
          <p:cNvSpPr txBox="1">
            <a:spLocks noGrp="1"/>
          </p:cNvSpPr>
          <p:nvPr>
            <p:ph type="title"/>
          </p:nvPr>
        </p:nvSpPr>
        <p:spPr>
          <a:xfrm>
            <a:off x="2401350" y="2005425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1"/>
          </p:nvPr>
        </p:nvSpPr>
        <p:spPr>
          <a:xfrm>
            <a:off x="2401350" y="40890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"/>
          <p:cNvGrpSpPr/>
          <p:nvPr/>
        </p:nvGrpSpPr>
        <p:grpSpPr>
          <a:xfrm>
            <a:off x="10530225" y="5700925"/>
            <a:ext cx="2226900" cy="2226900"/>
            <a:chOff x="10377825" y="5396125"/>
            <a:chExt cx="2226900" cy="2226900"/>
          </a:xfrm>
        </p:grpSpPr>
        <p:sp>
          <p:nvSpPr>
            <p:cNvPr id="77" name="Google Shape;77;p7"/>
            <p:cNvSpPr/>
            <p:nvPr/>
          </p:nvSpPr>
          <p:spPr>
            <a:xfrm>
              <a:off x="10377825" y="5396125"/>
              <a:ext cx="2226900" cy="22269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10870725" y="5889025"/>
              <a:ext cx="1241100" cy="12411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11194125" y="6212425"/>
              <a:ext cx="594300" cy="59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314250" y="6206588"/>
            <a:ext cx="2386700" cy="333775"/>
            <a:chOff x="392975" y="6230575"/>
            <a:chExt cx="2386700" cy="333775"/>
          </a:xfrm>
        </p:grpSpPr>
        <p:cxnSp>
          <p:nvCxnSpPr>
            <p:cNvPr id="81" name="Google Shape;81;p7"/>
            <p:cNvCxnSpPr/>
            <p:nvPr/>
          </p:nvCxnSpPr>
          <p:spPr>
            <a:xfrm>
              <a:off x="1248175" y="6230575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7"/>
            <p:cNvCxnSpPr/>
            <p:nvPr/>
          </p:nvCxnSpPr>
          <p:spPr>
            <a:xfrm>
              <a:off x="392975" y="6564350"/>
              <a:ext cx="1531500" cy="0"/>
            </a:xfrm>
            <a:prstGeom prst="straightConnector1">
              <a:avLst/>
            </a:prstGeom>
            <a:noFill/>
            <a:ln w="11430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>
            <a:spLocks noGrp="1"/>
          </p:cNvSpPr>
          <p:nvPr>
            <p:ph type="title"/>
          </p:nvPr>
        </p:nvSpPr>
        <p:spPr>
          <a:xfrm>
            <a:off x="5978200" y="1507775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body" idx="1"/>
          </p:nvPr>
        </p:nvSpPr>
        <p:spPr>
          <a:xfrm>
            <a:off x="5978300" y="2508425"/>
            <a:ext cx="5581500" cy="31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0" y="2260125"/>
            <a:ext cx="3309300" cy="3309300"/>
            <a:chOff x="0" y="2260125"/>
            <a:chExt cx="3309300" cy="3309300"/>
          </a:xfrm>
        </p:grpSpPr>
        <p:sp>
          <p:nvSpPr>
            <p:cNvPr id="245" name="Google Shape;245;p19"/>
            <p:cNvSpPr/>
            <p:nvPr/>
          </p:nvSpPr>
          <p:spPr>
            <a:xfrm>
              <a:off x="0" y="2260125"/>
              <a:ext cx="3309300" cy="33093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541200" y="2801325"/>
              <a:ext cx="2226900" cy="22269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034100" y="3294225"/>
              <a:ext cx="1241100" cy="12411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1357500" y="3617625"/>
              <a:ext cx="594300" cy="59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9" name="Google Shape;249;p19"/>
          <p:cNvCxnSpPr/>
          <p:nvPr/>
        </p:nvCxnSpPr>
        <p:spPr>
          <a:xfrm>
            <a:off x="10158150" y="267475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19"/>
          <p:cNvCxnSpPr/>
          <p:nvPr/>
        </p:nvCxnSpPr>
        <p:spPr>
          <a:xfrm>
            <a:off x="9302950" y="601250"/>
            <a:ext cx="1531500" cy="0"/>
          </a:xfrm>
          <a:prstGeom prst="straightConnector1">
            <a:avLst/>
          </a:prstGeom>
          <a:noFill/>
          <a:ln w="114300" cap="rnd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1" name="Google Shape;251;p19"/>
          <p:cNvGrpSpPr/>
          <p:nvPr/>
        </p:nvGrpSpPr>
        <p:grpSpPr>
          <a:xfrm>
            <a:off x="10377825" y="5396125"/>
            <a:ext cx="2226900" cy="2226900"/>
            <a:chOff x="10377825" y="5396125"/>
            <a:chExt cx="2226900" cy="2226900"/>
          </a:xfrm>
        </p:grpSpPr>
        <p:sp>
          <p:nvSpPr>
            <p:cNvPr id="252" name="Google Shape;252;p19"/>
            <p:cNvSpPr/>
            <p:nvPr/>
          </p:nvSpPr>
          <p:spPr>
            <a:xfrm>
              <a:off x="10377825" y="5396125"/>
              <a:ext cx="2226900" cy="22269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10870725" y="5889025"/>
              <a:ext cx="1241100" cy="1241100"/>
            </a:xfrm>
            <a:prstGeom prst="ellipse">
              <a:avLst/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1194125" y="6212425"/>
              <a:ext cx="594300" cy="594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9"/>
          <p:cNvSpPr/>
          <p:nvPr/>
        </p:nvSpPr>
        <p:spPr>
          <a:xfrm>
            <a:off x="-457200" y="-277375"/>
            <a:ext cx="1814700" cy="181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Quicksand"/>
              <a:buNone/>
              <a:defRPr sz="4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1970175" y="2231375"/>
            <a:ext cx="8219400" cy="127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442400" y="2221720"/>
            <a:ext cx="11360700" cy="243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AKV-BOT</a:t>
            </a:r>
            <a:endParaRPr dirty="0"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1"/>
          </p:nvPr>
        </p:nvSpPr>
        <p:spPr>
          <a:xfrm>
            <a:off x="406050" y="453325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smtClean="0"/>
              <a:t>B</a:t>
            </a:r>
            <a:r>
              <a:rPr lang="en" dirty="0" smtClean="0"/>
              <a:t>y Karim Gabdrakipov, Ivan Bobrinev and Andrew Gordeev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5516880"/>
            <a:ext cx="223520" cy="1341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File:Telegram logo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295" y="1537969"/>
            <a:ext cx="145986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Питон PNG Images Transparent Free Download | PNGM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425" y="309372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body" idx="4"/>
          </p:nvPr>
        </p:nvSpPr>
        <p:spPr>
          <a:xfrm>
            <a:off x="6464146" y="271873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ru-RU" sz="2800" dirty="0"/>
              <a:t>Сделать бота максимально простым и интуитивно понятным для пользователя. Собрать информацию о ВУЗах</a:t>
            </a:r>
          </a:p>
        </p:txBody>
      </p:sp>
      <p:sp>
        <p:nvSpPr>
          <p:cNvPr id="336" name="Google Shape;336;p27"/>
          <p:cNvSpPr txBox="1">
            <a:spLocks noGrp="1"/>
          </p:cNvSpPr>
          <p:nvPr>
            <p:ph type="body" idx="3"/>
          </p:nvPr>
        </p:nvSpPr>
        <p:spPr>
          <a:xfrm>
            <a:off x="690880" y="2720320"/>
            <a:ext cx="504167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 sz="2800" dirty="0"/>
              <a:t>Создать бота, который помог бы школьникам определиться с выбором </a:t>
            </a:r>
            <a:r>
              <a:rPr lang="ru-RU" sz="2800" dirty="0" smtClean="0"/>
              <a:t>ВУЗа</a:t>
            </a:r>
            <a:endParaRPr lang="ru-RU" sz="2800" dirty="0"/>
          </a:p>
        </p:txBody>
      </p:sp>
      <p:sp>
        <p:nvSpPr>
          <p:cNvPr id="337" name="Google Shape;337;p27"/>
          <p:cNvSpPr txBox="1">
            <a:spLocks noGrp="1"/>
          </p:cNvSpPr>
          <p:nvPr>
            <p:ph type="subTitle" idx="1"/>
          </p:nvPr>
        </p:nvSpPr>
        <p:spPr>
          <a:xfrm>
            <a:off x="700640" y="1828800"/>
            <a:ext cx="4961100" cy="88392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" sz="4000" dirty="0">
                <a:solidFill>
                  <a:schemeClr val="accent3"/>
                </a:solidFill>
              </a:rPr>
              <a:t>01 |</a:t>
            </a:r>
            <a:r>
              <a:rPr lang="en-US" sz="4000" dirty="0" smtClean="0">
                <a:solidFill>
                  <a:schemeClr val="accent3"/>
                </a:solidFill>
              </a:rPr>
              <a:t> </a:t>
            </a:r>
            <a:r>
              <a:rPr lang="ru-RU" sz="4000" dirty="0" smtClean="0">
                <a:solidFill>
                  <a:schemeClr val="accent3"/>
                </a:solidFill>
              </a:rPr>
              <a:t>Идея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338" name="Google Shape;338;p27"/>
          <p:cNvSpPr txBox="1">
            <a:spLocks noGrp="1"/>
          </p:cNvSpPr>
          <p:nvPr>
            <p:ph type="subTitle" idx="2"/>
          </p:nvPr>
        </p:nvSpPr>
        <p:spPr>
          <a:xfrm>
            <a:off x="6464155" y="1813774"/>
            <a:ext cx="4960800" cy="8989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" sz="4000" dirty="0" smtClean="0">
                <a:solidFill>
                  <a:schemeClr val="accent3"/>
                </a:solidFill>
              </a:rPr>
              <a:t>0</a:t>
            </a:r>
            <a:r>
              <a:rPr lang="ru-RU" sz="4000" dirty="0" smtClean="0">
                <a:solidFill>
                  <a:schemeClr val="accent3"/>
                </a:solidFill>
              </a:rPr>
              <a:t>2</a:t>
            </a:r>
            <a:r>
              <a:rPr lang="en" sz="4000" dirty="0" smtClean="0">
                <a:solidFill>
                  <a:schemeClr val="accent3"/>
                </a:solidFill>
              </a:rPr>
              <a:t> |</a:t>
            </a:r>
            <a:r>
              <a:rPr lang="ru-RU" sz="4000" dirty="0" smtClean="0">
                <a:solidFill>
                  <a:schemeClr val="accent3"/>
                </a:solidFill>
              </a:rPr>
              <a:t> Задачи </a:t>
            </a:r>
            <a:endParaRPr sz="40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/>
          <p:nvPr/>
        </p:nvSpPr>
        <p:spPr>
          <a:xfrm>
            <a:off x="224650" y="208301"/>
            <a:ext cx="1939200" cy="193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5"/>
          <p:cNvSpPr txBox="1">
            <a:spLocks noGrp="1"/>
          </p:cNvSpPr>
          <p:nvPr>
            <p:ph type="body" idx="1"/>
          </p:nvPr>
        </p:nvSpPr>
        <p:spPr>
          <a:xfrm>
            <a:off x="2899190" y="1996115"/>
            <a:ext cx="8957530" cy="71660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ru-RU" sz="2400" dirty="0" smtClean="0"/>
              <a:t>1) Структура: функции кнопок, БД, получения картинки из </a:t>
            </a:r>
            <a:r>
              <a:rPr lang="en-US" sz="2400" dirty="0" smtClean="0"/>
              <a:t>API</a:t>
            </a:r>
            <a:endParaRPr sz="2400" dirty="0"/>
          </a:p>
        </p:txBody>
      </p:sp>
      <p:sp>
        <p:nvSpPr>
          <p:cNvPr id="321" name="Google Shape;321;p25"/>
          <p:cNvSpPr txBox="1">
            <a:spLocks noGrp="1"/>
          </p:cNvSpPr>
          <p:nvPr>
            <p:ph type="title"/>
          </p:nvPr>
        </p:nvSpPr>
        <p:spPr>
          <a:xfrm>
            <a:off x="2340390" y="552545"/>
            <a:ext cx="7389300" cy="12864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Реализация</a:t>
            </a:r>
            <a:endParaRPr dirty="0"/>
          </a:p>
        </p:txBody>
      </p:sp>
      <p:sp>
        <p:nvSpPr>
          <p:cNvPr id="322" name="Google Shape;322;p25"/>
          <p:cNvSpPr/>
          <p:nvPr/>
        </p:nvSpPr>
        <p:spPr>
          <a:xfrm>
            <a:off x="574705" y="699925"/>
            <a:ext cx="1165828" cy="95603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Quicksand"/>
              </a:rPr>
              <a:t>01</a:t>
            </a:r>
          </a:p>
        </p:txBody>
      </p:sp>
      <p:sp>
        <p:nvSpPr>
          <p:cNvPr id="7" name="Google Shape;320;p25"/>
          <p:cNvSpPr txBox="1">
            <a:spLocks/>
          </p:cNvSpPr>
          <p:nvPr/>
        </p:nvSpPr>
        <p:spPr>
          <a:xfrm>
            <a:off x="345440" y="3448995"/>
            <a:ext cx="11338560" cy="71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ru-RU" sz="2400" dirty="0" smtClean="0"/>
              <a:t>2) Особенности: поддержка работы (контакт с пользователем), автономность</a:t>
            </a:r>
            <a:endParaRPr lang="ru-RU" sz="2400" dirty="0"/>
          </a:p>
        </p:txBody>
      </p:sp>
      <p:sp>
        <p:nvSpPr>
          <p:cNvPr id="8" name="Google Shape;320;p25"/>
          <p:cNvSpPr txBox="1">
            <a:spLocks/>
          </p:cNvSpPr>
          <p:nvPr/>
        </p:nvSpPr>
        <p:spPr>
          <a:xfrm>
            <a:off x="3942080" y="4881555"/>
            <a:ext cx="5974080" cy="71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 b="0" i="0" u="none" strike="noStrike" cap="non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Aft>
                <a:spcPts val="2100"/>
              </a:spcAft>
              <a:buFont typeface="DM Sans"/>
              <a:buNone/>
            </a:pPr>
            <a:r>
              <a:rPr lang="ru-RU" sz="2400" dirty="0"/>
              <a:t>3</a:t>
            </a:r>
            <a:r>
              <a:rPr lang="ru-RU" sz="2400" dirty="0" smtClean="0"/>
              <a:t>) Технологии:</a:t>
            </a:r>
            <a:r>
              <a:rPr lang="en-US" sz="2400" dirty="0" smtClean="0"/>
              <a:t> API, Alchemy, </a:t>
            </a:r>
            <a:r>
              <a:rPr lang="en-US" sz="2400" dirty="0" err="1" smtClean="0"/>
              <a:t>Telegramm</a:t>
            </a:r>
            <a:endParaRPr lang="ru-RU" sz="2400" dirty="0"/>
          </a:p>
        </p:txBody>
      </p:sp>
      <p:pic>
        <p:nvPicPr>
          <p:cNvPr id="2064" name="Picture 16" descr="Вывод – Бесплатные иконки: технолог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175" y="4106228"/>
            <a:ext cx="1317625" cy="131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cdn.discordapp.com/attachments/1101559318874173440/1101636194707709983/png-transparent-computer-icons-atom-structure-structure-miscellaneous-text-structure-3-PhotoRoom.png-Photo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912" y="2509520"/>
            <a:ext cx="2041848" cy="113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3"/>
          <p:cNvSpPr txBox="1">
            <a:spLocks noGrp="1"/>
          </p:cNvSpPr>
          <p:nvPr>
            <p:ph type="title"/>
          </p:nvPr>
        </p:nvSpPr>
        <p:spPr>
          <a:xfrm>
            <a:off x="3811100" y="1812575"/>
            <a:ext cx="7748400" cy="99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 smtClean="0"/>
              <a:t>Заключение</a:t>
            </a:r>
            <a:endParaRPr sz="5100" dirty="0"/>
          </a:p>
        </p:txBody>
      </p:sp>
      <p:sp>
        <p:nvSpPr>
          <p:cNvPr id="767" name="Google Shape;767;p43"/>
          <p:cNvSpPr txBox="1">
            <a:spLocks noGrp="1"/>
          </p:cNvSpPr>
          <p:nvPr>
            <p:ph type="body" idx="1"/>
          </p:nvPr>
        </p:nvSpPr>
        <p:spPr>
          <a:xfrm>
            <a:off x="3811250" y="2889425"/>
            <a:ext cx="7748400" cy="2322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ru-RU" sz="2800" dirty="0" smtClean="0"/>
              <a:t>Доработка: добавление </a:t>
            </a:r>
            <a:r>
              <a:rPr lang="en-US" sz="2800" dirty="0" smtClean="0"/>
              <a:t>API </a:t>
            </a:r>
            <a:r>
              <a:rPr lang="ru-RU" sz="2800" dirty="0" smtClean="0"/>
              <a:t>и ссылок на ВУЗы, увеличение базы данных, создание «</a:t>
            </a:r>
            <a:r>
              <a:rPr lang="ru-RU" sz="2800" dirty="0" err="1" smtClean="0"/>
              <a:t>напоминалок</a:t>
            </a:r>
            <a:r>
              <a:rPr lang="ru-RU" sz="2800" dirty="0" smtClean="0"/>
              <a:t>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3D3983"/>
      </a:lt1>
      <a:dk2>
        <a:srgbClr val="FFFFFF"/>
      </a:dk2>
      <a:lt2>
        <a:srgbClr val="EEEEEE"/>
      </a:lt2>
      <a:accent1>
        <a:srgbClr val="3D3983"/>
      </a:accent1>
      <a:accent2>
        <a:srgbClr val="F06B80"/>
      </a:accent2>
      <a:accent3>
        <a:srgbClr val="F5C968"/>
      </a:accent3>
      <a:accent4>
        <a:srgbClr val="FFFFFF"/>
      </a:accent4>
      <a:accent5>
        <a:srgbClr val="3A3838"/>
      </a:accent5>
      <a:accent6>
        <a:srgbClr val="000000"/>
      </a:accent6>
      <a:hlink>
        <a:srgbClr val="F5C9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98</Words>
  <Application>Microsoft Office PowerPoint</Application>
  <PresentationFormat>Широкоэкранный</PresentationFormat>
  <Paragraphs>14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Quicksand</vt:lpstr>
      <vt:lpstr>DM Sans</vt:lpstr>
      <vt:lpstr>Aldrich</vt:lpstr>
      <vt:lpstr>Arial</vt:lpstr>
      <vt:lpstr>Abril Fatface</vt:lpstr>
      <vt:lpstr>Calibri</vt:lpstr>
      <vt:lpstr>SlidesMania</vt:lpstr>
      <vt:lpstr>AKV-BOT</vt:lpstr>
      <vt:lpstr>Введение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TUZIK</dc:title>
  <dc:creator>Юрий Владимирович</dc:creator>
  <cp:lastModifiedBy>Юрий Владимирович</cp:lastModifiedBy>
  <cp:revision>6</cp:revision>
  <dcterms:modified xsi:type="dcterms:W3CDTF">2023-04-28T22:37:33Z</dcterms:modified>
</cp:coreProperties>
</file>