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71" r:id="rId5"/>
    <p:sldId id="266" r:id="rId6"/>
    <p:sldId id="267" r:id="rId7"/>
    <p:sldId id="268" r:id="rId8"/>
    <p:sldId id="269" r:id="rId9"/>
    <p:sldId id="262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E3CFF07-0B10-413A-BE94-DF75D6BAB130}">
          <p14:sldIdLst>
            <p14:sldId id="259"/>
            <p14:sldId id="263"/>
            <p14:sldId id="261"/>
            <p14:sldId id="271"/>
            <p14:sldId id="266"/>
            <p14:sldId id="267"/>
            <p14:sldId id="268"/>
            <p14:sldId id="269"/>
            <p14:sldId id="262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A61"/>
    <a:srgbClr val="083661"/>
    <a:srgbClr val="F25892"/>
    <a:srgbClr val="03A1A4"/>
    <a:srgbClr val="EF3078"/>
    <a:srgbClr val="385723"/>
    <a:srgbClr val="67AB9F"/>
    <a:srgbClr val="E2E2E2"/>
    <a:srgbClr val="FF5969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A2F85-05E0-41D1-B442-EF5C8AA96132}" type="doc">
      <dgm:prSet loTypeId="urn:microsoft.com/office/officeart/2008/layout/AscendingPictureAccentProcess" loCatId="picture" qsTypeId="urn:microsoft.com/office/officeart/2005/8/quickstyle/3d3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5321EE11-40E9-4EB6-B7F8-8906787E2E58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rPr>
            <a:t>Fitness</a:t>
          </a:r>
          <a:endParaRPr lang="en-US" b="1" dirty="0">
            <a:solidFill>
              <a:schemeClr val="tx1">
                <a:lumMod val="95000"/>
                <a:lumOff val="5000"/>
              </a:schemeClr>
            </a:solidFill>
            <a:latin typeface="Arial Rounded MT Bold" panose="020F0704030504030204" pitchFamily="34" charset="0"/>
          </a:endParaRPr>
        </a:p>
      </dgm:t>
    </dgm:pt>
    <dgm:pt modelId="{DBBBFA6C-D1DB-4F0E-8101-14D410599967}" type="parTrans" cxnId="{6EDED9ED-F534-4DC8-87EA-99B40D074DEC}">
      <dgm:prSet/>
      <dgm:spPr/>
      <dgm:t>
        <a:bodyPr/>
        <a:lstStyle/>
        <a:p>
          <a:endParaRPr lang="en-US"/>
        </a:p>
      </dgm:t>
    </dgm:pt>
    <dgm:pt modelId="{6F90EDE7-5446-4FCD-8B49-E91478D9285E}" type="sibTrans" cxnId="{6EDED9ED-F534-4DC8-87EA-99B40D074DE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869551-B627-4449-858B-708BB5FE644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rPr>
            <a:t>Nutrition</a:t>
          </a:r>
          <a:endParaRPr lang="en-US" b="1" dirty="0">
            <a:solidFill>
              <a:schemeClr val="tx1">
                <a:lumMod val="95000"/>
                <a:lumOff val="5000"/>
              </a:schemeClr>
            </a:solidFill>
            <a:latin typeface="Arial Rounded MT Bold" panose="020F0704030504030204" pitchFamily="34" charset="0"/>
          </a:endParaRPr>
        </a:p>
      </dgm:t>
    </dgm:pt>
    <dgm:pt modelId="{C29B2917-358D-481E-A5D3-A497B86D42A8}" type="parTrans" cxnId="{3AB04544-A00A-40DC-A006-29EF747D7724}">
      <dgm:prSet/>
      <dgm:spPr/>
      <dgm:t>
        <a:bodyPr/>
        <a:lstStyle/>
        <a:p>
          <a:endParaRPr lang="en-US"/>
        </a:p>
      </dgm:t>
    </dgm:pt>
    <dgm:pt modelId="{55E7F57F-42AE-40FB-8613-A42C0EEA8F21}" type="sibTrans" cxnId="{3AB04544-A00A-40DC-A006-29EF747D772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8C896C7-2CD4-4BD6-96D8-2637237D9192}" type="pres">
      <dgm:prSet presAssocID="{879A2F85-05E0-41D1-B442-EF5C8AA9613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F1DA9A-97CF-4250-865B-EB2A3D0E9D62}" type="pres">
      <dgm:prSet presAssocID="{879A2F85-05E0-41D1-B442-EF5C8AA96132}" presName="dot1" presStyleLbl="alignNode1" presStyleIdx="0" presStyleCnt="10"/>
      <dgm:spPr/>
    </dgm:pt>
    <dgm:pt modelId="{B6006CB4-F1F2-43DB-B7FB-5D172429D1AD}" type="pres">
      <dgm:prSet presAssocID="{879A2F85-05E0-41D1-B442-EF5C8AA96132}" presName="dot2" presStyleLbl="alignNode1" presStyleIdx="1" presStyleCnt="10"/>
      <dgm:spPr/>
    </dgm:pt>
    <dgm:pt modelId="{F6DD5E66-8383-45C0-8563-BA572574548D}" type="pres">
      <dgm:prSet presAssocID="{879A2F85-05E0-41D1-B442-EF5C8AA96132}" presName="dot3" presStyleLbl="alignNode1" presStyleIdx="2" presStyleCnt="10"/>
      <dgm:spPr/>
    </dgm:pt>
    <dgm:pt modelId="{29C130D7-55CC-4BB3-9432-E97B0397DAEA}" type="pres">
      <dgm:prSet presAssocID="{879A2F85-05E0-41D1-B442-EF5C8AA96132}" presName="dotArrow1" presStyleLbl="alignNode1" presStyleIdx="3" presStyleCnt="10"/>
      <dgm:spPr/>
    </dgm:pt>
    <dgm:pt modelId="{6D6CA193-FE5D-4CD9-B3E6-EF20C818AE6A}" type="pres">
      <dgm:prSet presAssocID="{879A2F85-05E0-41D1-B442-EF5C8AA96132}" presName="dotArrow2" presStyleLbl="alignNode1" presStyleIdx="4" presStyleCnt="10"/>
      <dgm:spPr/>
    </dgm:pt>
    <dgm:pt modelId="{742213FD-30B2-498D-A3BD-EC5FEFFD194E}" type="pres">
      <dgm:prSet presAssocID="{879A2F85-05E0-41D1-B442-EF5C8AA96132}" presName="dotArrow3" presStyleLbl="alignNode1" presStyleIdx="5" presStyleCnt="10"/>
      <dgm:spPr/>
    </dgm:pt>
    <dgm:pt modelId="{C3CE7248-7521-41E8-B05B-60324692B4F5}" type="pres">
      <dgm:prSet presAssocID="{879A2F85-05E0-41D1-B442-EF5C8AA96132}" presName="dotArrow4" presStyleLbl="alignNode1" presStyleIdx="6" presStyleCnt="10"/>
      <dgm:spPr/>
    </dgm:pt>
    <dgm:pt modelId="{C47CF24E-633D-4CB7-B823-374C9D7A08E7}" type="pres">
      <dgm:prSet presAssocID="{879A2F85-05E0-41D1-B442-EF5C8AA96132}" presName="dotArrow5" presStyleLbl="alignNode1" presStyleIdx="7" presStyleCnt="10"/>
      <dgm:spPr/>
    </dgm:pt>
    <dgm:pt modelId="{6240937A-8232-470D-9255-DE5B2C8429AC}" type="pres">
      <dgm:prSet presAssocID="{879A2F85-05E0-41D1-B442-EF5C8AA96132}" presName="dotArrow6" presStyleLbl="alignNode1" presStyleIdx="8" presStyleCnt="10"/>
      <dgm:spPr/>
    </dgm:pt>
    <dgm:pt modelId="{F18F89D2-83D1-48CD-8920-C488C6771DD0}" type="pres">
      <dgm:prSet presAssocID="{879A2F85-05E0-41D1-B442-EF5C8AA96132}" presName="dotArrow7" presStyleLbl="alignNode1" presStyleIdx="9" presStyleCnt="10"/>
      <dgm:spPr/>
    </dgm:pt>
    <dgm:pt modelId="{7BCC618B-88E4-4937-AB9A-0C852D8725CD}" type="pres">
      <dgm:prSet presAssocID="{5321EE11-40E9-4EB6-B7F8-8906787E2E58}" presName="parTx1" presStyleLbl="node1" presStyleIdx="0" presStyleCnt="2"/>
      <dgm:spPr/>
      <dgm:t>
        <a:bodyPr/>
        <a:lstStyle/>
        <a:p>
          <a:endParaRPr lang="en-US"/>
        </a:p>
      </dgm:t>
    </dgm:pt>
    <dgm:pt modelId="{519F6D2F-4AC2-40DB-8368-BEF8D3C65442}" type="pres">
      <dgm:prSet presAssocID="{6F90EDE7-5446-4FCD-8B49-E91478D9285E}" presName="picture1" presStyleCnt="0"/>
      <dgm:spPr/>
    </dgm:pt>
    <dgm:pt modelId="{A5CAE9A2-A070-443F-968E-B3BD62003CFD}" type="pres">
      <dgm:prSet presAssocID="{6F90EDE7-5446-4FCD-8B49-E91478D9285E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55604D1A-F399-4804-80EF-5A19A04D74AA}" type="pres">
      <dgm:prSet presAssocID="{31869551-B627-4449-858B-708BB5FE6449}" presName="parTx2" presStyleLbl="node1" presStyleIdx="1" presStyleCnt="2"/>
      <dgm:spPr/>
      <dgm:t>
        <a:bodyPr/>
        <a:lstStyle/>
        <a:p>
          <a:endParaRPr lang="en-US"/>
        </a:p>
      </dgm:t>
    </dgm:pt>
    <dgm:pt modelId="{6E581C35-5FE1-4A4A-864B-85491BEA5B6C}" type="pres">
      <dgm:prSet presAssocID="{55E7F57F-42AE-40FB-8613-A42C0EEA8F21}" presName="picture2" presStyleCnt="0"/>
      <dgm:spPr/>
    </dgm:pt>
    <dgm:pt modelId="{B448E240-E2B7-4180-9683-66DBCE5D289D}" type="pres">
      <dgm:prSet presAssocID="{55E7F57F-42AE-40FB-8613-A42C0EEA8F21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6EDED9ED-F534-4DC8-87EA-99B40D074DEC}" srcId="{879A2F85-05E0-41D1-B442-EF5C8AA96132}" destId="{5321EE11-40E9-4EB6-B7F8-8906787E2E58}" srcOrd="0" destOrd="0" parTransId="{DBBBFA6C-D1DB-4F0E-8101-14D410599967}" sibTransId="{6F90EDE7-5446-4FCD-8B49-E91478D9285E}"/>
    <dgm:cxn modelId="{81A611E4-B362-445D-8CDB-7A4392998102}" type="presOf" srcId="{879A2F85-05E0-41D1-B442-EF5C8AA96132}" destId="{68C896C7-2CD4-4BD6-96D8-2637237D9192}" srcOrd="0" destOrd="0" presId="urn:microsoft.com/office/officeart/2008/layout/AscendingPictureAccentProcess"/>
    <dgm:cxn modelId="{3AB04544-A00A-40DC-A006-29EF747D7724}" srcId="{879A2F85-05E0-41D1-B442-EF5C8AA96132}" destId="{31869551-B627-4449-858B-708BB5FE6449}" srcOrd="1" destOrd="0" parTransId="{C29B2917-358D-481E-A5D3-A497B86D42A8}" sibTransId="{55E7F57F-42AE-40FB-8613-A42C0EEA8F21}"/>
    <dgm:cxn modelId="{AC65F2F5-99C5-44A1-B861-C55CFC52EE02}" type="presOf" srcId="{6F90EDE7-5446-4FCD-8B49-E91478D9285E}" destId="{A5CAE9A2-A070-443F-968E-B3BD62003CFD}" srcOrd="0" destOrd="0" presId="urn:microsoft.com/office/officeart/2008/layout/AscendingPictureAccentProcess"/>
    <dgm:cxn modelId="{0A922C7B-3886-4F66-A33A-7CADF161E146}" type="presOf" srcId="{55E7F57F-42AE-40FB-8613-A42C0EEA8F21}" destId="{B448E240-E2B7-4180-9683-66DBCE5D289D}" srcOrd="0" destOrd="0" presId="urn:microsoft.com/office/officeart/2008/layout/AscendingPictureAccentProcess"/>
    <dgm:cxn modelId="{06B21921-596A-4856-9972-96E65DF6102A}" type="presOf" srcId="{5321EE11-40E9-4EB6-B7F8-8906787E2E58}" destId="{7BCC618B-88E4-4937-AB9A-0C852D8725CD}" srcOrd="0" destOrd="0" presId="urn:microsoft.com/office/officeart/2008/layout/AscendingPictureAccentProcess"/>
    <dgm:cxn modelId="{D59421AF-D662-45CE-A1C1-A363DDE94628}" type="presOf" srcId="{31869551-B627-4449-858B-708BB5FE6449}" destId="{55604D1A-F399-4804-80EF-5A19A04D74AA}" srcOrd="0" destOrd="0" presId="urn:microsoft.com/office/officeart/2008/layout/AscendingPictureAccentProcess"/>
    <dgm:cxn modelId="{3B17F2D2-371C-46F7-A60C-1F261BE5BB7A}" type="presParOf" srcId="{68C896C7-2CD4-4BD6-96D8-2637237D9192}" destId="{42F1DA9A-97CF-4250-865B-EB2A3D0E9D62}" srcOrd="0" destOrd="0" presId="urn:microsoft.com/office/officeart/2008/layout/AscendingPictureAccentProcess"/>
    <dgm:cxn modelId="{5D45259B-F367-48CE-AD47-26FE0D3E5FFA}" type="presParOf" srcId="{68C896C7-2CD4-4BD6-96D8-2637237D9192}" destId="{B6006CB4-F1F2-43DB-B7FB-5D172429D1AD}" srcOrd="1" destOrd="0" presId="urn:microsoft.com/office/officeart/2008/layout/AscendingPictureAccentProcess"/>
    <dgm:cxn modelId="{9A62127E-A158-47C4-8823-433FAB830A30}" type="presParOf" srcId="{68C896C7-2CD4-4BD6-96D8-2637237D9192}" destId="{F6DD5E66-8383-45C0-8563-BA572574548D}" srcOrd="2" destOrd="0" presId="urn:microsoft.com/office/officeart/2008/layout/AscendingPictureAccentProcess"/>
    <dgm:cxn modelId="{984C7751-DE5D-4CA0-BBB1-16F0749880C1}" type="presParOf" srcId="{68C896C7-2CD4-4BD6-96D8-2637237D9192}" destId="{29C130D7-55CC-4BB3-9432-E97B0397DAEA}" srcOrd="3" destOrd="0" presId="urn:microsoft.com/office/officeart/2008/layout/AscendingPictureAccentProcess"/>
    <dgm:cxn modelId="{1D2B1090-38D0-40A8-BA21-91F527005C5E}" type="presParOf" srcId="{68C896C7-2CD4-4BD6-96D8-2637237D9192}" destId="{6D6CA193-FE5D-4CD9-B3E6-EF20C818AE6A}" srcOrd="4" destOrd="0" presId="urn:microsoft.com/office/officeart/2008/layout/AscendingPictureAccentProcess"/>
    <dgm:cxn modelId="{CC14F2BF-3535-4B9F-9AC3-65E7EF051D92}" type="presParOf" srcId="{68C896C7-2CD4-4BD6-96D8-2637237D9192}" destId="{742213FD-30B2-498D-A3BD-EC5FEFFD194E}" srcOrd="5" destOrd="0" presId="urn:microsoft.com/office/officeart/2008/layout/AscendingPictureAccentProcess"/>
    <dgm:cxn modelId="{D6EA2F28-C804-4620-8D98-628E7A18B8A5}" type="presParOf" srcId="{68C896C7-2CD4-4BD6-96D8-2637237D9192}" destId="{C3CE7248-7521-41E8-B05B-60324692B4F5}" srcOrd="6" destOrd="0" presId="urn:microsoft.com/office/officeart/2008/layout/AscendingPictureAccentProcess"/>
    <dgm:cxn modelId="{2023A068-F13B-4250-A5D1-B3E55E31E777}" type="presParOf" srcId="{68C896C7-2CD4-4BD6-96D8-2637237D9192}" destId="{C47CF24E-633D-4CB7-B823-374C9D7A08E7}" srcOrd="7" destOrd="0" presId="urn:microsoft.com/office/officeart/2008/layout/AscendingPictureAccentProcess"/>
    <dgm:cxn modelId="{A68E834B-8F20-486A-ABAE-BFA306F4CFDA}" type="presParOf" srcId="{68C896C7-2CD4-4BD6-96D8-2637237D9192}" destId="{6240937A-8232-470D-9255-DE5B2C8429AC}" srcOrd="8" destOrd="0" presId="urn:microsoft.com/office/officeart/2008/layout/AscendingPictureAccentProcess"/>
    <dgm:cxn modelId="{0E1610EF-1DC2-4DD4-8FB2-044B4A914190}" type="presParOf" srcId="{68C896C7-2CD4-4BD6-96D8-2637237D9192}" destId="{F18F89D2-83D1-48CD-8920-C488C6771DD0}" srcOrd="9" destOrd="0" presId="urn:microsoft.com/office/officeart/2008/layout/AscendingPictureAccentProcess"/>
    <dgm:cxn modelId="{9A49C0D9-F771-4E9E-B6C6-E97BDC1061D5}" type="presParOf" srcId="{68C896C7-2CD4-4BD6-96D8-2637237D9192}" destId="{7BCC618B-88E4-4937-AB9A-0C852D8725CD}" srcOrd="10" destOrd="0" presId="urn:microsoft.com/office/officeart/2008/layout/AscendingPictureAccentProcess"/>
    <dgm:cxn modelId="{BD2E740C-68EB-43CD-BBD4-B57C8FAB9A40}" type="presParOf" srcId="{68C896C7-2CD4-4BD6-96D8-2637237D9192}" destId="{519F6D2F-4AC2-40DB-8368-BEF8D3C65442}" srcOrd="11" destOrd="0" presId="urn:microsoft.com/office/officeart/2008/layout/AscendingPictureAccentProcess"/>
    <dgm:cxn modelId="{0DBB2679-8FE2-41D7-9DD5-F0672E9055E5}" type="presParOf" srcId="{519F6D2F-4AC2-40DB-8368-BEF8D3C65442}" destId="{A5CAE9A2-A070-443F-968E-B3BD62003CFD}" srcOrd="0" destOrd="0" presId="urn:microsoft.com/office/officeart/2008/layout/AscendingPictureAccentProcess"/>
    <dgm:cxn modelId="{FD96B02B-EA80-4358-AF28-E12B8C4F39A5}" type="presParOf" srcId="{68C896C7-2CD4-4BD6-96D8-2637237D9192}" destId="{55604D1A-F399-4804-80EF-5A19A04D74AA}" srcOrd="12" destOrd="0" presId="urn:microsoft.com/office/officeart/2008/layout/AscendingPictureAccentProcess"/>
    <dgm:cxn modelId="{F301C8D9-C9EE-4BA9-9F28-59D84CAC5660}" type="presParOf" srcId="{68C896C7-2CD4-4BD6-96D8-2637237D9192}" destId="{6E581C35-5FE1-4A4A-864B-85491BEA5B6C}" srcOrd="13" destOrd="0" presId="urn:microsoft.com/office/officeart/2008/layout/AscendingPictureAccentProcess"/>
    <dgm:cxn modelId="{F6BB51BA-B08A-4293-8DDF-F0513B8AB86A}" type="presParOf" srcId="{6E581C35-5FE1-4A4A-864B-85491BEA5B6C}" destId="{B448E240-E2B7-4180-9683-66DBCE5D289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1DA9A-97CF-4250-865B-EB2A3D0E9D62}">
      <dsp:nvSpPr>
        <dsp:cNvPr id="0" name=""/>
        <dsp:cNvSpPr/>
      </dsp:nvSpPr>
      <dsp:spPr>
        <a:xfrm>
          <a:off x="1056471" y="1129838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006CB4-F1F2-43DB-B7FB-5D172429D1AD}">
      <dsp:nvSpPr>
        <dsp:cNvPr id="0" name=""/>
        <dsp:cNvSpPr/>
      </dsp:nvSpPr>
      <dsp:spPr>
        <a:xfrm>
          <a:off x="993612" y="1230573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444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D5E66-8383-45C0-8563-BA572574548D}">
      <dsp:nvSpPr>
        <dsp:cNvPr id="0" name=""/>
        <dsp:cNvSpPr/>
      </dsp:nvSpPr>
      <dsp:spPr>
        <a:xfrm>
          <a:off x="918697" y="1317788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8889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130D7-55CC-4BB3-9432-E97B0397DAEA}">
      <dsp:nvSpPr>
        <dsp:cNvPr id="0" name=""/>
        <dsp:cNvSpPr/>
      </dsp:nvSpPr>
      <dsp:spPr>
        <a:xfrm>
          <a:off x="1008250" y="116008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6CA193-FE5D-4CD9-B3E6-EF20C818AE6A}">
      <dsp:nvSpPr>
        <dsp:cNvPr id="0" name=""/>
        <dsp:cNvSpPr/>
      </dsp:nvSpPr>
      <dsp:spPr>
        <a:xfrm>
          <a:off x="1104118" y="58880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7778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213FD-30B2-498D-A3BD-EC5FEFFD194E}">
      <dsp:nvSpPr>
        <dsp:cNvPr id="0" name=""/>
        <dsp:cNvSpPr/>
      </dsp:nvSpPr>
      <dsp:spPr>
        <a:xfrm>
          <a:off x="1199699" y="1752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2222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E7248-7521-41E8-B05B-60324692B4F5}">
      <dsp:nvSpPr>
        <dsp:cNvPr id="0" name=""/>
        <dsp:cNvSpPr/>
      </dsp:nvSpPr>
      <dsp:spPr>
        <a:xfrm>
          <a:off x="1295280" y="58880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CF24E-633D-4CB7-B823-374C9D7A08E7}">
      <dsp:nvSpPr>
        <dsp:cNvPr id="0" name=""/>
        <dsp:cNvSpPr/>
      </dsp:nvSpPr>
      <dsp:spPr>
        <a:xfrm>
          <a:off x="1391148" y="116008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1111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40937A-8232-470D-9255-DE5B2C8429AC}">
      <dsp:nvSpPr>
        <dsp:cNvPr id="0" name=""/>
        <dsp:cNvSpPr/>
      </dsp:nvSpPr>
      <dsp:spPr>
        <a:xfrm>
          <a:off x="1199699" y="122292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5556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F89D2-83D1-48CD-8920-C488C6771DD0}">
      <dsp:nvSpPr>
        <dsp:cNvPr id="0" name=""/>
        <dsp:cNvSpPr/>
      </dsp:nvSpPr>
      <dsp:spPr>
        <a:xfrm>
          <a:off x="1199699" y="242832"/>
          <a:ext cx="71757" cy="7175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C618B-88E4-4937-AB9A-0C852D8725CD}">
      <dsp:nvSpPr>
        <dsp:cNvPr id="0" name=""/>
        <dsp:cNvSpPr/>
      </dsp:nvSpPr>
      <dsp:spPr>
        <a:xfrm>
          <a:off x="615881" y="1579894"/>
          <a:ext cx="1547663" cy="41512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589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rPr>
            <a:t>Fitness</a:t>
          </a:r>
          <a:endParaRPr lang="en-US" sz="1700" b="1" kern="1200" dirty="0">
            <a:solidFill>
              <a:schemeClr val="tx1">
                <a:lumMod val="95000"/>
                <a:lumOff val="5000"/>
              </a:schemeClr>
            </a:solidFill>
            <a:latin typeface="Arial Rounded MT Bold" panose="020F0704030504030204" pitchFamily="34" charset="0"/>
          </a:endParaRPr>
        </a:p>
      </dsp:txBody>
      <dsp:txXfrm>
        <a:off x="636146" y="1600159"/>
        <a:ext cx="1507133" cy="374599"/>
      </dsp:txXfrm>
    </dsp:sp>
    <dsp:sp modelId="{A5CAE9A2-A070-443F-968E-B3BD62003CFD}">
      <dsp:nvSpPr>
        <dsp:cNvPr id="0" name=""/>
        <dsp:cNvSpPr/>
      </dsp:nvSpPr>
      <dsp:spPr>
        <a:xfrm>
          <a:off x="186771" y="1173143"/>
          <a:ext cx="717573" cy="7175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604D1A-F399-4804-80EF-5A19A04D74AA}">
      <dsp:nvSpPr>
        <dsp:cNvPr id="0" name=""/>
        <dsp:cNvSpPr/>
      </dsp:nvSpPr>
      <dsp:spPr>
        <a:xfrm>
          <a:off x="1270021" y="767916"/>
          <a:ext cx="1547663" cy="41512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589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rPr>
            <a:t>Nutrition</a:t>
          </a:r>
          <a:endParaRPr lang="en-US" sz="1700" b="1" kern="1200" dirty="0">
            <a:solidFill>
              <a:schemeClr val="tx1">
                <a:lumMod val="95000"/>
                <a:lumOff val="5000"/>
              </a:schemeClr>
            </a:solidFill>
            <a:latin typeface="Arial Rounded MT Bold" panose="020F0704030504030204" pitchFamily="34" charset="0"/>
          </a:endParaRPr>
        </a:p>
      </dsp:txBody>
      <dsp:txXfrm>
        <a:off x="1290286" y="788181"/>
        <a:ext cx="1507133" cy="374599"/>
      </dsp:txXfrm>
    </dsp:sp>
    <dsp:sp modelId="{B448E240-E2B7-4180-9683-66DBCE5D289D}">
      <dsp:nvSpPr>
        <dsp:cNvPr id="0" name=""/>
        <dsp:cNvSpPr/>
      </dsp:nvSpPr>
      <dsp:spPr>
        <a:xfrm>
          <a:off x="840912" y="361165"/>
          <a:ext cx="717573" cy="7175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0B5D-ACB6-4FEF-9315-88295B534F7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3428-D128-481C-86DD-0AF619F6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3221798" y="10167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5D7373"/>
                </a:solidFill>
                <a:latin typeface="Arial Rounded MT Bold" panose="020F0704030504030204" pitchFamily="34" charset="0"/>
              </a:rPr>
              <a:t>CSE-299</a:t>
            </a:r>
            <a:endParaRPr lang="en-US" sz="6000" dirty="0">
              <a:solidFill>
                <a:srgbClr val="5D737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3851519" y="2202935"/>
            <a:ext cx="422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F3078"/>
                </a:solidFill>
                <a:latin typeface="Arial Rounded MT Bold" panose="020F0704030504030204" pitchFamily="34" charset="0"/>
              </a:rPr>
              <a:t>Presentation Week : </a:t>
            </a:r>
            <a:r>
              <a:rPr lang="en-US" sz="2400" b="1" dirty="0" smtClean="0">
                <a:solidFill>
                  <a:srgbClr val="EF3078"/>
                </a:solidFill>
                <a:latin typeface="Arial Rounded MT Bold" panose="020F0704030504030204" pitchFamily="34" charset="0"/>
              </a:rPr>
              <a:t>01</a:t>
            </a:r>
            <a:endParaRPr lang="en-US" sz="2400" b="1" dirty="0">
              <a:solidFill>
                <a:srgbClr val="EF30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359883" y="3652075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Presenting by :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Group -1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238455" y="2835172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A0A8"/>
                </a:solidFill>
                <a:latin typeface="Arial Rounded MT Bold" panose="020F0704030504030204" pitchFamily="34" charset="0"/>
              </a:rPr>
              <a:t>“</a:t>
            </a:r>
            <a:r>
              <a:rPr lang="en-US" sz="3200" b="1" dirty="0" smtClean="0">
                <a:solidFill>
                  <a:srgbClr val="00A0A8"/>
                </a:solidFill>
                <a:latin typeface="Arial Rounded MT Bold" panose="020F0704030504030204" pitchFamily="34" charset="0"/>
              </a:rPr>
              <a:t>Project Idea Presentation”</a:t>
            </a:r>
            <a:endParaRPr lang="en-US" sz="3200" b="1" dirty="0">
              <a:solidFill>
                <a:srgbClr val="00A0A8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3989940" y="5434148"/>
            <a:ext cx="4140553" cy="419496"/>
            <a:chOff x="4679586" y="878988"/>
            <a:chExt cx="1745757" cy="1905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6235" y="4345867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85723"/>
                </a:solidFill>
                <a:latin typeface="Arial Rounded MT Bold" panose="020F0704030504030204" pitchFamily="34" charset="0"/>
              </a:rPr>
              <a:t>Date : 23/07/2020</a:t>
            </a:r>
            <a:endParaRPr lang="en-US" dirty="0">
              <a:solidFill>
                <a:srgbClr val="38572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045534" y="955677"/>
            <a:ext cx="1434489" cy="190500"/>
            <a:chOff x="4679586" y="878988"/>
            <a:chExt cx="1434489" cy="190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975196" y="388441"/>
            <a:ext cx="3575047" cy="66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A0A8"/>
                </a:solidFill>
              </a:rPr>
              <a:t>    </a:t>
            </a:r>
            <a:r>
              <a:rPr lang="en-US" sz="37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Conclusion</a:t>
            </a:r>
            <a:endParaRPr lang="en-US" sz="37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7246" y="1854926"/>
            <a:ext cx="386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Nothing can be better than a good health &amp; immunity system.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7246" y="3256172"/>
            <a:ext cx="3300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3A1A4"/>
                </a:solidFill>
                <a:latin typeface="Arial Narrow" panose="020B0606020202030204" pitchFamily="34" charset="0"/>
              </a:rPr>
              <a:t>Young's are considered  much healthier but they also need attestation.</a:t>
            </a:r>
            <a:endParaRPr lang="en-US" sz="2000" dirty="0">
              <a:solidFill>
                <a:srgbClr val="03A1A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7246" y="4545874"/>
            <a:ext cx="282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Typical diet &amp; workout not always applicable for all.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23" y="2029097"/>
            <a:ext cx="399638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operable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022" y="2648784"/>
            <a:ext cx="410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food plan based 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0022" y="3145766"/>
            <a:ext cx="5076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Suggests workout plan based 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0021" y="3670203"/>
            <a:ext cx="41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0021" y="4167185"/>
            <a:ext cx="410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Q/A using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455" y="944780"/>
            <a:ext cx="788227" cy="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335" y="539933"/>
            <a:ext cx="479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D7373"/>
                </a:solidFill>
                <a:latin typeface="Arial Rounded MT Bold" panose="020F0704030504030204" pitchFamily="34" charset="0"/>
              </a:rPr>
              <a:t>That’s all for today’s presentation…..</a:t>
            </a:r>
            <a:endParaRPr lang="en-US" sz="3600" b="1" dirty="0">
              <a:solidFill>
                <a:srgbClr val="5D7373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1238555" y="1876769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3" y="4183348"/>
            <a:ext cx="1958584" cy="1564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14" y="1876769"/>
            <a:ext cx="683277" cy="683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0" y="4382443"/>
            <a:ext cx="613608" cy="613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62403" y="1713493"/>
            <a:ext cx="217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2CBC8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Any Questions?</a:t>
            </a:r>
            <a:endParaRPr lang="en-US" sz="2800" b="1" dirty="0">
              <a:solidFill>
                <a:srgbClr val="52CBC8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403" y="4313695"/>
            <a:ext cx="319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Suggestions!</a:t>
            </a:r>
            <a:endParaRPr lang="en-US" sz="28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3625" y="3061304"/>
            <a:ext cx="111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5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3600" b="1" dirty="0">
              <a:solidFill>
                <a:srgbClr val="FF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0000">
            <a:off x="10488755" y="5592384"/>
            <a:ext cx="939189" cy="9391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0000">
            <a:off x="11088178" y="6097176"/>
            <a:ext cx="648413" cy="6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3B5237-0207-40EB-9FC4-237B32B4D3AF}"/>
              </a:ext>
            </a:extLst>
          </p:cNvPr>
          <p:cNvGrpSpPr/>
          <p:nvPr/>
        </p:nvGrpSpPr>
        <p:grpSpPr>
          <a:xfrm>
            <a:off x="1875162" y="1648400"/>
            <a:ext cx="2017224" cy="2017224"/>
            <a:chOff x="1466851" y="1754971"/>
            <a:chExt cx="2362200" cy="2362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8A9615-CEC4-43DC-AC43-89BE16E9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858" y="1793318"/>
              <a:ext cx="2284186" cy="2284186"/>
            </a:xfrm>
            <a:prstGeom prst="ellipse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19022-CFB1-494A-B5A8-E14AF63C146A}"/>
              </a:ext>
            </a:extLst>
          </p:cNvPr>
          <p:cNvGrpSpPr/>
          <p:nvPr/>
        </p:nvGrpSpPr>
        <p:grpSpPr>
          <a:xfrm>
            <a:off x="4974136" y="1626488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D42AE1-F0B0-441A-82C1-168E39C94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45" y="1816744"/>
              <a:ext cx="2252832" cy="2251877"/>
            </a:xfrm>
            <a:prstGeom prst="ellipse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9D0A1-AE55-4232-86F6-CB2E72DE4EE1}"/>
              </a:ext>
            </a:extLst>
          </p:cNvPr>
          <p:cNvGrpSpPr/>
          <p:nvPr/>
        </p:nvGrpSpPr>
        <p:grpSpPr>
          <a:xfrm>
            <a:off x="8134773" y="1579972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563160-B770-40CD-B720-3A8CFC77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496" y="1807655"/>
              <a:ext cx="2226520" cy="2271151"/>
            </a:xfrm>
            <a:prstGeom prst="ellipse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1875162" y="1617337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4989247" y="158935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8055523" y="1579972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1364295" y="4140794"/>
            <a:ext cx="3048141" cy="1390998"/>
            <a:chOff x="264581" y="4416136"/>
            <a:chExt cx="3048141" cy="13909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rgbClr val="FF5969"/>
                  </a:solidFill>
                  <a:latin typeface="Arial Rounded MT Bold" panose="020F0704030504030204" pitchFamily="34" charset="0"/>
                </a:rPr>
                <a:t>Polin</a:t>
              </a:r>
              <a:r>
                <a:rPr lang="en-US" sz="2200" dirty="0" smtClean="0">
                  <a:solidFill>
                    <a:srgbClr val="FF5969"/>
                  </a:solidFill>
                  <a:latin typeface="Arial Rounded MT Bold" panose="020F0704030504030204" pitchFamily="34" charset="0"/>
                </a:rPr>
                <a:t> Rahman</a:t>
              </a:r>
              <a:endParaRPr lang="en-US" sz="2200" dirty="0">
                <a:solidFill>
                  <a:srgbClr val="FF5969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: </a:t>
              </a:r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1531377042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Email : </a:t>
              </a:r>
            </a:p>
            <a:p>
              <a:pPr algn="ctr"/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polin.rahman@northsouth.edu</a:t>
              </a:r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201251" y="4105961"/>
            <a:ext cx="3675762" cy="1425830"/>
            <a:chOff x="3143051" y="4416136"/>
            <a:chExt cx="3048141" cy="13667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185221" y="4416136"/>
              <a:ext cx="3005971" cy="41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Md</a:t>
              </a:r>
              <a:r>
                <a:rPr lang="en-US" sz="2200" dirty="0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2200" dirty="0" err="1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Iftehad</a:t>
              </a:r>
              <a:r>
                <a:rPr lang="en-US" sz="2200" dirty="0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2200" dirty="0" err="1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Amjad</a:t>
              </a:r>
              <a:r>
                <a:rPr lang="en-US" sz="2200" dirty="0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2200" dirty="0" err="1">
                  <a:solidFill>
                    <a:srgbClr val="00A0A8"/>
                  </a:solidFill>
                  <a:latin typeface="Arial Rounded MT Bold" panose="020F0704030504030204" pitchFamily="34" charset="0"/>
                </a:rPr>
                <a:t>Chy</a:t>
              </a:r>
              <a:endParaRPr lang="en-US" sz="2200" dirty="0">
                <a:solidFill>
                  <a:srgbClr val="00A0A8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44736" y="4831312"/>
              <a:ext cx="2637037" cy="32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: </a:t>
              </a:r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1612547042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8"/>
              <a:ext cx="3048141" cy="56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</a:rPr>
                <a:t>Email 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</a:rPr>
                <a:t>:</a:t>
              </a:r>
            </a:p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iftehad.chy@northsouth.edu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687449" y="4112242"/>
            <a:ext cx="3048141" cy="1390998"/>
            <a:chOff x="6191192" y="4416136"/>
            <a:chExt cx="3048141" cy="13909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5D7373"/>
                  </a:solidFill>
                  <a:latin typeface="Arial Rounded MT Bold" panose="020F0704030504030204" pitchFamily="34" charset="0"/>
                </a:rPr>
                <a:t>Ahmed </a:t>
              </a:r>
              <a:r>
                <a:rPr lang="en-US" sz="2200" dirty="0" err="1">
                  <a:solidFill>
                    <a:srgbClr val="5D7373"/>
                  </a:solidFill>
                  <a:latin typeface="Arial Rounded MT Bold" panose="020F0704030504030204" pitchFamily="34" charset="0"/>
                </a:rPr>
                <a:t>Rifat</a:t>
              </a:r>
              <a:endParaRPr lang="en-US" sz="2200" dirty="0">
                <a:solidFill>
                  <a:srgbClr val="5D737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: </a:t>
              </a:r>
              <a:r>
                <a:rPr lang="en-US" sz="16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1620746042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</a:rPr>
                <a:t>Email : 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ahmed.rifat@northsouth.edu</a:t>
              </a:r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3210796" y="203933"/>
            <a:ext cx="5242560" cy="6624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A0A8"/>
                </a:solidFill>
              </a:rPr>
              <a:t> </a:t>
            </a:r>
            <a:r>
              <a:rPr lang="en-US" b="1" dirty="0" smtClean="0">
                <a:solidFill>
                  <a:srgbClr val="00A0A8"/>
                </a:solidFill>
              </a:rPr>
              <a:t>    </a:t>
            </a:r>
            <a:r>
              <a:rPr lang="en-US" sz="3700" b="1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Group Information</a:t>
            </a:r>
            <a:endParaRPr lang="en-US" sz="3700" b="1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210140" y="767328"/>
            <a:ext cx="1434489" cy="190500"/>
            <a:chOff x="4679586" y="878988"/>
            <a:chExt cx="1434489" cy="1905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3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506" y="2357849"/>
            <a:ext cx="3588814" cy="37120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Project Title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Project Purpose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Our Proposal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How it’s work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Application Overview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Work Cycle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Conclusion 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Q/A Section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045534" y="955677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3236690" y="388441"/>
            <a:ext cx="5242560" cy="66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A0A8"/>
                </a:solidFill>
              </a:rPr>
              <a:t>    </a:t>
            </a:r>
            <a:r>
              <a:rPr lang="en-US" sz="3700" b="1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Discussion Outline</a:t>
            </a:r>
            <a:endParaRPr lang="en-US" sz="3700" b="1" dirty="0">
              <a:solidFill>
                <a:srgbClr val="FF596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92" y="1544830"/>
            <a:ext cx="806485" cy="8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600" y="518705"/>
            <a:ext cx="5242560" cy="6624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A0A8"/>
                </a:solidFill>
              </a:rPr>
              <a:t>	</a:t>
            </a:r>
            <a:r>
              <a:rPr lang="en-US" sz="5600" b="1" dirty="0" smtClean="0">
                <a:solidFill>
                  <a:srgbClr val="00A0A8"/>
                </a:solidFill>
              </a:rPr>
              <a:t> </a:t>
            </a:r>
            <a:r>
              <a:rPr lang="en-US" sz="4000" b="1" dirty="0" smtClean="0">
                <a:solidFill>
                  <a:srgbClr val="EF3078"/>
                </a:solidFill>
                <a:latin typeface="Arial Rounded MT Bold" panose="020F0704030504030204" pitchFamily="34" charset="0"/>
              </a:rPr>
              <a:t>Project Title</a:t>
            </a:r>
            <a:endParaRPr lang="en-US" sz="4000" b="1" dirty="0">
              <a:solidFill>
                <a:srgbClr val="EF30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564" y="2287181"/>
            <a:ext cx="7925131" cy="104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D7373"/>
                </a:solidFill>
                <a:latin typeface="Arial Narrow" panose="020B0606020202030204" pitchFamily="34" charset="0"/>
              </a:rPr>
              <a:t>Dietary: </a:t>
            </a:r>
            <a:r>
              <a:rPr lang="en-US" sz="2400" dirty="0">
                <a:solidFill>
                  <a:srgbClr val="5D7373"/>
                </a:solidFill>
                <a:latin typeface="Arial Narrow" panose="020B0606020202030204" pitchFamily="34" charset="0"/>
              </a:rPr>
              <a:t>a Cloud-based Nutriment &amp; Fitness Assistant(fact-based) Android App </a:t>
            </a:r>
            <a:r>
              <a:rPr lang="en-US" sz="2400" dirty="0" smtClean="0">
                <a:solidFill>
                  <a:srgbClr val="5D7373"/>
                </a:solidFill>
                <a:latin typeface="Arial Narrow" panose="020B0606020202030204" pitchFamily="34" charset="0"/>
              </a:rPr>
              <a:t>for Bangladeshi </a:t>
            </a:r>
            <a:r>
              <a:rPr lang="en-US" sz="2400" dirty="0">
                <a:solidFill>
                  <a:srgbClr val="5D7373"/>
                </a:solidFill>
                <a:latin typeface="Arial Narrow" panose="020B0606020202030204" pitchFamily="34" charset="0"/>
              </a:rPr>
              <a:t>Youths.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019409" y="1181191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96937" y="3431176"/>
            <a:ext cx="53557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mainly a nutrition &amp; fitness guideline providing application. Its main audience is young people. 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focusing on user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life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083661"/>
                </a:solidFill>
                <a:latin typeface="Arial Rounded MT Bold" panose="020F0704030504030204" pitchFamily="34" charset="0"/>
              </a:rPr>
              <a:t/>
            </a:r>
            <a:br>
              <a:rPr lang="en-US" sz="1600" dirty="0">
                <a:solidFill>
                  <a:srgbClr val="083661"/>
                </a:solidFill>
                <a:latin typeface="Arial Rounded MT Bold" panose="020F0704030504030204" pitchFamily="34" charset="0"/>
              </a:rPr>
            </a:br>
            <a:endParaRPr lang="en-US" sz="1600" dirty="0">
              <a:solidFill>
                <a:srgbClr val="08366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68337"/>
            <a:ext cx="1221378" cy="12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870" y="521426"/>
            <a:ext cx="5242560" cy="66248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A0A8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smtClean="0">
                <a:solidFill>
                  <a:srgbClr val="00A0A8"/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3600" b="1" dirty="0" smtClean="0">
                <a:solidFill>
                  <a:srgbClr val="03A1A4"/>
                </a:solidFill>
                <a:latin typeface="Arial Rounded MT Bold" panose="020F0704030504030204" pitchFamily="34" charset="0"/>
              </a:rPr>
              <a:t>Project Purpose</a:t>
            </a:r>
            <a:endParaRPr lang="en-US" sz="3600" b="1" dirty="0">
              <a:solidFill>
                <a:srgbClr val="03A1A4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4815720" y="1183912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20686" y="24732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82424" y="2951103"/>
            <a:ext cx="410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Bangladeshi people specially Youths have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1928" y="3909157"/>
            <a:ext cx="439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Busy life schedule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Unhealthy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food habit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Non-Communicable Diseases (NCDs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0731" y="2235399"/>
            <a:ext cx="462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 case of food &amp; nutrition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42070" y="2837407"/>
            <a:ext cx="3196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 food plan according to BMI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Complex calorie counting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 practical diet chart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Knowledge gap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0731" y="4301189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 case of fitness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5132" y="4909055"/>
            <a:ext cx="3243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Busy life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Procrastination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Unable to effort Gym or trainer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Lack of 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7542" y="5355771"/>
            <a:ext cx="431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When it’s about healthy a lifestyle, Yes… </a:t>
            </a:r>
          </a:p>
          <a:p>
            <a:r>
              <a:rPr lang="en-US" sz="1600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There is a lot of carelessness and also, suffering from some points.</a:t>
            </a:r>
            <a:endParaRPr lang="en-US" sz="1600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2011" y="1593669"/>
            <a:ext cx="209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What is the purpose </a:t>
            </a:r>
          </a:p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of this project?</a:t>
            </a:r>
            <a:endParaRPr lang="en-US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38" y="1663338"/>
            <a:ext cx="722812" cy="7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211" y="344423"/>
            <a:ext cx="5242560" cy="6624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A0A8"/>
                </a:solidFill>
              </a:rPr>
              <a:t> </a:t>
            </a:r>
            <a:r>
              <a:rPr lang="en-US" b="1" dirty="0" smtClean="0">
                <a:solidFill>
                  <a:srgbClr val="00A0A8"/>
                </a:solidFill>
              </a:rPr>
              <a:t>   </a:t>
            </a:r>
            <a:r>
              <a:rPr lang="en-US" sz="4000" b="1" dirty="0" smtClean="0">
                <a:solidFill>
                  <a:srgbClr val="F25892"/>
                </a:solidFill>
                <a:latin typeface="Arial Rounded MT Bold" panose="020F0704030504030204" pitchFamily="34" charset="0"/>
              </a:rPr>
              <a:t>What we propose?</a:t>
            </a:r>
            <a:endParaRPr lang="en-US" sz="4000" b="1" dirty="0">
              <a:solidFill>
                <a:srgbClr val="F2589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097846" y="1049412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65491129"/>
              </p:ext>
            </p:extLst>
          </p:nvPr>
        </p:nvGraphicFramePr>
        <p:xfrm>
          <a:off x="346215" y="2923567"/>
          <a:ext cx="3004457" cy="199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6983" y="2092570"/>
            <a:ext cx="289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D7373"/>
                </a:solidFill>
                <a:latin typeface="Arial Rounded MT Bold" panose="020F0704030504030204" pitchFamily="34" charset="0"/>
              </a:rPr>
              <a:t>Our main focus on Youth's</a:t>
            </a:r>
            <a:endParaRPr lang="en-US" sz="2400" dirty="0">
              <a:solidFill>
                <a:srgbClr val="5D737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7964" y="2092570"/>
            <a:ext cx="5796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why we are proposing : </a:t>
            </a:r>
          </a:p>
          <a:p>
            <a:r>
              <a:rPr lang="en-US" sz="2400" dirty="0" smtClean="0">
                <a:solidFill>
                  <a:srgbClr val="5D7373"/>
                </a:solidFill>
                <a:latin typeface="Arial Rounded MT Bold" panose="020F0704030504030204" pitchFamily="34" charset="0"/>
              </a:rPr>
              <a:t>a Cloud-based Nutrition &amp; Fitness Android Application</a:t>
            </a:r>
            <a:endParaRPr lang="en-US" sz="2400" dirty="0">
              <a:solidFill>
                <a:srgbClr val="5D737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7964" y="3666572"/>
            <a:ext cx="2862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D51A6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Cloud services</a:t>
            </a:r>
          </a:p>
          <a:p>
            <a:r>
              <a:rPr lang="en-US" sz="2200" dirty="0">
                <a:solidFill>
                  <a:srgbClr val="D51A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5D737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Authentication  </a:t>
            </a:r>
          </a:p>
          <a:p>
            <a:r>
              <a:rPr lang="en-US" dirty="0">
                <a:solidFill>
                  <a:srgbClr val="5D737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5D737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RTD</a:t>
            </a:r>
          </a:p>
          <a:p>
            <a:r>
              <a:rPr lang="en-US" dirty="0">
                <a:solidFill>
                  <a:srgbClr val="5D737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5D737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Cloud storage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0968" y="3666572"/>
            <a:ext cx="274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25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Nutrition guideline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968" y="4233554"/>
            <a:ext cx="24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5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Fitness guideline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968" y="4800536"/>
            <a:ext cx="259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5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 helping 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  <p:bldP spid="15" grpId="0"/>
      <p:bldP spid="16" grpId="0"/>
      <p:bldP spid="22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91" y="314584"/>
            <a:ext cx="5242560" cy="6624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A0A8"/>
                </a:solidFill>
              </a:rPr>
              <a:t> </a:t>
            </a:r>
            <a:r>
              <a:rPr lang="en-US" b="1" dirty="0" smtClean="0">
                <a:solidFill>
                  <a:srgbClr val="00A0A8"/>
                </a:solidFill>
              </a:rPr>
              <a:t>     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How it’s work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4725998" y="888180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1" y="3471663"/>
            <a:ext cx="695698" cy="695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5" y="3477519"/>
            <a:ext cx="682388" cy="68238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86770" y="3701410"/>
            <a:ext cx="424644" cy="374469"/>
          </a:xfrm>
          <a:prstGeom prst="rightArrow">
            <a:avLst/>
          </a:prstGeom>
          <a:gradFill flip="none" rotWithShape="1">
            <a:gsLst>
              <a:gs pos="0">
                <a:srgbClr val="EF3078">
                  <a:shade val="30000"/>
                  <a:satMod val="115000"/>
                </a:srgbClr>
              </a:gs>
              <a:gs pos="50000">
                <a:srgbClr val="EF3078">
                  <a:shade val="67500"/>
                  <a:satMod val="115000"/>
                </a:srgbClr>
              </a:gs>
              <a:gs pos="100000">
                <a:srgbClr val="EF3078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549973" y="3701409"/>
            <a:ext cx="424644" cy="374469"/>
          </a:xfrm>
          <a:prstGeom prst="rightArrow">
            <a:avLst/>
          </a:prstGeom>
          <a:gradFill flip="none" rotWithShape="1">
            <a:gsLst>
              <a:gs pos="0">
                <a:srgbClr val="EF3078">
                  <a:shade val="30000"/>
                  <a:satMod val="115000"/>
                </a:srgbClr>
              </a:gs>
              <a:gs pos="50000">
                <a:srgbClr val="EF3078">
                  <a:shade val="67500"/>
                  <a:satMod val="115000"/>
                </a:srgbClr>
              </a:gs>
              <a:gs pos="100000">
                <a:srgbClr val="EF3078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91" y="3458222"/>
            <a:ext cx="720983" cy="72098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989472" y="3701409"/>
            <a:ext cx="424644" cy="374469"/>
          </a:xfrm>
          <a:prstGeom prst="rightArrow">
            <a:avLst/>
          </a:prstGeom>
          <a:gradFill flip="none" rotWithShape="1">
            <a:gsLst>
              <a:gs pos="0">
                <a:srgbClr val="EF3078">
                  <a:shade val="30000"/>
                  <a:satMod val="115000"/>
                </a:srgbClr>
              </a:gs>
              <a:gs pos="50000">
                <a:srgbClr val="EF3078">
                  <a:shade val="67500"/>
                  <a:satMod val="115000"/>
                </a:srgbClr>
              </a:gs>
              <a:gs pos="100000">
                <a:srgbClr val="EF3078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6" y="2772652"/>
            <a:ext cx="1868736" cy="1868736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-1560000">
            <a:off x="5829602" y="2164296"/>
            <a:ext cx="985651" cy="286437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560000">
            <a:off x="5822644" y="5166581"/>
            <a:ext cx="1058107" cy="342566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126379" y="3733957"/>
            <a:ext cx="647153" cy="341921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21" y="3397015"/>
            <a:ext cx="816537" cy="8165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51" y="1555353"/>
            <a:ext cx="1093135" cy="10931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71" y="5256941"/>
            <a:ext cx="710640" cy="710640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rot="-1140000">
            <a:off x="8209041" y="1751970"/>
            <a:ext cx="576666" cy="1455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140000">
            <a:off x="8210441" y="2211581"/>
            <a:ext cx="555617" cy="1506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-900000">
            <a:off x="8162633" y="3557468"/>
            <a:ext cx="566527" cy="1688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600000">
            <a:off x="8185041" y="3996551"/>
            <a:ext cx="552000" cy="1586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-1080000">
            <a:off x="8267634" y="5149061"/>
            <a:ext cx="578926" cy="17895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316049" y="5607778"/>
            <a:ext cx="533321" cy="19086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920000">
            <a:off x="9575620" y="6038258"/>
            <a:ext cx="334323" cy="20681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70" y="1374607"/>
            <a:ext cx="427096" cy="4270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7" y="2173064"/>
            <a:ext cx="456209" cy="45620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079" y="3188633"/>
            <a:ext cx="456171" cy="456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079" y="3804207"/>
            <a:ext cx="554932" cy="5549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65" y="6141664"/>
            <a:ext cx="439959" cy="43995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482" y="4857102"/>
            <a:ext cx="480762" cy="48076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7" y="5491364"/>
            <a:ext cx="463943" cy="4639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07354" y="2442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User</a:t>
            </a:r>
            <a:endParaRPr lang="en-US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4" name="Straight Connector 63"/>
          <p:cNvCxnSpPr>
            <a:endCxn id="72" idx="2"/>
          </p:cNvCxnSpPr>
          <p:nvPr/>
        </p:nvCxnSpPr>
        <p:spPr>
          <a:xfrm flipV="1">
            <a:off x="661101" y="2885053"/>
            <a:ext cx="298488" cy="5731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16401" y="4753972"/>
            <a:ext cx="1870724" cy="136254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42581" y="2398767"/>
            <a:ext cx="834015" cy="486286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169072" y="2210656"/>
            <a:ext cx="1312936" cy="81199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42581" y="4850592"/>
            <a:ext cx="169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Need to connect with </a:t>
            </a:r>
          </a:p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Wi-Fi or </a:t>
            </a:r>
          </a:p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Mobile data</a:t>
            </a:r>
            <a:endParaRPr lang="en-US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5" name="Straight Connector 74"/>
          <p:cNvCxnSpPr>
            <a:stCxn id="71" idx="0"/>
            <a:endCxn id="11" idx="2"/>
          </p:cNvCxnSpPr>
          <p:nvPr/>
        </p:nvCxnSpPr>
        <p:spPr>
          <a:xfrm flipV="1">
            <a:off x="1351763" y="4159907"/>
            <a:ext cx="710656" cy="59406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394525" y="5426772"/>
            <a:ext cx="2076884" cy="82725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242387" y="23041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Login or</a:t>
            </a:r>
          </a:p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Sign-Up</a:t>
            </a:r>
            <a:endParaRPr lang="en-US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0" name="Straight Connector 79"/>
          <p:cNvCxnSpPr>
            <a:stCxn id="15" idx="0"/>
            <a:endCxn id="73" idx="2"/>
          </p:cNvCxnSpPr>
          <p:nvPr/>
        </p:nvCxnSpPr>
        <p:spPr>
          <a:xfrm flipH="1" flipV="1">
            <a:off x="2825540" y="3022654"/>
            <a:ext cx="633843" cy="4355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42374" y="550201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Connected with </a:t>
            </a:r>
          </a:p>
          <a:p>
            <a:r>
              <a:rPr lang="en-US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Cloud-storage</a:t>
            </a:r>
            <a:r>
              <a:rPr lang="en-US" b="1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cxnSp>
        <p:nvCxnSpPr>
          <p:cNvPr id="83" name="Straight Connector 82"/>
          <p:cNvCxnSpPr>
            <a:stCxn id="76" idx="0"/>
            <a:endCxn id="19" idx="2"/>
          </p:cNvCxnSpPr>
          <p:nvPr/>
        </p:nvCxnSpPr>
        <p:spPr>
          <a:xfrm flipV="1">
            <a:off x="4432967" y="4641388"/>
            <a:ext cx="740897" cy="7853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65123" y="143237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BMI Calculator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99200" y="2200163"/>
            <a:ext cx="131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Diet Plan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41550" y="32984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Regular life-based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643270" y="395007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Busy life-based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510758" y="614834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Basic Q/A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41000" y="485059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User Manual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514382" y="551854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Chatbot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23300" y="2883093"/>
            <a:ext cx="22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215100" y="2770219"/>
            <a:ext cx="251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Nutrition Assistant </a:t>
            </a:r>
            <a:endParaRPr lang="en-US" sz="20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40570" y="4358142"/>
            <a:ext cx="229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Fitness Assistant </a:t>
            </a:r>
            <a:endParaRPr lang="en-US" sz="20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91321" y="6224215"/>
            <a:ext cx="19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User Assistant </a:t>
            </a:r>
            <a:endParaRPr lang="en-US" sz="20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0" grpId="0" animBg="1"/>
      <p:bldP spid="24" grpId="0" animBg="1"/>
      <p:bldP spid="25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62" grpId="0"/>
      <p:bldP spid="71" grpId="0" animBg="1"/>
      <p:bldP spid="72" grpId="0" animBg="1"/>
      <p:bldP spid="73" grpId="0" animBg="1"/>
      <p:bldP spid="74" grpId="0"/>
      <p:bldP spid="76" grpId="0" animBg="1"/>
      <p:bldP spid="79" grpId="0"/>
      <p:bldP spid="82" grpId="0"/>
      <p:bldP spid="110" grpId="0"/>
      <p:bldP spid="111" grpId="0"/>
      <p:bldP spid="113" grpId="0"/>
      <p:bldP spid="114" grpId="0"/>
      <p:bldP spid="115" grpId="0"/>
      <p:bldP spid="116" grpId="0"/>
      <p:bldP spid="117" grpId="0"/>
      <p:bldP spid="124" grpId="0"/>
      <p:bldP spid="125" grpId="0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262" y="253381"/>
            <a:ext cx="5152252" cy="80118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5969"/>
                </a:solidFill>
              </a:rPr>
              <a:t> 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Application Overview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017715" y="937395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744" r="19"/>
          <a:stretch/>
        </p:blipFill>
        <p:spPr>
          <a:xfrm>
            <a:off x="1201776" y="2369631"/>
            <a:ext cx="9139424" cy="3243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3" y="955647"/>
            <a:ext cx="847145" cy="847145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1"/>
            <a:endCxn id="3" idx="1"/>
          </p:cNvCxnSpPr>
          <p:nvPr/>
        </p:nvCxnSpPr>
        <p:spPr>
          <a:xfrm rot="10800000" flipH="1" flipV="1">
            <a:off x="990362" y="1379220"/>
            <a:ext cx="211413" cy="2612246"/>
          </a:xfrm>
          <a:prstGeom prst="bentConnector3">
            <a:avLst>
              <a:gd name="adj1" fmla="val -108130"/>
            </a:avLst>
          </a:prstGeom>
          <a:ln w="38100">
            <a:solidFill>
              <a:srgbClr val="67A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2560385" y="5576421"/>
            <a:ext cx="2151017" cy="452845"/>
          </a:xfrm>
          <a:prstGeom prst="bentConnector3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 rot="10800000">
            <a:off x="4413342" y="5576421"/>
            <a:ext cx="402835" cy="439392"/>
          </a:xfrm>
          <a:prstGeom prst="downArrow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873828" y="1932913"/>
            <a:ext cx="3988526" cy="26125"/>
          </a:xfrm>
          <a:prstGeom prst="line">
            <a:avLst/>
          </a:prstGeom>
          <a:ln w="38100">
            <a:solidFill>
              <a:srgbClr val="67A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73829" y="1942011"/>
            <a:ext cx="0" cy="513806"/>
          </a:xfrm>
          <a:prstGeom prst="line">
            <a:avLst/>
          </a:prstGeom>
          <a:ln w="38100">
            <a:solidFill>
              <a:srgbClr val="67A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wn Arrow 53"/>
          <p:cNvSpPr/>
          <p:nvPr/>
        </p:nvSpPr>
        <p:spPr>
          <a:xfrm>
            <a:off x="6584940" y="1921191"/>
            <a:ext cx="391886" cy="496779"/>
          </a:xfrm>
          <a:prstGeom prst="downArrow">
            <a:avLst/>
          </a:prstGeom>
          <a:solidFill>
            <a:srgbClr val="67A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180460" y="6054728"/>
            <a:ext cx="1596069" cy="1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162615" y="5554648"/>
            <a:ext cx="0" cy="513806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wn Arrow 57"/>
          <p:cNvSpPr/>
          <p:nvPr/>
        </p:nvSpPr>
        <p:spPr>
          <a:xfrm rot="10800000">
            <a:off x="6488791" y="5613301"/>
            <a:ext cx="394641" cy="423774"/>
          </a:xfrm>
          <a:prstGeom prst="downArrow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162386" y="5576421"/>
            <a:ext cx="0" cy="513806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159599" y="6068453"/>
            <a:ext cx="1596069" cy="1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/>
          <p:cNvSpPr/>
          <p:nvPr/>
        </p:nvSpPr>
        <p:spPr>
          <a:xfrm rot="10800000">
            <a:off x="8459514" y="5629061"/>
            <a:ext cx="402835" cy="439392"/>
          </a:xfrm>
          <a:prstGeom prst="downArrow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7159599" y="1921191"/>
            <a:ext cx="0" cy="513806"/>
          </a:xfrm>
          <a:prstGeom prst="line">
            <a:avLst/>
          </a:prstGeom>
          <a:ln w="38100">
            <a:solidFill>
              <a:srgbClr val="67A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159598" y="1942011"/>
            <a:ext cx="1596069" cy="1"/>
          </a:xfrm>
          <a:prstGeom prst="line">
            <a:avLst/>
          </a:prstGeom>
          <a:ln w="38100">
            <a:solidFill>
              <a:srgbClr val="67A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8463067" y="1926886"/>
            <a:ext cx="391886" cy="496779"/>
          </a:xfrm>
          <a:prstGeom prst="downArrow">
            <a:avLst/>
          </a:prstGeom>
          <a:solidFill>
            <a:srgbClr val="67A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97064" y="5553360"/>
            <a:ext cx="6585975" cy="64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User can also take an overview of this app &amp; experience some features without register.</a:t>
            </a:r>
            <a:endParaRPr lang="en-US" dirty="0">
              <a:solidFill>
                <a:srgbClr val="FF596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10341200" y="3666308"/>
            <a:ext cx="588057" cy="47897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94423" y="3444129"/>
            <a:ext cx="137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7AB9F"/>
                </a:solidFill>
                <a:latin typeface="Arial Narrow" panose="020B0606020202030204" pitchFamily="34" charset="0"/>
              </a:rPr>
              <a:t>Successfully</a:t>
            </a:r>
          </a:p>
          <a:p>
            <a:r>
              <a:rPr lang="en-US" sz="1600" b="1" dirty="0">
                <a:solidFill>
                  <a:srgbClr val="67AB9F"/>
                </a:solidFill>
                <a:latin typeface="Arial Narrow" panose="020B0606020202030204" pitchFamily="34" charset="0"/>
              </a:rPr>
              <a:t>t</a:t>
            </a:r>
            <a:r>
              <a:rPr lang="en-US" sz="1600" b="1" dirty="0" smtClean="0">
                <a:solidFill>
                  <a:srgbClr val="67AB9F"/>
                </a:solidFill>
                <a:latin typeface="Arial Narrow" panose="020B0606020202030204" pitchFamily="34" charset="0"/>
              </a:rPr>
              <a:t>erminate the process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411" y="2857689"/>
            <a:ext cx="586440" cy="5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4" grpId="0" animBg="1"/>
      <p:bldP spid="58" grpId="0" animBg="1"/>
      <p:bldP spid="61" grpId="0" animBg="1"/>
      <p:bldP spid="64" grpId="0" animBg="1"/>
      <p:bldP spid="65" grpId="0" animBg="1"/>
      <p:bldP spid="67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287179" y="12023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Work  Cycle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267675" y="689057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E22B37A-CCC7-4E5B-82F9-79A278CAA082}"/>
              </a:ext>
            </a:extLst>
          </p:cNvPr>
          <p:cNvSpPr/>
          <p:nvPr/>
        </p:nvSpPr>
        <p:spPr>
          <a:xfrm>
            <a:off x="2240682" y="3626880"/>
            <a:ext cx="954027" cy="920204"/>
          </a:xfrm>
          <a:prstGeom prst="ellipse">
            <a:avLst/>
          </a:prstGeom>
          <a:solidFill>
            <a:srgbClr val="E2E2E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3235182" y="3679057"/>
            <a:ext cx="1221014" cy="1221014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551111" y="2757400"/>
            <a:ext cx="1843314" cy="1843314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540998" y="3894412"/>
            <a:ext cx="935542" cy="935542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5A07E2-72FE-479E-9CC4-3AE297809FA7}"/>
              </a:ext>
            </a:extLst>
          </p:cNvPr>
          <p:cNvSpPr/>
          <p:nvPr/>
        </p:nvSpPr>
        <p:spPr>
          <a:xfrm>
            <a:off x="7669871" y="3914913"/>
            <a:ext cx="1371602" cy="1371602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78F9E-F68B-47E7-8E99-404218E42B24}"/>
              </a:ext>
            </a:extLst>
          </p:cNvPr>
          <p:cNvSpPr/>
          <p:nvPr/>
        </p:nvSpPr>
        <p:spPr>
          <a:xfrm>
            <a:off x="9029500" y="3418333"/>
            <a:ext cx="977464" cy="977464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538412-DAB1-4392-B45E-1D392BB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81" y="3008601"/>
            <a:ext cx="1225174" cy="12251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45EB3D-9DE3-4C3A-A338-1543379B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70" y="3518728"/>
            <a:ext cx="798486" cy="7984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436CE5-5A4A-4963-8029-751C7F434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04" y="4165226"/>
            <a:ext cx="841095" cy="8410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29194A-80B4-45E0-A0D4-A777A6A82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91" y="3907065"/>
            <a:ext cx="913014" cy="9130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838DD8-E14C-4129-B132-FFB886F5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19" y="3893020"/>
            <a:ext cx="834746" cy="83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04B11EA-63F7-4D22-873D-6922C6241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15" y="3740959"/>
            <a:ext cx="776382" cy="756485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870684" y="2800395"/>
            <a:ext cx="842445" cy="820793"/>
            <a:chOff x="1812406" y="2946170"/>
            <a:chExt cx="842445" cy="8207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65" y="2946170"/>
              <a:ext cx="377486" cy="820793"/>
            </a:xfrm>
            <a:prstGeom prst="line">
              <a:avLst/>
            </a:prstGeom>
            <a:ln w="28575">
              <a:solidFill>
                <a:srgbClr val="F258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406" y="2954946"/>
              <a:ext cx="471956" cy="0"/>
            </a:xfrm>
            <a:prstGeom prst="line">
              <a:avLst/>
            </a:prstGeom>
            <a:ln w="28575">
              <a:solidFill>
                <a:srgbClr val="F258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42225" y="2049196"/>
            <a:ext cx="979247" cy="712482"/>
            <a:chOff x="4442225" y="2049196"/>
            <a:chExt cx="979247" cy="71248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3032325" y="4871617"/>
            <a:ext cx="782545" cy="821366"/>
            <a:chOff x="1872307" y="2945596"/>
            <a:chExt cx="782545" cy="82136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5C6488-0A8C-4F32-9A4D-7C308D3FB74D}"/>
              </a:ext>
            </a:extLst>
          </p:cNvPr>
          <p:cNvGrpSpPr/>
          <p:nvPr/>
        </p:nvGrpSpPr>
        <p:grpSpPr>
          <a:xfrm flipH="1">
            <a:off x="9518232" y="2271393"/>
            <a:ext cx="723524" cy="1146940"/>
            <a:chOff x="1935298" y="2625841"/>
            <a:chExt cx="723524" cy="11469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692D07-D0C2-4183-8694-C71EC431F9C0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372947" y="2625841"/>
              <a:ext cx="285875" cy="1146940"/>
            </a:xfrm>
            <a:prstGeom prst="line">
              <a:avLst/>
            </a:prstGeom>
            <a:ln w="28575">
              <a:solidFill>
                <a:srgbClr val="67AB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CBEC73-955A-442B-8836-D1923312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298" y="2629013"/>
              <a:ext cx="435201" cy="0"/>
            </a:xfrm>
            <a:prstGeom prst="line">
              <a:avLst/>
            </a:prstGeom>
            <a:ln w="28575">
              <a:solidFill>
                <a:srgbClr val="67AB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8284966" y="5251523"/>
            <a:ext cx="743262" cy="539365"/>
            <a:chOff x="1929808" y="3262589"/>
            <a:chExt cx="743262" cy="53936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6965184" y="2609852"/>
            <a:ext cx="846110" cy="1297213"/>
            <a:chOff x="1983167" y="2950736"/>
            <a:chExt cx="45286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89819" y="2176646"/>
            <a:ext cx="2015584" cy="1664909"/>
            <a:chOff x="1579" y="2497340"/>
            <a:chExt cx="1762666" cy="15167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11641" y="2497340"/>
              <a:ext cx="1652604" cy="36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EF3078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EF3078"/>
                  </a:solidFill>
                  <a:latin typeface="Arial Rounded MT Bold" panose="020F0704030504030204" pitchFamily="34" charset="0"/>
                </a:rPr>
                <a:t>02</a:t>
              </a:r>
              <a:endParaRPr lang="en-US" sz="2000" b="1" dirty="0">
                <a:solidFill>
                  <a:srgbClr val="EF3078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1579" y="2730616"/>
              <a:ext cx="1731155" cy="33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EF3078"/>
                  </a:solidFill>
                  <a:latin typeface="Arial Narrow" panose="020B0606020202030204" pitchFamily="34" charset="0"/>
                </a:rPr>
                <a:t>Background study </a:t>
              </a:r>
              <a:endParaRPr lang="en-US" dirty="0">
                <a:solidFill>
                  <a:srgbClr val="EF3078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98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imilar work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Scholar articles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Tools &amp; Framework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A6A6A6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994196" y="4829954"/>
            <a:ext cx="2062757" cy="1309155"/>
            <a:chOff x="1161927" y="5201346"/>
            <a:chExt cx="1673542" cy="92873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1588574" y="5201346"/>
              <a:ext cx="1225653" cy="29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EE9524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EE9524"/>
                  </a:solidFill>
                  <a:latin typeface="Arial Rounded MT Bold" panose="020F0704030504030204" pitchFamily="34" charset="0"/>
                </a:rPr>
                <a:t>03</a:t>
              </a:r>
              <a:endParaRPr lang="en-US" sz="2000" b="1" dirty="0">
                <a:solidFill>
                  <a:srgbClr val="EE9524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222610" y="5459082"/>
              <a:ext cx="1612859" cy="27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EE9524"/>
                  </a:solidFill>
                  <a:latin typeface="Arial Narrow" panose="020B0606020202030204" pitchFamily="34" charset="0"/>
                </a:rPr>
                <a:t>Authentication</a:t>
              </a:r>
              <a:endParaRPr lang="en-US" dirty="0">
                <a:solidFill>
                  <a:srgbClr val="EE9524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436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Login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Signup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1889731" y="1297864"/>
            <a:ext cx="2542970" cy="1521535"/>
            <a:chOff x="2742539" y="1657557"/>
            <a:chExt cx="1690163" cy="113658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2968967" y="1657557"/>
              <a:ext cx="1457822" cy="29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3A1A4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03A1A4"/>
                  </a:solidFill>
                  <a:latin typeface="Arial Rounded MT Bold" panose="020F0704030504030204" pitchFamily="34" charset="0"/>
                </a:rPr>
                <a:t>04</a:t>
              </a:r>
              <a:endParaRPr lang="en-US" sz="2000" b="1" dirty="0">
                <a:solidFill>
                  <a:srgbClr val="03A1A4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2742539" y="1871280"/>
              <a:ext cx="1690163" cy="27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3A1A4"/>
                  </a:solidFill>
                  <a:latin typeface="Arial Narrow" panose="020B0606020202030204" pitchFamily="34" charset="0"/>
                </a:rPr>
                <a:t>Backend support</a:t>
              </a:r>
              <a:endParaRPr lang="en-US" dirty="0">
                <a:solidFill>
                  <a:srgbClr val="03A1A4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Database connection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Store data</a:t>
              </a: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Retrieve data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A3884F-7360-4A10-8B37-C166F2766294}"/>
              </a:ext>
            </a:extLst>
          </p:cNvPr>
          <p:cNvGrpSpPr/>
          <p:nvPr/>
        </p:nvGrpSpPr>
        <p:grpSpPr>
          <a:xfrm>
            <a:off x="10216533" y="1667421"/>
            <a:ext cx="1742060" cy="1712806"/>
            <a:chOff x="10379834" y="2206753"/>
            <a:chExt cx="1777359" cy="146216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4B1081-28BD-4723-93B6-B3D9F5525EC3}"/>
                </a:ext>
              </a:extLst>
            </p:cNvPr>
            <p:cNvSpPr txBox="1"/>
            <p:nvPr/>
          </p:nvSpPr>
          <p:spPr>
            <a:xfrm>
              <a:off x="10400685" y="2206753"/>
              <a:ext cx="1666472" cy="34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67AB9F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67AB9F"/>
                  </a:solidFill>
                  <a:latin typeface="Arial Rounded MT Bold" panose="020F0704030504030204" pitchFamily="34" charset="0"/>
                </a:rPr>
                <a:t>07</a:t>
              </a:r>
              <a:endParaRPr lang="en-US" sz="2000" b="1" dirty="0">
                <a:solidFill>
                  <a:srgbClr val="67AB9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AF0DE8F-4E0D-400F-8691-13BC3C42218F}"/>
                </a:ext>
              </a:extLst>
            </p:cNvPr>
            <p:cNvSpPr txBox="1"/>
            <p:nvPr/>
          </p:nvSpPr>
          <p:spPr>
            <a:xfrm>
              <a:off x="10414976" y="2446844"/>
              <a:ext cx="1742217" cy="31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7AB9F"/>
                  </a:solidFill>
                  <a:latin typeface="Arial Narrow" panose="020B0606020202030204" pitchFamily="34" charset="0"/>
                </a:rPr>
                <a:t>User assistant</a:t>
              </a:r>
              <a:endParaRPr lang="en-US" dirty="0">
                <a:solidFill>
                  <a:srgbClr val="67AB9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083849-6FF5-44B6-A966-0E99FE95DD1A}"/>
                </a:ext>
              </a:extLst>
            </p:cNvPr>
            <p:cNvSpPr txBox="1"/>
            <p:nvPr/>
          </p:nvSpPr>
          <p:spPr>
            <a:xfrm>
              <a:off x="10379834" y="2723060"/>
              <a:ext cx="1666472" cy="945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User manual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Basic Q/A using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Chatbot</a:t>
              </a:r>
              <a:endParaRPr lang="en-US" sz="1600" dirty="0" smtClean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9040230" y="4780931"/>
            <a:ext cx="2242229" cy="1554174"/>
            <a:chOff x="9146176" y="5273815"/>
            <a:chExt cx="1666472" cy="133485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1666472" cy="343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06</a:t>
              </a:r>
              <a:endParaRPr lang="en-US" sz="2000" b="1" dirty="0">
                <a:solidFill>
                  <a:srgbClr val="00B0F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9146176" y="5569752"/>
              <a:ext cx="1602270" cy="317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Arial Narrow" panose="020B0606020202030204" pitchFamily="34" charset="0"/>
                </a:rPr>
                <a:t>Fitness assistant </a:t>
              </a:r>
              <a:endParaRPr lang="en-US" dirty="0">
                <a:solidFill>
                  <a:srgbClr val="00B0F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A15540-6995-437A-A59D-F899A6BCCE0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713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Guideline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according to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Regular life based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Busy life based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7777892" y="1647209"/>
            <a:ext cx="2047064" cy="1209174"/>
            <a:chOff x="7828669" y="2204837"/>
            <a:chExt cx="1694262" cy="83187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34295" y="2204837"/>
              <a:ext cx="1474391" cy="26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85723"/>
                  </a:solidFill>
                  <a:latin typeface="Arial Rounded MT Bold" panose="020F0704030504030204" pitchFamily="34" charset="0"/>
                </a:rPr>
                <a:t>Week : </a:t>
              </a:r>
              <a:r>
                <a:rPr lang="en-US" sz="2000" b="1" dirty="0" smtClean="0">
                  <a:solidFill>
                    <a:srgbClr val="385723"/>
                  </a:solidFill>
                  <a:latin typeface="Arial Rounded MT Bold" panose="020F0704030504030204" pitchFamily="34" charset="0"/>
                </a:rPr>
                <a:t>05</a:t>
              </a:r>
              <a:endParaRPr lang="en-US" sz="2000" b="1" dirty="0">
                <a:solidFill>
                  <a:srgbClr val="38572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4" y="2405695"/>
              <a:ext cx="1675997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85723"/>
                  </a:solidFill>
                  <a:latin typeface="Arial Narrow" panose="020B0606020202030204" pitchFamily="34" charset="0"/>
                </a:rPr>
                <a:t>Nutrition assistant</a:t>
              </a:r>
              <a:endParaRPr lang="en-US" dirty="0">
                <a:solidFill>
                  <a:srgbClr val="385723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89F52C-1D2B-46E2-A985-77707A7510FC}"/>
                </a:ext>
              </a:extLst>
            </p:cNvPr>
            <p:cNvSpPr txBox="1"/>
            <p:nvPr/>
          </p:nvSpPr>
          <p:spPr>
            <a:xfrm>
              <a:off x="7828669" y="2649724"/>
              <a:ext cx="1660279" cy="38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BMI Calculator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Diet Plan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4569412" y="5387442"/>
            <a:ext cx="2209325" cy="11185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3661"/>
                </a:solidFill>
                <a:latin typeface="Arial Rounded MT Bold" panose="020F0704030504030204" pitchFamily="34" charset="0"/>
              </a:rPr>
              <a:t>Week </a:t>
            </a:r>
            <a:r>
              <a:rPr lang="en-US" dirty="0" smtClean="0">
                <a:solidFill>
                  <a:srgbClr val="083661"/>
                </a:solidFill>
                <a:latin typeface="Arial Rounded MT Bold" panose="020F0704030504030204" pitchFamily="34" charset="0"/>
              </a:rPr>
              <a:t>08</a:t>
            </a:r>
            <a:endParaRPr lang="en-US" dirty="0" smtClean="0">
              <a:solidFill>
                <a:srgbClr val="08366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200" dirty="0" smtClean="0">
                <a:solidFill>
                  <a:srgbClr val="D51A61"/>
                </a:solidFill>
                <a:latin typeface="Arial Rounded MT Bold" panose="020F0704030504030204" pitchFamily="34" charset="0"/>
              </a:rPr>
              <a:t>Final Presentation</a:t>
            </a:r>
            <a:endParaRPr lang="en-US" sz="2200" dirty="0">
              <a:solidFill>
                <a:srgbClr val="D51A6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EF3078">
                <a:tint val="66000"/>
                <a:satMod val="160000"/>
              </a:srgbClr>
            </a:gs>
            <a:gs pos="50000">
              <a:srgbClr val="EF3078">
                <a:tint val="44500"/>
                <a:satMod val="160000"/>
              </a:srgbClr>
            </a:gs>
            <a:gs pos="100000">
              <a:srgbClr val="EF3078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381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415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Arial Rounded MT Bold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  Project Title</vt:lpstr>
      <vt:lpstr>      Project Purpose</vt:lpstr>
      <vt:lpstr>    What we propose?</vt:lpstr>
      <vt:lpstr>       How it’s work</vt:lpstr>
      <vt:lpstr>  Application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174</cp:revision>
  <dcterms:created xsi:type="dcterms:W3CDTF">2020-07-17T12:25:21Z</dcterms:created>
  <dcterms:modified xsi:type="dcterms:W3CDTF">2020-07-26T21:30:01Z</dcterms:modified>
</cp:coreProperties>
</file>