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4" r:id="rId11"/>
    <p:sldId id="268" r:id="rId12"/>
    <p:sldId id="276" r:id="rId13"/>
    <p:sldId id="267" r:id="rId14"/>
    <p:sldId id="275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BEC58-78B6-424B-8E09-F0F72394093B}" type="doc">
      <dgm:prSet loTypeId="urn:microsoft.com/office/officeart/2005/8/layout/cycle6" loCatId="cycle" qsTypeId="urn:microsoft.com/office/officeart/2005/8/quickstyle/simple2" qsCatId="simple" csTypeId="urn:microsoft.com/office/officeart/2005/8/colors/accent0_1" csCatId="mainScheme" phldr="1"/>
      <dgm:spPr/>
    </dgm:pt>
    <dgm:pt modelId="{732CB5A4-073E-47EF-BF24-B38C0A11610C}">
      <dgm:prSet phldrT="[Text]" custT="1"/>
      <dgm:spPr/>
      <dgm:t>
        <a:bodyPr/>
        <a:lstStyle/>
        <a:p>
          <a:r>
            <a:rPr lang="en-US" sz="1600" b="1" dirty="0" smtClean="0">
              <a:latin typeface="Arial Rounded MT Bold" panose="020F0704030504030204" pitchFamily="34" charset="0"/>
              <a:cs typeface="Arial" panose="020B0604020202020204" pitchFamily="34" charset="0"/>
            </a:rPr>
            <a:t>Nutrition</a:t>
          </a:r>
        </a:p>
        <a:p>
          <a:r>
            <a:rPr lang="en-US" sz="1600" b="1" dirty="0" smtClean="0">
              <a:latin typeface="Arial Rounded MT Bold" panose="020F0704030504030204" pitchFamily="34" charset="0"/>
              <a:cs typeface="Arial" panose="020B0604020202020204" pitchFamily="34" charset="0"/>
            </a:rPr>
            <a:t>Assistant</a:t>
          </a:r>
          <a:endParaRPr lang="en-US" sz="1600" b="1" dirty="0">
            <a:latin typeface="Arial Rounded MT Bold" panose="020F0704030504030204" pitchFamily="34" charset="0"/>
            <a:cs typeface="Arial" panose="020B0604020202020204" pitchFamily="34" charset="0"/>
          </a:endParaRPr>
        </a:p>
      </dgm:t>
    </dgm:pt>
    <dgm:pt modelId="{BD7AA744-50CB-4D96-886F-BBA2072222CC}" type="parTrans" cxnId="{646C9134-781C-4927-A070-A6A047DF8AB3}">
      <dgm:prSet/>
      <dgm:spPr/>
      <dgm:t>
        <a:bodyPr/>
        <a:lstStyle/>
        <a:p>
          <a:endParaRPr lang="en-US"/>
        </a:p>
      </dgm:t>
    </dgm:pt>
    <dgm:pt modelId="{49F5BD8B-7EA7-4F29-92E6-02D727A19206}" type="sibTrans" cxnId="{646C9134-781C-4927-A070-A6A047DF8AB3}">
      <dgm:prSet/>
      <dgm:spPr/>
      <dgm:t>
        <a:bodyPr/>
        <a:lstStyle/>
        <a:p>
          <a:endParaRPr lang="en-US"/>
        </a:p>
      </dgm:t>
    </dgm:pt>
    <dgm:pt modelId="{DB7C34F9-1762-4D6A-94C5-7B289F389854}">
      <dgm:prSet phldrT="[Text]" custT="1"/>
      <dgm:spPr/>
      <dgm:t>
        <a:bodyPr/>
        <a:lstStyle/>
        <a:p>
          <a:r>
            <a:rPr lang="en-US" sz="1600" b="1" dirty="0" smtClean="0">
              <a:latin typeface="Arial Rounded MT Bold" panose="020F0704030504030204" pitchFamily="34" charset="0"/>
            </a:rPr>
            <a:t>User</a:t>
          </a:r>
        </a:p>
        <a:p>
          <a:r>
            <a:rPr lang="en-US" sz="1600" b="1" dirty="0" smtClean="0">
              <a:latin typeface="Arial Rounded MT Bold" panose="020F0704030504030204" pitchFamily="34" charset="0"/>
            </a:rPr>
            <a:t>Assistant</a:t>
          </a:r>
          <a:endParaRPr lang="en-US" sz="1600" b="1" dirty="0">
            <a:latin typeface="Arial Rounded MT Bold" panose="020F0704030504030204" pitchFamily="34" charset="0"/>
          </a:endParaRPr>
        </a:p>
      </dgm:t>
    </dgm:pt>
    <dgm:pt modelId="{56783610-B431-4860-A886-9004574D262B}" type="parTrans" cxnId="{7444B591-1F6D-4BAD-98F6-7717024F8A59}">
      <dgm:prSet/>
      <dgm:spPr/>
      <dgm:t>
        <a:bodyPr/>
        <a:lstStyle/>
        <a:p>
          <a:endParaRPr lang="en-US"/>
        </a:p>
      </dgm:t>
    </dgm:pt>
    <dgm:pt modelId="{1296E785-D536-4D77-8033-8733E3724BDE}" type="sibTrans" cxnId="{7444B591-1F6D-4BAD-98F6-7717024F8A59}">
      <dgm:prSet/>
      <dgm:spPr/>
      <dgm:t>
        <a:bodyPr/>
        <a:lstStyle/>
        <a:p>
          <a:endParaRPr lang="en-US"/>
        </a:p>
      </dgm:t>
    </dgm:pt>
    <dgm:pt modelId="{D9CB4FDE-8A3B-450C-927B-97588DEC2BF4}">
      <dgm:prSet phldrT="[Text]" custT="1"/>
      <dgm:spPr/>
      <dgm:t>
        <a:bodyPr/>
        <a:lstStyle/>
        <a:p>
          <a:r>
            <a:rPr lang="en-US" sz="1600" b="1" dirty="0" smtClean="0">
              <a:latin typeface="Arial Rounded MT Bold" panose="020F0704030504030204" pitchFamily="34" charset="0"/>
            </a:rPr>
            <a:t>Fitness</a:t>
          </a:r>
        </a:p>
        <a:p>
          <a:r>
            <a:rPr lang="en-US" sz="1600" b="1" dirty="0" smtClean="0">
              <a:latin typeface="Arial Rounded MT Bold" panose="020F0704030504030204" pitchFamily="34" charset="0"/>
            </a:rPr>
            <a:t>Assistant</a:t>
          </a:r>
          <a:endParaRPr lang="en-US" sz="1600" b="1" dirty="0">
            <a:latin typeface="Arial Rounded MT Bold" panose="020F0704030504030204" pitchFamily="34" charset="0"/>
          </a:endParaRPr>
        </a:p>
      </dgm:t>
    </dgm:pt>
    <dgm:pt modelId="{9A74C60C-F07E-4C55-9F73-FAC1BE57FC20}" type="parTrans" cxnId="{E40EC17E-5C19-4C91-B1F1-BFDF3CEFB431}">
      <dgm:prSet/>
      <dgm:spPr/>
      <dgm:t>
        <a:bodyPr/>
        <a:lstStyle/>
        <a:p>
          <a:endParaRPr lang="en-US"/>
        </a:p>
      </dgm:t>
    </dgm:pt>
    <dgm:pt modelId="{A1F02D2B-8910-4023-8FA2-7B4E1D98EBEB}" type="sibTrans" cxnId="{E40EC17E-5C19-4C91-B1F1-BFDF3CEFB431}">
      <dgm:prSet/>
      <dgm:spPr/>
      <dgm:t>
        <a:bodyPr/>
        <a:lstStyle/>
        <a:p>
          <a:endParaRPr lang="en-US"/>
        </a:p>
      </dgm:t>
    </dgm:pt>
    <dgm:pt modelId="{EDE1B973-BAD2-4602-AAB6-343EF9661E66}" type="pres">
      <dgm:prSet presAssocID="{C15BEC58-78B6-424B-8E09-F0F72394093B}" presName="cycle" presStyleCnt="0">
        <dgm:presLayoutVars>
          <dgm:dir/>
          <dgm:resizeHandles val="exact"/>
        </dgm:presLayoutVars>
      </dgm:prSet>
      <dgm:spPr/>
    </dgm:pt>
    <dgm:pt modelId="{C599C6E8-7058-44D9-8779-63E68CC28722}" type="pres">
      <dgm:prSet presAssocID="{732CB5A4-073E-47EF-BF24-B38C0A11610C}" presName="node" presStyleLbl="node1" presStyleIdx="0" presStyleCnt="3" custScaleX="82364" custScaleY="72234" custRadScaleRad="98112" custRadScaleInc="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6EDAE-1992-4FC8-898E-3E50AD1EA1EE}" type="pres">
      <dgm:prSet presAssocID="{732CB5A4-073E-47EF-BF24-B38C0A11610C}" presName="spNode" presStyleCnt="0"/>
      <dgm:spPr/>
    </dgm:pt>
    <dgm:pt modelId="{75F0A1BE-0B17-4839-9A11-B856DFCDF97F}" type="pres">
      <dgm:prSet presAssocID="{49F5BD8B-7EA7-4F29-92E6-02D727A19206}" presName="sibTrans" presStyleLbl="sibTrans1D1" presStyleIdx="0" presStyleCnt="3"/>
      <dgm:spPr/>
      <dgm:t>
        <a:bodyPr/>
        <a:lstStyle/>
        <a:p>
          <a:endParaRPr lang="en-US"/>
        </a:p>
      </dgm:t>
    </dgm:pt>
    <dgm:pt modelId="{7C9A419D-EE83-4315-81C7-3EA664242B29}" type="pres">
      <dgm:prSet presAssocID="{DB7C34F9-1762-4D6A-94C5-7B289F389854}" presName="node" presStyleLbl="node1" presStyleIdx="1" presStyleCnt="3" custScaleX="81595" custScaleY="64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CD23F-8A05-436C-A432-D78D61CBF602}" type="pres">
      <dgm:prSet presAssocID="{DB7C34F9-1762-4D6A-94C5-7B289F389854}" presName="spNode" presStyleCnt="0"/>
      <dgm:spPr/>
    </dgm:pt>
    <dgm:pt modelId="{251A48E6-10D4-4720-A0E5-475C4279633A}" type="pres">
      <dgm:prSet presAssocID="{1296E785-D536-4D77-8033-8733E3724BDE}" presName="sibTrans" presStyleLbl="sibTrans1D1" presStyleIdx="1" presStyleCnt="3"/>
      <dgm:spPr/>
      <dgm:t>
        <a:bodyPr/>
        <a:lstStyle/>
        <a:p>
          <a:endParaRPr lang="en-US"/>
        </a:p>
      </dgm:t>
    </dgm:pt>
    <dgm:pt modelId="{A2CB6F74-529C-4BBA-8D17-8CD32D0E8104}" type="pres">
      <dgm:prSet presAssocID="{D9CB4FDE-8A3B-450C-927B-97588DEC2BF4}" presName="node" presStyleLbl="node1" presStyleIdx="2" presStyleCnt="3" custScaleX="78769" custScaleY="64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6FBCC-F765-41A7-9434-06BF36C1A048}" type="pres">
      <dgm:prSet presAssocID="{D9CB4FDE-8A3B-450C-927B-97588DEC2BF4}" presName="spNode" presStyleCnt="0"/>
      <dgm:spPr/>
    </dgm:pt>
    <dgm:pt modelId="{E3A65DAD-DB69-4A66-8370-A34B98C770B2}" type="pres">
      <dgm:prSet presAssocID="{A1F02D2B-8910-4023-8FA2-7B4E1D98EBEB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DC861F77-88BA-48EB-84EE-86FECF1C3F08}" type="presOf" srcId="{C15BEC58-78B6-424B-8E09-F0F72394093B}" destId="{EDE1B973-BAD2-4602-AAB6-343EF9661E66}" srcOrd="0" destOrd="0" presId="urn:microsoft.com/office/officeart/2005/8/layout/cycle6"/>
    <dgm:cxn modelId="{D50B4CA8-78A8-46F2-A9AC-ED04CEF760EB}" type="presOf" srcId="{1296E785-D536-4D77-8033-8733E3724BDE}" destId="{251A48E6-10D4-4720-A0E5-475C4279633A}" srcOrd="0" destOrd="0" presId="urn:microsoft.com/office/officeart/2005/8/layout/cycle6"/>
    <dgm:cxn modelId="{EDE67F99-C355-43F2-8906-47EF18086474}" type="presOf" srcId="{DB7C34F9-1762-4D6A-94C5-7B289F389854}" destId="{7C9A419D-EE83-4315-81C7-3EA664242B29}" srcOrd="0" destOrd="0" presId="urn:microsoft.com/office/officeart/2005/8/layout/cycle6"/>
    <dgm:cxn modelId="{074D14F9-0715-4E88-8146-9D510FA35CB1}" type="presOf" srcId="{D9CB4FDE-8A3B-450C-927B-97588DEC2BF4}" destId="{A2CB6F74-529C-4BBA-8D17-8CD32D0E8104}" srcOrd="0" destOrd="0" presId="urn:microsoft.com/office/officeart/2005/8/layout/cycle6"/>
    <dgm:cxn modelId="{E40EC17E-5C19-4C91-B1F1-BFDF3CEFB431}" srcId="{C15BEC58-78B6-424B-8E09-F0F72394093B}" destId="{D9CB4FDE-8A3B-450C-927B-97588DEC2BF4}" srcOrd="2" destOrd="0" parTransId="{9A74C60C-F07E-4C55-9F73-FAC1BE57FC20}" sibTransId="{A1F02D2B-8910-4023-8FA2-7B4E1D98EBEB}"/>
    <dgm:cxn modelId="{7444B591-1F6D-4BAD-98F6-7717024F8A59}" srcId="{C15BEC58-78B6-424B-8E09-F0F72394093B}" destId="{DB7C34F9-1762-4D6A-94C5-7B289F389854}" srcOrd="1" destOrd="0" parTransId="{56783610-B431-4860-A886-9004574D262B}" sibTransId="{1296E785-D536-4D77-8033-8733E3724BDE}"/>
    <dgm:cxn modelId="{681D449D-3CA5-4936-81C3-2EA773F80990}" type="presOf" srcId="{A1F02D2B-8910-4023-8FA2-7B4E1D98EBEB}" destId="{E3A65DAD-DB69-4A66-8370-A34B98C770B2}" srcOrd="0" destOrd="0" presId="urn:microsoft.com/office/officeart/2005/8/layout/cycle6"/>
    <dgm:cxn modelId="{A1413344-6D6D-42E8-93CF-73CE008FDEAF}" type="presOf" srcId="{732CB5A4-073E-47EF-BF24-B38C0A11610C}" destId="{C599C6E8-7058-44D9-8779-63E68CC28722}" srcOrd="0" destOrd="0" presId="urn:microsoft.com/office/officeart/2005/8/layout/cycle6"/>
    <dgm:cxn modelId="{EBDD1208-8A89-4E21-8DD4-3415D2260447}" type="presOf" srcId="{49F5BD8B-7EA7-4F29-92E6-02D727A19206}" destId="{75F0A1BE-0B17-4839-9A11-B856DFCDF97F}" srcOrd="0" destOrd="0" presId="urn:microsoft.com/office/officeart/2005/8/layout/cycle6"/>
    <dgm:cxn modelId="{646C9134-781C-4927-A070-A6A047DF8AB3}" srcId="{C15BEC58-78B6-424B-8E09-F0F72394093B}" destId="{732CB5A4-073E-47EF-BF24-B38C0A11610C}" srcOrd="0" destOrd="0" parTransId="{BD7AA744-50CB-4D96-886F-BBA2072222CC}" sibTransId="{49F5BD8B-7EA7-4F29-92E6-02D727A19206}"/>
    <dgm:cxn modelId="{62BEC9E7-3066-4687-8321-89148892E63A}" type="presParOf" srcId="{EDE1B973-BAD2-4602-AAB6-343EF9661E66}" destId="{C599C6E8-7058-44D9-8779-63E68CC28722}" srcOrd="0" destOrd="0" presId="urn:microsoft.com/office/officeart/2005/8/layout/cycle6"/>
    <dgm:cxn modelId="{0D2FCC4D-AD8E-4766-B3E0-0E542223B2EF}" type="presParOf" srcId="{EDE1B973-BAD2-4602-AAB6-343EF9661E66}" destId="{9476EDAE-1992-4FC8-898E-3E50AD1EA1EE}" srcOrd="1" destOrd="0" presId="urn:microsoft.com/office/officeart/2005/8/layout/cycle6"/>
    <dgm:cxn modelId="{EE4275BE-647C-4251-8F0F-FAF6C46A50E7}" type="presParOf" srcId="{EDE1B973-BAD2-4602-AAB6-343EF9661E66}" destId="{75F0A1BE-0B17-4839-9A11-B856DFCDF97F}" srcOrd="2" destOrd="0" presId="urn:microsoft.com/office/officeart/2005/8/layout/cycle6"/>
    <dgm:cxn modelId="{0EA43F76-7B35-4171-ABDC-1EF2A436101F}" type="presParOf" srcId="{EDE1B973-BAD2-4602-AAB6-343EF9661E66}" destId="{7C9A419D-EE83-4315-81C7-3EA664242B29}" srcOrd="3" destOrd="0" presId="urn:microsoft.com/office/officeart/2005/8/layout/cycle6"/>
    <dgm:cxn modelId="{7CB7A2AD-3F95-4AD3-9567-88319F592988}" type="presParOf" srcId="{EDE1B973-BAD2-4602-AAB6-343EF9661E66}" destId="{2D6CD23F-8A05-436C-A432-D78D61CBF602}" srcOrd="4" destOrd="0" presId="urn:microsoft.com/office/officeart/2005/8/layout/cycle6"/>
    <dgm:cxn modelId="{F87AB1E1-43BC-453D-B4A7-0E0BD663A3CB}" type="presParOf" srcId="{EDE1B973-BAD2-4602-AAB6-343EF9661E66}" destId="{251A48E6-10D4-4720-A0E5-475C4279633A}" srcOrd="5" destOrd="0" presId="urn:microsoft.com/office/officeart/2005/8/layout/cycle6"/>
    <dgm:cxn modelId="{CB48F947-FC5C-4BCB-998B-E5AC2023210D}" type="presParOf" srcId="{EDE1B973-BAD2-4602-AAB6-343EF9661E66}" destId="{A2CB6F74-529C-4BBA-8D17-8CD32D0E8104}" srcOrd="6" destOrd="0" presId="urn:microsoft.com/office/officeart/2005/8/layout/cycle6"/>
    <dgm:cxn modelId="{AC59D7D8-3F8A-484B-98AD-193B512EA6E1}" type="presParOf" srcId="{EDE1B973-BAD2-4602-AAB6-343EF9661E66}" destId="{76B6FBCC-F765-41A7-9434-06BF36C1A048}" srcOrd="7" destOrd="0" presId="urn:microsoft.com/office/officeart/2005/8/layout/cycle6"/>
    <dgm:cxn modelId="{9C588F66-9C36-47D7-843F-FFCD97B983F7}" type="presParOf" srcId="{EDE1B973-BAD2-4602-AAB6-343EF9661E66}" destId="{E3A65DAD-DB69-4A66-8370-A34B98C770B2}" srcOrd="8" destOrd="0" presId="urn:microsoft.com/office/officeart/2005/8/layout/cycle6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9C6E8-7058-44D9-8779-63E68CC28722}">
      <dsp:nvSpPr>
        <dsp:cNvPr id="0" name=""/>
        <dsp:cNvSpPr/>
      </dsp:nvSpPr>
      <dsp:spPr>
        <a:xfrm>
          <a:off x="1697418" y="102394"/>
          <a:ext cx="1352801" cy="7711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Rounded MT Bold" panose="020F0704030504030204" pitchFamily="34" charset="0"/>
              <a:cs typeface="Arial" panose="020B0604020202020204" pitchFamily="34" charset="0"/>
            </a:rPr>
            <a:t>Nutrition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Rounded MT Bold" panose="020F0704030504030204" pitchFamily="34" charset="0"/>
              <a:cs typeface="Arial" panose="020B0604020202020204" pitchFamily="34" charset="0"/>
            </a:rPr>
            <a:t>Assistant</a:t>
          </a:r>
          <a:endParaRPr lang="en-US" sz="1600" b="1" kern="1200" dirty="0">
            <a:latin typeface="Arial Rounded MT Bold" panose="020F0704030504030204" pitchFamily="34" charset="0"/>
            <a:cs typeface="Arial" panose="020B0604020202020204" pitchFamily="34" charset="0"/>
          </a:endParaRPr>
        </a:p>
      </dsp:txBody>
      <dsp:txXfrm>
        <a:off x="1735064" y="140040"/>
        <a:ext cx="1277509" cy="695880"/>
      </dsp:txXfrm>
    </dsp:sp>
    <dsp:sp modelId="{75F0A1BE-0B17-4839-9A11-B856DFCDF97F}">
      <dsp:nvSpPr>
        <dsp:cNvPr id="0" name=""/>
        <dsp:cNvSpPr/>
      </dsp:nvSpPr>
      <dsp:spPr>
        <a:xfrm>
          <a:off x="919637" y="487939"/>
          <a:ext cx="2848086" cy="2848086"/>
        </a:xfrm>
        <a:custGeom>
          <a:avLst/>
          <a:gdLst/>
          <a:ahLst/>
          <a:cxnLst/>
          <a:rect l="0" t="0" r="0" b="0"/>
          <a:pathLst>
            <a:path>
              <a:moveTo>
                <a:pt x="2145419" y="196234"/>
              </a:moveTo>
              <a:arcTo wR="1424043" hR="1424043" stAng="18026135" swAng="435962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A419D-EE83-4315-81C7-3EA664242B29}">
      <dsp:nvSpPr>
        <dsp:cNvPr id="0" name=""/>
        <dsp:cNvSpPr/>
      </dsp:nvSpPr>
      <dsp:spPr>
        <a:xfrm>
          <a:off x="2913767" y="2251324"/>
          <a:ext cx="1340171" cy="6912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Rounded MT Bold" panose="020F0704030504030204" pitchFamily="34" charset="0"/>
            </a:rPr>
            <a:t>User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Rounded MT Bold" panose="020F0704030504030204" pitchFamily="34" charset="0"/>
            </a:rPr>
            <a:t>Assistant</a:t>
          </a:r>
          <a:endParaRPr lang="en-US" sz="1600" b="1" kern="1200" dirty="0">
            <a:latin typeface="Arial Rounded MT Bold" panose="020F0704030504030204" pitchFamily="34" charset="0"/>
          </a:endParaRPr>
        </a:p>
      </dsp:txBody>
      <dsp:txXfrm>
        <a:off x="2947513" y="2285070"/>
        <a:ext cx="1272679" cy="623792"/>
      </dsp:txXfrm>
    </dsp:sp>
    <dsp:sp modelId="{251A48E6-10D4-4720-A0E5-475C4279633A}">
      <dsp:nvSpPr>
        <dsp:cNvPr id="0" name=""/>
        <dsp:cNvSpPr/>
      </dsp:nvSpPr>
      <dsp:spPr>
        <a:xfrm>
          <a:off x="926552" y="460902"/>
          <a:ext cx="2848086" cy="2848086"/>
        </a:xfrm>
        <a:custGeom>
          <a:avLst/>
          <a:gdLst/>
          <a:ahLst/>
          <a:cxnLst/>
          <a:rect l="0" t="0" r="0" b="0"/>
          <a:pathLst>
            <a:path>
              <a:moveTo>
                <a:pt x="2363337" y="2494381"/>
              </a:moveTo>
              <a:arcTo wR="1424043" hR="1424043" stAng="2923850" swAng="495229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6F74-529C-4BBA-8D17-8CD32D0E8104}">
      <dsp:nvSpPr>
        <dsp:cNvPr id="0" name=""/>
        <dsp:cNvSpPr/>
      </dsp:nvSpPr>
      <dsp:spPr>
        <a:xfrm>
          <a:off x="470460" y="2251324"/>
          <a:ext cx="1293754" cy="6912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Rounded MT Bold" panose="020F0704030504030204" pitchFamily="34" charset="0"/>
            </a:rPr>
            <a:t>Fitness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Rounded MT Bold" panose="020F0704030504030204" pitchFamily="34" charset="0"/>
            </a:rPr>
            <a:t>Assistant</a:t>
          </a:r>
          <a:endParaRPr lang="en-US" sz="1600" b="1" kern="1200" dirty="0">
            <a:latin typeface="Arial Rounded MT Bold" panose="020F0704030504030204" pitchFamily="34" charset="0"/>
          </a:endParaRPr>
        </a:p>
      </dsp:txBody>
      <dsp:txXfrm>
        <a:off x="504206" y="2285070"/>
        <a:ext cx="1226262" cy="623792"/>
      </dsp:txXfrm>
    </dsp:sp>
    <dsp:sp modelId="{E3A65DAD-DB69-4A66-8370-A34B98C770B2}">
      <dsp:nvSpPr>
        <dsp:cNvPr id="0" name=""/>
        <dsp:cNvSpPr/>
      </dsp:nvSpPr>
      <dsp:spPr>
        <a:xfrm>
          <a:off x="933403" y="487676"/>
          <a:ext cx="2848086" cy="2848086"/>
        </a:xfrm>
        <a:custGeom>
          <a:avLst/>
          <a:gdLst/>
          <a:ahLst/>
          <a:cxnLst/>
          <a:rect l="0" t="0" r="0" b="0"/>
          <a:pathLst>
            <a:path>
              <a:moveTo>
                <a:pt x="37002" y="1746559"/>
              </a:moveTo>
              <a:arcTo wR="1424043" hR="1424043" stAng="10014608" swAng="448622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01CDD-D155-4DD4-AEE6-B6345CFA32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7764C-978C-49EA-B90D-943B115D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08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0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2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3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1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0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4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2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9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4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3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0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4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3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AC59-536F-4EA5-9CD5-C569FF6B221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694B-4BDC-4F94-8936-22B976DAA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9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8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7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microsoft.com/office/2007/relationships/hdphoto" Target="../media/hdphoto1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microsoft.com/office/2007/relationships/hdphoto" Target="../media/hdphoto11.wdp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rends.google.com/trends/explore?geo=BD&amp;q=android,ios" TargetMode="External"/><Relationship Id="rId4" Type="http://schemas.openxmlformats.org/officeDocument/2006/relationships/hyperlink" Target="https://gs.statcounter.com/os-market-share/mobile-tablet/bangladesh/#monthly-201506-202006-ba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lite" TargetMode="External"/><Relationship Id="rId5" Type="http://schemas.openxmlformats.org/officeDocument/2006/relationships/hyperlink" Target="https://cloud.google.com/dialogflow/docs" TargetMode="External"/><Relationship Id="rId4" Type="http://schemas.openxmlformats.org/officeDocument/2006/relationships/hyperlink" Target="https://firebase.google.com/docs/?gclid=Cj0KCQjwvIT5BRCqARIsAAwwD-QAGiwPgY2aac85b7g9zvzvdjR5gULh_w6C1CHXy0JNy6mYJso7Hr0aAk8aEALw_wc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6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b="176"/>
          <a:stretch/>
        </p:blipFill>
        <p:spPr bwMode="auto">
          <a:xfrm>
            <a:off x="8839200" y="914400"/>
            <a:ext cx="32004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8001000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Dietary: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 Cloud-based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Nutriment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&amp; Fitness Assistant(fact-based)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Android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App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for Bangladeshi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Youths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8600" y="175260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01000" y="640080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38400" y="3352800"/>
            <a:ext cx="5791200" cy="19082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	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</a:rPr>
              <a:t>           </a:t>
            </a:r>
            <a:r>
              <a:rPr lang="en-US" sz="2800" dirty="0" smtClean="0">
                <a:latin typeface="Arial Rounded MT Bold" panose="020F0704030504030204" pitchFamily="34" charset="0"/>
              </a:rPr>
              <a:t>CSE 299.7</a:t>
            </a:r>
            <a:r>
              <a:rPr lang="en-US" sz="2000" dirty="0" smtClean="0">
                <a:latin typeface="Arial Rounded MT Bold" panose="020F0704030504030204" pitchFamily="34" charset="0"/>
              </a:rPr>
              <a:t>		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	        </a:t>
            </a:r>
            <a:r>
              <a:rPr lang="en-US" sz="2200" dirty="0" smtClean="0">
                <a:latin typeface="Arial Narrow" panose="020B0606020202030204" pitchFamily="34" charset="0"/>
              </a:rPr>
              <a:t>Presentation Week : </a:t>
            </a:r>
            <a:r>
              <a:rPr lang="en-US" sz="2400" b="1" dirty="0" smtClean="0">
                <a:latin typeface="Arial Narrow" panose="020B0606020202030204" pitchFamily="34" charset="0"/>
              </a:rPr>
              <a:t>02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Presentation Topic : </a:t>
            </a:r>
            <a:r>
              <a:rPr lang="en-US" sz="2400" dirty="0" smtClean="0">
                <a:latin typeface="Arial Rounded MT Bold" panose="020F0704030504030204" pitchFamily="34" charset="0"/>
              </a:rPr>
              <a:t>Background Study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	        </a:t>
            </a:r>
            <a:r>
              <a:rPr lang="en-US" sz="2200" dirty="0" smtClean="0">
                <a:latin typeface="Arial Narrow" panose="020B0606020202030204" pitchFamily="34" charset="0"/>
              </a:rPr>
              <a:t>Presenting By : </a:t>
            </a:r>
            <a:r>
              <a:rPr lang="en-US" sz="2400" b="1" dirty="0" smtClean="0">
                <a:latin typeface="Arial Narrow" panose="020B0606020202030204" pitchFamily="34" charset="0"/>
              </a:rPr>
              <a:t>Group 1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		   </a:t>
            </a:r>
            <a:r>
              <a:rPr lang="en-US" dirty="0" smtClean="0">
                <a:latin typeface="Arial Narrow" panose="020B0606020202030204" pitchFamily="34" charset="0"/>
              </a:rPr>
              <a:t>Date : </a:t>
            </a:r>
            <a:r>
              <a:rPr lang="en-US" b="1" dirty="0" smtClean="0">
                <a:latin typeface="Arial Narrow" panose="020B0606020202030204" pitchFamily="34" charset="0"/>
              </a:rPr>
              <a:t>30-07-2020</a:t>
            </a:r>
            <a:endParaRPr lang="en-US" b="1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5105400"/>
            <a:ext cx="1524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668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96400" y="609600"/>
            <a:ext cx="2895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193766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Background Study</a:t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2000" dirty="0" smtClean="0">
                <a:latin typeface="Arial Rounded MT Bold" panose="020F0704030504030204" pitchFamily="34" charset="0"/>
              </a:rPr>
              <a:t>[Scholarly Articles]</a:t>
            </a:r>
          </a:p>
          <a:p>
            <a:pPr algn="ctr"/>
            <a:r>
              <a:rPr lang="en-US" sz="2000" dirty="0" smtClean="0">
                <a:latin typeface="Arial Rounded MT Bold" panose="020F0704030504030204" pitchFamily="34" charset="0"/>
              </a:rPr>
              <a:t>(continued)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3124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6096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6180356" cy="4259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438400"/>
            <a:ext cx="3833192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58200" y="522898"/>
            <a:ext cx="37338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Tool’s 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624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11182"/>
            <a:ext cx="619251" cy="619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46482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Firebase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</a:rPr>
              <a:t>           </a:t>
            </a:r>
            <a:r>
              <a:rPr lang="en-US" sz="1600" dirty="0" smtClean="0">
                <a:latin typeface="Arial Rounded MT Bold" panose="020F0704030504030204" pitchFamily="34" charset="0"/>
              </a:rPr>
              <a:t>- Firebase Authentication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               </a:t>
            </a:r>
            <a:r>
              <a:rPr lang="en-US" sz="1600" dirty="0" smtClean="0">
                <a:latin typeface="Arial Rounded MT Bold" panose="020F0704030504030204" pitchFamily="34" charset="0"/>
              </a:rPr>
              <a:t>- Cloud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Firestore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1028" name="Picture 4" descr="Android Developers Blog: Android Studio 4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05000"/>
            <a:ext cx="685800" cy="6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ône Fichier de, type de, firestore Gratuit de vsco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91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eate a Conversational Interface for Android With Dialogflow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t="-1" r="15306" b="1422"/>
          <a:stretch/>
        </p:blipFill>
        <p:spPr bwMode="auto">
          <a:xfrm>
            <a:off x="8991600" y="2895600"/>
            <a:ext cx="669320" cy="6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Dialogflow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SD Times news digest: TensorFlow 2.0 beta, WSL2 for Windows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2766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y Java is platform independent? -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5" t="4999" r="21785" b="3571"/>
          <a:stretch/>
        </p:blipFill>
        <p:spPr bwMode="auto">
          <a:xfrm>
            <a:off x="3352800" y="2590800"/>
            <a:ext cx="685800" cy="7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24000" y="22098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Android Studio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2200" y="2667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Java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67600" y="3048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 Rounded MT Bold" panose="020F0704030504030204" pitchFamily="34" charset="0"/>
              </a:rPr>
              <a:t>Dilogflow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7600" y="3581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 Rounded MT Bold" panose="020F0704030504030204" pitchFamily="34" charset="0"/>
              </a:rPr>
              <a:t>TensorFlow</a:t>
            </a:r>
            <a:r>
              <a:rPr lang="en-US" dirty="0" smtClean="0">
                <a:latin typeface="Arial Rounded MT Bold" panose="020F0704030504030204" pitchFamily="34" charset="0"/>
              </a:rPr>
              <a:t> Lite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1752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Core Platform &amp; Language </a:t>
            </a:r>
            <a:r>
              <a:rPr lang="en-US" sz="1700" dirty="0" smtClean="0">
                <a:latin typeface="Arial Narrow" panose="020B0606020202030204" pitchFamily="34" charset="0"/>
              </a:rPr>
              <a:t>:</a:t>
            </a:r>
            <a:endParaRPr lang="en-US" sz="17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5000" y="4114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Backend Support :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534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Framework’s :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9" name="Picture 4" descr="Python logo | Sticker | Python programming, Python logo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724400"/>
            <a:ext cx="615315" cy="6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848600" y="480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Python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05800" y="4419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Language :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9" grpId="0"/>
      <p:bldP spid="34" grpId="0"/>
      <p:bldP spid="39" grpId="0"/>
      <p:bldP spid="13" grpId="0"/>
      <p:bldP spid="40" grpId="0"/>
      <p:bldP spid="41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763000" y="522898"/>
            <a:ext cx="34290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Procedure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04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762000" y="1143000"/>
            <a:ext cx="4800600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How this application is going to work?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599" y="134983"/>
            <a:ext cx="762000" cy="762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1828800"/>
            <a:ext cx="762000" cy="1219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1828800"/>
            <a:ext cx="762000" cy="1219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1981200"/>
            <a:ext cx="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+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812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=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1905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      .xml                .Java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52600"/>
            <a:ext cx="1447800" cy="1447800"/>
          </a:xfrm>
          <a:prstGeom prst="rect">
            <a:avLst/>
          </a:prstGeom>
        </p:spPr>
      </p:pic>
      <p:sp>
        <p:nvSpPr>
          <p:cNvPr id="26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7391400" y="1219200"/>
            <a:ext cx="2819400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How Firebase works?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Patterns for security with Firebase: offload client work to Cloud ...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1676400"/>
            <a:ext cx="5334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Dialogflow is the Future of Marketing - Ignite Visibilit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7543800" cy="240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2209800" y="3810000"/>
            <a:ext cx="2819400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How </a:t>
            </a:r>
            <a:r>
              <a:rPr lang="en-US" dirty="0" err="1" smtClean="0">
                <a:latin typeface="Arial Rounded MT Bold" panose="020F0704030504030204" pitchFamily="34" charset="0"/>
              </a:rPr>
              <a:t>Dialogflow</a:t>
            </a:r>
            <a:r>
              <a:rPr lang="en-US" dirty="0" smtClean="0">
                <a:latin typeface="Arial Rounded MT Bold" panose="020F0704030504030204" pitchFamily="34" charset="0"/>
              </a:rPr>
              <a:t> works? 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9" grpId="0"/>
      <p:bldP spid="10" grpId="0"/>
      <p:bldP spid="26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763000" y="522898"/>
            <a:ext cx="34290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Procedure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04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599" y="152400"/>
            <a:ext cx="762000" cy="762000"/>
          </a:xfrm>
          <a:prstGeom prst="rect">
            <a:avLst/>
          </a:prstGeom>
        </p:spPr>
      </p:pic>
      <p:pic>
        <p:nvPicPr>
          <p:cNvPr id="2050" name="Picture 2" descr="What Is Machine Learning - NibKarm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12379" r="-58"/>
          <a:stretch/>
        </p:blipFill>
        <p:spPr bwMode="auto">
          <a:xfrm>
            <a:off x="758825" y="1947862"/>
            <a:ext cx="6667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1219200" y="1295400"/>
            <a:ext cx="4343400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How dose Machine Learning works?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2052" name="Picture 4" descr="Classify Data Based On K-Nearest Neighbor Algorithm Machine Learni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14600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8382000" y="2133600"/>
            <a:ext cx="3581400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Which algorithm going follow? 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6800" y="39624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K-Nearest </a:t>
            </a:r>
            <a:r>
              <a:rPr lang="en-US" sz="1600" dirty="0" smtClean="0">
                <a:latin typeface="Arial Rounded MT Bold" panose="020F0704030504030204" pitchFamily="34" charset="0"/>
              </a:rPr>
              <a:t>Neighbor </a:t>
            </a:r>
            <a:r>
              <a:rPr lang="en-US" sz="1600" dirty="0">
                <a:latin typeface="Arial Rounded MT Bold" panose="020F0704030504030204" pitchFamily="34" charset="0"/>
              </a:rPr>
              <a:t>(KNN) 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>
                <a:latin typeface="Arial Rounded MT Bold" panose="020F0704030504030204" pitchFamily="34" charset="0"/>
              </a:rPr>
              <a:t>a basic classification algorithm of Machine Learning.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9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39200" y="522898"/>
            <a:ext cx="33528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What’s Next?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04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2400"/>
            <a:ext cx="762000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2800" y="13716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Material Design &amp; Authentication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67000"/>
            <a:ext cx="1577477" cy="2499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667000"/>
            <a:ext cx="1623201" cy="2514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667000"/>
            <a:ext cx="1546994" cy="2499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7000"/>
            <a:ext cx="155461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39200" y="522898"/>
            <a:ext cx="33528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Conclusion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04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286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133600"/>
            <a:ext cx="7391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Rounded MT Bold" panose="020F0704030504030204" pitchFamily="34" charset="0"/>
              </a:rPr>
              <a:t>Our future plan is to make this application 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a complete ML trained Virtual Assistant.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              </a:t>
            </a:r>
            <a:r>
              <a:rPr lang="en-US" dirty="0" smtClean="0">
                <a:latin typeface="Arial Rounded MT Bold" panose="020F0704030504030204" pitchFamily="34" charset="0"/>
              </a:rPr>
              <a:t>Our motivation is not replacing real life  	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	</a:t>
            </a:r>
            <a:r>
              <a:rPr lang="en-US" dirty="0" smtClean="0">
                <a:latin typeface="Arial Rounded MT Bold" panose="020F0704030504030204" pitchFamily="34" charset="0"/>
              </a:rPr>
              <a:t>Nutritionist or Fitness Instructor.</a:t>
            </a:r>
          </a:p>
          <a:p>
            <a:endParaRPr lang="en-US" sz="2000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		</a:t>
            </a:r>
            <a:r>
              <a:rPr lang="en-US" sz="1600" dirty="0" smtClean="0">
                <a:latin typeface="Arial Rounded MT Bold" panose="020F0704030504030204" pitchFamily="34" charset="0"/>
              </a:rPr>
              <a:t>Our main goal is speared Nutrition &amp; Fitness 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		related consciousness &amp; guiding 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		among regular life people through this App.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1054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7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95400"/>
            <a:ext cx="4572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39200" y="522898"/>
            <a:ext cx="33528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References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04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2400"/>
            <a:ext cx="544681" cy="5446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066800"/>
            <a:ext cx="1165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https://gs.statcounter.com/os-market-share/mobile-tablet/bangladesh/#monthly-201506-202006-bar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https://trends.google.com/trends/explore?geo=BD&amp;q=android,ios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tps://l.facebook.com/l.php?u=https%3A%2F%2Fplay.google.com%2Fstore%2Fapps%2Fdetails%3Fid%3Dcom.piroot.elcot.healthnutrition%26fbclid%3DIwAR3HMHu8spxbJBELIICFO7Y6h8ErH7EX2L5yqUku9n9yvbfu1K-02S-Rebo&amp;h=AT3pxqtL3LY7COiR2YAl7-hTf4J81hSfT27Hz-7CoW1gNtIxsWWlgyhEEmZOBjYCzf_r6QRtRyR0uWM9c92invxd-7UNtHMhgyqXWayp0bcqsSeEcU5g59uuctAJK5APHV9uz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tps://l.facebook.com/l.php?u=https%3A%2F%2Fplay.google.com%2Fstore%2Fapps%2Fdetails%3Fid%3Dcom.blogspot.sakibhs.bmihealthadviserbangla%26fbclid%3DIwAR1bYVQ39Uj7Wpm_e8g1PXytS01rPmbQhVPw6irqB18bhWkMddY_e9UFQq0&amp;h=AT3pxqtL3LY7COiR2YAl7-hTf4J81hSfT27Hz-7CoW1gNtIxsWWlgyhEEmZOBjYCzf_r6QRtRyR0uWM9c92invxd-7UNtHMhgyqXWayp0bcqsSeEcU5g59uuctAJK5APHV9uz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tps://l.facebook.com/l.php?u=https%3A%2F%2Fplay.google.com%2Fstore%2Fapps%2Fdetails%3Fid%3Dcom.medical.guide_health.diet.tips%26fbclid%3DIwAR3nRskagNJOL9ZgeD2TlOEOz85cLjQDj8lNAs_q_RS6ZQU3dJ1TixsjrGk&amp;h=AT2A-bSD4kKO8SdqJZa_L_aHfR7md2OLRi8YtporQqarI83qqG_JqqrllnmmEPieA5LPaLHDQgnUM0q-8CgTm-I7SAhdVtcdn4AQYsUVZA6o7yozzNhk6SJbH_KlnWQyWGy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39200" y="522898"/>
            <a:ext cx="33528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76200" y="762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References </a:t>
            </a:r>
            <a:r>
              <a:rPr lang="en-US" sz="1800" dirty="0" smtClean="0">
                <a:latin typeface="Arial Rounded MT Bold" panose="020F0704030504030204" pitchFamily="34" charset="0"/>
              </a:rPr>
              <a:t>(Continued)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04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11582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://l.facebook.com/l.php?u=https%3A%2F%2Fplay.google.com%2Fstore%2Fapps%2Fdetails%3Fid%3Dcom.blogspot.sakibhs.bmihealthadviserbangla%26fbclid%3DIwAR3XhvVsE2rnZkAHali07QAJr4AvbXw86u_1XXbz5bKuMnbl0rFFwc1TIDM&amp;h=AT206kTWZznHfFV0c6Skce6DZPytf9cK1c7S6TZLdywwVhi8E0n-E8ZyMhbAozYI1qLfjGV9iBmJNN8jiAP9i_g6sWzCeUT8L1Rcctvr0lBLiffsXvFv2mWiZaTXCJnHRvY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Sowah</a:t>
            </a:r>
            <a:r>
              <a:rPr lang="en-US" dirty="0"/>
              <a:t>, R., </a:t>
            </a:r>
            <a:r>
              <a:rPr lang="en-US" dirty="0" err="1"/>
              <a:t>Bampoe-Addo</a:t>
            </a:r>
            <a:r>
              <a:rPr lang="en-US" dirty="0"/>
              <a:t>, A., </a:t>
            </a:r>
            <a:r>
              <a:rPr lang="en-US" dirty="0" err="1"/>
              <a:t>Armoo</a:t>
            </a:r>
            <a:r>
              <a:rPr lang="en-US" dirty="0"/>
              <a:t>, S., </a:t>
            </a:r>
            <a:r>
              <a:rPr lang="en-US" dirty="0" err="1"/>
              <a:t>Saalia</a:t>
            </a:r>
            <a:r>
              <a:rPr lang="en-US" dirty="0"/>
              <a:t>, F., </a:t>
            </a:r>
            <a:r>
              <a:rPr lang="en-US" dirty="0" err="1"/>
              <a:t>Gatsi</a:t>
            </a:r>
            <a:r>
              <a:rPr lang="en-US" dirty="0"/>
              <a:t>, F. and </a:t>
            </a:r>
            <a:r>
              <a:rPr lang="en-US" dirty="0" err="1"/>
              <a:t>Sarkodie</a:t>
            </a:r>
            <a:r>
              <a:rPr lang="en-US" dirty="0"/>
              <a:t>-Mensah, B., 2020. Design and Development of Diabetes Management System Using Machine Learning. </a:t>
            </a:r>
            <a:r>
              <a:rPr lang="en-US" i="1" dirty="0"/>
              <a:t>International Journal of Telemedicine and Applications</a:t>
            </a:r>
            <a:r>
              <a:rPr lang="en-US" dirty="0"/>
              <a:t>, 2020, pp.1-17.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R. Miranda, D. Ferreira, A. </a:t>
            </a:r>
            <a:r>
              <a:rPr lang="en-US" dirty="0" err="1" smtClean="0"/>
              <a:t>Abelha</a:t>
            </a:r>
            <a:r>
              <a:rPr lang="en-US" dirty="0" smtClean="0"/>
              <a:t> and J. Machado, "Intelligent Nutrition in Healthcare and Continuous Care," </a:t>
            </a:r>
            <a:r>
              <a:rPr lang="en-US" i="1" dirty="0" smtClean="0"/>
              <a:t>2019 International Conference in Engineering Applications (ICEA)</a:t>
            </a:r>
            <a:r>
              <a:rPr lang="en-US" dirty="0" smtClean="0"/>
              <a:t>, Sao Miguel, Portugal, 2019, pp. 1-6, </a:t>
            </a:r>
            <a:r>
              <a:rPr lang="en-US" dirty="0" err="1" smtClean="0"/>
              <a:t>doi</a:t>
            </a:r>
            <a:r>
              <a:rPr lang="en-US" dirty="0" smtClean="0"/>
              <a:t>: 10.1109/CEAP.2019.8883496.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https://developer.android.com/studio/intro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https://firebase.google.com/docs/?gclid=Cj0KCQjwvIT5BRCqARIsAAwwD-QAGiwPgY2aac85b7g9zvzvdjR5gULh_w6C1CHXy0JNy6mYJso7Hr0aAk8aEALw_wcB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https://cloud.google.com/dialogflow/docs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https://www.tensorflow.org/lite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Feel free to rise……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198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Question’s ?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3733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Suggestion's !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942226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733800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2743200"/>
            <a:ext cx="103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Or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Agenda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1000"/>
            <a:ext cx="611878" cy="6118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05000" y="1828800"/>
            <a:ext cx="320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What’s new!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Background study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      - Market research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       - Similar works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       - Scholarly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Tool’s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What’s next?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Q/A segment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53400" y="522898"/>
            <a:ext cx="40386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Preview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338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1000" y="1524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438400"/>
            <a:ext cx="4419600" cy="2858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6764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Proposed Idea &amp; purpose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438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System Overview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0600" y="3048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Application Overview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0600" y="3581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Work Cycle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9400" y="51816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System Overview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991600" y="522898"/>
            <a:ext cx="32004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What’s New</a:t>
            </a:r>
            <a:r>
              <a:rPr lang="en-US" sz="3600" dirty="0">
                <a:latin typeface="Arial Rounded MT Bold" panose="020F0704030504030204" pitchFamily="34" charset="0"/>
              </a:rPr>
              <a:t/>
            </a: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124200" cy="1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627915" cy="627915"/>
          </a:xfrm>
          <a:prstGeom prst="rect">
            <a:avLst/>
          </a:prstGeom>
        </p:spPr>
      </p:pic>
      <p:graphicFrame>
        <p:nvGraphicFramePr>
          <p:cNvPr id="80" name="Diagram 79"/>
          <p:cNvGraphicFramePr/>
          <p:nvPr>
            <p:extLst>
              <p:ext uri="{D42A27DB-BD31-4B8C-83A1-F6EECF244321}">
                <p14:modId xmlns:p14="http://schemas.microsoft.com/office/powerpoint/2010/main" val="46376974"/>
              </p:ext>
            </p:extLst>
          </p:nvPr>
        </p:nvGraphicFramePr>
        <p:xfrm>
          <a:off x="6324600" y="1828800"/>
          <a:ext cx="4724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048000"/>
            <a:ext cx="990600" cy="9906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90800"/>
            <a:ext cx="1066800" cy="1066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67000"/>
            <a:ext cx="990600" cy="9906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867400" y="274320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=</a:t>
            </a:r>
            <a:endParaRPr lang="en-US" sz="6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038600" y="2684417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+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3733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Machine 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3733800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Trained 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Data with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appropriate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800" y="5486400"/>
            <a:ext cx="3505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ML trained Recommender Application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066800"/>
            <a:ext cx="837895" cy="8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0" grpId="0">
        <p:bldAsOne/>
      </p:bldGraphic>
      <p:bldP spid="85" grpId="0"/>
      <p:bldP spid="86" grpId="0"/>
      <p:bldP spid="3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96400" y="609600"/>
            <a:ext cx="2895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11183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Background Study</a:t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2000" dirty="0" smtClean="0">
                <a:latin typeface="Arial Rounded MT Bold" panose="020F0704030504030204" pitchFamily="34" charset="0"/>
              </a:rPr>
              <a:t>[Market Research]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3124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5334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11277600" cy="561498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3400" y="1295400"/>
            <a:ext cx="7620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400" y="4191000"/>
            <a:ext cx="7620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3810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Why Android Application ?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96400" y="609600"/>
            <a:ext cx="2895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11183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Background Study</a:t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2000" dirty="0" smtClean="0">
                <a:latin typeface="Arial Rounded MT Bold" panose="020F0704030504030204" pitchFamily="34" charset="0"/>
              </a:rPr>
              <a:t>[Market Research]</a:t>
            </a:r>
          </a:p>
          <a:p>
            <a:pPr algn="ctr"/>
            <a:r>
              <a:rPr lang="en-US" sz="2000" dirty="0" smtClean="0">
                <a:latin typeface="Arial Rounded MT Bold" panose="020F0704030504030204" pitchFamily="34" charset="0"/>
              </a:rPr>
              <a:t>(</a:t>
            </a:r>
            <a:r>
              <a:rPr lang="en-US" sz="1800" dirty="0" smtClean="0">
                <a:latin typeface="Arial Rounded MT Bold" panose="020F0704030504030204" pitchFamily="34" charset="0"/>
              </a:rPr>
              <a:t>Continued)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3124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5334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300000"/>
                    </a14:imgEffect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10591800" cy="503702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920000">
            <a:off x="3480813" y="4573591"/>
            <a:ext cx="381000" cy="304800"/>
          </a:xfrm>
          <a:prstGeom prst="rightArrow">
            <a:avLst/>
          </a:prstGeom>
          <a:solidFill>
            <a:srgbClr val="139DF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500000">
            <a:off x="3545835" y="5542364"/>
            <a:ext cx="381000" cy="3048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67800" y="533400"/>
            <a:ext cx="3152775" cy="691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Background Study</a:t>
            </a:r>
            <a:r>
              <a:rPr lang="en-US" sz="3200" dirty="0">
                <a:latin typeface="Arial Rounded MT Bold" panose="020F0704030504030204" pitchFamily="34" charset="0"/>
              </a:rPr>
              <a:t/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2000" dirty="0" smtClean="0">
                <a:latin typeface="Arial Rounded MT Bold" panose="020F0704030504030204" pitchFamily="34" charset="0"/>
              </a:rPr>
              <a:t>[Similar works]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2819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2400" y="3505200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1" y="287382"/>
            <a:ext cx="533400" cy="53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838201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Google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100K+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Rating </a:t>
            </a:r>
            <a:r>
              <a:rPr lang="en-US" sz="1600" dirty="0" smtClean="0">
                <a:latin typeface="Arial Rounded MT Bold" panose="020F0704030504030204" pitchFamily="34" charset="0"/>
              </a:rPr>
              <a:t>4.0+</a:t>
            </a:r>
            <a:endParaRPr lang="en-US" sz="16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Comments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16" name="Picture 4" descr="C:\Users\ASUS\Desktop\116359193_334642524369617_6185672998906956337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2362200" cy="37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762000" y="2362200"/>
            <a:ext cx="1905000" cy="536448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Health and Nutrition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8-Point Star 17"/>
          <p:cNvSpPr/>
          <p:nvPr/>
        </p:nvSpPr>
        <p:spPr>
          <a:xfrm>
            <a:off x="381000" y="2667000"/>
            <a:ext cx="685800" cy="609600"/>
          </a:xfrm>
          <a:prstGeom prst="star8">
            <a:avLst/>
          </a:prstGeom>
          <a:solidFill>
            <a:schemeClr val="bg1"/>
          </a:solidFill>
          <a:ln w="381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3" descr="C:\Users\ASUS\Desktop\116338426_1401333033393269_5566238360133397739_n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47926"/>
            <a:ext cx="2743200" cy="470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ular Callout 19"/>
          <p:cNvSpPr/>
          <p:nvPr/>
        </p:nvSpPr>
        <p:spPr>
          <a:xfrm>
            <a:off x="3352800" y="1524000"/>
            <a:ext cx="1905000" cy="536448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Calorie and Diet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8-Point Star 20"/>
          <p:cNvSpPr/>
          <p:nvPr/>
        </p:nvSpPr>
        <p:spPr>
          <a:xfrm>
            <a:off x="3048000" y="1828800"/>
            <a:ext cx="685800" cy="609600"/>
          </a:xfrm>
          <a:prstGeom prst="star8">
            <a:avLst/>
          </a:prstGeom>
          <a:solidFill>
            <a:schemeClr val="bg1"/>
          </a:solidFill>
          <a:ln w="381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C:\Users\ASUS\Desktop\116637135_2768880640009673_5833187488071897885_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90057"/>
            <a:ext cx="2617258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ular Callout 23"/>
          <p:cNvSpPr/>
          <p:nvPr/>
        </p:nvSpPr>
        <p:spPr>
          <a:xfrm>
            <a:off x="6324600" y="1447800"/>
            <a:ext cx="2133600" cy="536448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Healthy Diet foods &amp; Fitness Help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8-Point Star 24"/>
          <p:cNvSpPr/>
          <p:nvPr/>
        </p:nvSpPr>
        <p:spPr>
          <a:xfrm>
            <a:off x="6096000" y="1828800"/>
            <a:ext cx="685800" cy="609600"/>
          </a:xfrm>
          <a:prstGeom prst="star8">
            <a:avLst/>
          </a:prstGeom>
          <a:solidFill>
            <a:schemeClr val="bg1"/>
          </a:solidFill>
          <a:ln w="381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5" descr="C:\Users\ASUS\Downloads\116368422_611725949758861_7179823922212837649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45" t="11042" r="8762" b="10896"/>
          <a:stretch/>
        </p:blipFill>
        <p:spPr bwMode="auto">
          <a:xfrm>
            <a:off x="8915400" y="1905000"/>
            <a:ext cx="3048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ular Callout 26"/>
          <p:cNvSpPr/>
          <p:nvPr/>
        </p:nvSpPr>
        <p:spPr>
          <a:xfrm>
            <a:off x="9144000" y="1371600"/>
            <a:ext cx="2018211" cy="473311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Physical Exercise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8-Point Star 27"/>
          <p:cNvSpPr/>
          <p:nvPr/>
        </p:nvSpPr>
        <p:spPr>
          <a:xfrm>
            <a:off x="8991600" y="1676400"/>
            <a:ext cx="685800" cy="609600"/>
          </a:xfrm>
          <a:prstGeom prst="star8">
            <a:avLst/>
          </a:prstGeom>
          <a:solidFill>
            <a:schemeClr val="bg1"/>
          </a:solidFill>
          <a:ln w="381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67800" y="533400"/>
            <a:ext cx="3152775" cy="691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Background Study</a:t>
            </a:r>
            <a:r>
              <a:rPr lang="en-US" sz="3200" dirty="0">
                <a:latin typeface="Arial Rounded MT Bold" panose="020F0704030504030204" pitchFamily="34" charset="0"/>
              </a:rPr>
              <a:t/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2000" dirty="0" smtClean="0">
                <a:latin typeface="Arial Rounded MT Bold" panose="020F0704030504030204" pitchFamily="34" charset="0"/>
              </a:rPr>
              <a:t>[Similar works]</a:t>
            </a:r>
          </a:p>
          <a:p>
            <a:pPr algn="ctr"/>
            <a:r>
              <a:rPr lang="en-US" sz="2000" dirty="0" smtClean="0">
                <a:latin typeface="Arial Rounded MT Bold" panose="020F0704030504030204" pitchFamily="34" charset="0"/>
              </a:rPr>
              <a:t>(</a:t>
            </a:r>
            <a:r>
              <a:rPr lang="en-US" sz="1600" dirty="0" smtClean="0">
                <a:latin typeface="Arial Rounded MT Bold" panose="020F0704030504030204" pitchFamily="34" charset="0"/>
              </a:rPr>
              <a:t>Continued)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2819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62800" y="1676400"/>
            <a:ext cx="3124200" cy="59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Dissimilar features : 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7353" y="29698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2438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 Narrow" panose="020B0606020202030204" pitchFamily="34" charset="0"/>
              </a:rPr>
              <a:t>BMI Calculator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 Narrow" panose="020B0606020202030204" pitchFamily="34" charset="0"/>
              </a:rPr>
              <a:t>Diet Plan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 Narrow" panose="020B0606020202030204" pitchFamily="34" charset="0"/>
              </a:rPr>
              <a:t>Calorie Chart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 Narrow" panose="020B0606020202030204" pitchFamily="34" charset="0"/>
              </a:rPr>
              <a:t>Workout Plan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1676400"/>
            <a:ext cx="3124200" cy="59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Similar features : 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0" y="23622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Treatments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Remedies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Food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Diseases 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1" y="287382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34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96400" y="609600"/>
            <a:ext cx="2895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2400" y="211183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Background Study</a:t>
            </a:r>
            <a:br>
              <a:rPr lang="en-US" sz="3200" dirty="0" smtClean="0">
                <a:latin typeface="Arial Rounded MT Bold" panose="020F0704030504030204" pitchFamily="34" charset="0"/>
              </a:rPr>
            </a:br>
            <a:r>
              <a:rPr lang="en-US" sz="2000" dirty="0" smtClean="0">
                <a:latin typeface="Arial Rounded MT Bold" panose="020F0704030504030204" pitchFamily="34" charset="0"/>
              </a:rPr>
              <a:t>[Scholarly Articles]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9600"/>
            <a:ext cx="3124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6096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5867908" cy="34216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5410200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406</Words>
  <Application>Microsoft Office PowerPoint</Application>
  <PresentationFormat>Widescreen</PresentationFormat>
  <Paragraphs>170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Project analysis slide 2</vt:lpstr>
      <vt:lpstr>Project analysis slide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33</cp:revision>
  <dcterms:created xsi:type="dcterms:W3CDTF">2020-07-29T20:38:15Z</dcterms:created>
  <dcterms:modified xsi:type="dcterms:W3CDTF">2020-07-31T16:58:21Z</dcterms:modified>
</cp:coreProperties>
</file>