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0" r:id="rId5"/>
    <p:sldId id="272" r:id="rId6"/>
    <p:sldId id="256" r:id="rId7"/>
    <p:sldId id="285" r:id="rId8"/>
    <p:sldId id="286" r:id="rId9"/>
    <p:sldId id="290" r:id="rId10"/>
    <p:sldId id="278" r:id="rId11"/>
    <p:sldId id="291" r:id="rId12"/>
    <p:sldId id="283" r:id="rId13"/>
    <p:sldId id="293" r:id="rId14"/>
    <p:sldId id="277" r:id="rId15"/>
    <p:sldId id="269" r:id="rId16"/>
    <p:sldId id="284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374B"/>
    <a:srgbClr val="462340"/>
    <a:srgbClr val="4A7260"/>
    <a:srgbClr val="8A0000"/>
    <a:srgbClr val="000000"/>
    <a:srgbClr val="D9D9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3696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US" noProof="0" smtClean="0"/>
              <a:t>9/3/2020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sv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0595" y="226423"/>
            <a:ext cx="11599816" cy="107721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</a:rPr>
              <a:t>Dietary: 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</a:rPr>
              <a:t>a Cloud-based </a:t>
            </a:r>
            <a:r>
              <a:rPr lang="en-US" sz="2400" b="1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</a:rPr>
              <a:t>Nutriment 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</a:rPr>
              <a:t>&amp; Fitness </a:t>
            </a:r>
            <a:r>
              <a:rPr lang="en-US" sz="2400" b="1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</a:rPr>
              <a:t>Assistant (fact-based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</a:rPr>
              <a:t>) Android App for Bangladeshi Youths</a:t>
            </a:r>
            <a:r>
              <a:rPr lang="en-US" sz="2400" b="1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9554" y="2229394"/>
            <a:ext cx="539931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    </a:t>
            </a:r>
            <a:r>
              <a:rPr lang="en-US" sz="66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CSE </a:t>
            </a:r>
            <a:r>
              <a:rPr lang="en-US" sz="66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299</a:t>
            </a:r>
            <a:r>
              <a:rPr lang="en-US" sz="6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/>
            </a:r>
            <a:br>
              <a:rPr lang="en-US" sz="6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</a:b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Development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Progress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/>
            </a:r>
            <a:b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en-US" dirty="0" smtClean="0">
                <a:latin typeface="+mj-lt"/>
              </a:rPr>
              <a:t>                 </a:t>
            </a:r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Week 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- </a:t>
            </a:r>
            <a:r>
              <a:rPr lang="en-US" sz="4400" b="1" i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07</a:t>
            </a:r>
            <a:endParaRPr lang="en-US" sz="4400" b="1" i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84197" y="4643846"/>
            <a:ext cx="403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Presenting By : </a:t>
            </a:r>
            <a:r>
              <a:rPr lang="en-US" sz="3200" b="1" i="1" dirty="0">
                <a:latin typeface="+mj-lt"/>
              </a:rPr>
              <a:t>Group 1</a:t>
            </a:r>
            <a:endParaRPr lang="en-US" sz="2400" b="1" i="1" dirty="0">
              <a:latin typeface="+mj-lt"/>
            </a:endParaRPr>
          </a:p>
          <a:p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         Date </a:t>
            </a:r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:</a:t>
            </a:r>
            <a:r>
              <a:rPr lang="en-US" sz="2000" b="1" dirty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03.09.2020</a:t>
            </a:r>
            <a:endParaRPr lang="en-US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69965"/>
            <a:ext cx="4846319" cy="801190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 Processing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602378" y="1750422"/>
            <a:ext cx="31350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A7260"/>
                </a:solidFill>
              </a:rPr>
              <a:t>From food group 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Breakfast = 200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Lunch = 200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Snacks = 200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Dinner = 200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84722" y="1763485"/>
            <a:ext cx="2747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A7260"/>
                </a:solidFill>
              </a:rPr>
              <a:t>Split Data 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for training  80 %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or testing  20%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2641" y="4415245"/>
            <a:ext cx="2987039" cy="1261884"/>
          </a:xfrm>
          <a:prstGeom prst="rect">
            <a:avLst/>
          </a:prstGeom>
          <a:noFill/>
          <a:ln>
            <a:solidFill>
              <a:srgbClr val="4B374B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Input :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Food Group </a:t>
            </a:r>
            <a:r>
              <a:rPr lang="en-US" sz="1600" dirty="0" smtClean="0"/>
              <a:t>(breakfast, lunch, snacks or dinner)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Kilocalorie</a:t>
            </a:r>
            <a:endParaRPr lang="en-US" sz="16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5286103" y="4894217"/>
            <a:ext cx="513806" cy="400595"/>
          </a:xfrm>
          <a:prstGeom prst="rightArrow">
            <a:avLst/>
          </a:prstGeom>
          <a:noFill/>
          <a:ln>
            <a:solidFill>
              <a:srgbClr val="462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39394" y="4715691"/>
            <a:ext cx="2529840" cy="738664"/>
          </a:xfrm>
          <a:prstGeom prst="rect">
            <a:avLst/>
          </a:prstGeom>
          <a:noFill/>
          <a:ln>
            <a:solidFill>
              <a:srgbClr val="4B374B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Output :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Food Description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4033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39" y="4312507"/>
            <a:ext cx="5680075" cy="81315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148252" y="2682241"/>
            <a:ext cx="503355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That’s all for todays discussion.</a:t>
            </a:r>
          </a:p>
          <a:p>
            <a:endParaRPr lang="en-US" dirty="0"/>
          </a:p>
          <a:p>
            <a:pPr algn="just"/>
            <a:r>
              <a:rPr lang="en-US" sz="2000" dirty="0" smtClean="0">
                <a:solidFill>
                  <a:srgbClr val="4B374B"/>
                </a:solidFill>
              </a:rPr>
              <a:t>Now we working parallel with our three assistant. Our dataset is ready to train for our model. In next week will show the collaboration of trained model with Nutrition Assistant.</a:t>
            </a:r>
            <a:endParaRPr lang="en-US" sz="2000" dirty="0">
              <a:solidFill>
                <a:srgbClr val="4B37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7" name="Graphic 26" descr="Smart Phone" title="Icon - Presenter Phone Number">
            <a:extLst>
              <a:ext uri="{FF2B5EF4-FFF2-40B4-BE49-F238E27FC236}">
                <a16:creationId xmlns:a16="http://schemas.microsoft.com/office/drawing/2014/main" id="{7F57AED0-2F73-4435-986B-E6D6B090FB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Envelope" title="Icon Presenter Email">
            <a:extLst>
              <a:ext uri="{FF2B5EF4-FFF2-40B4-BE49-F238E27FC236}">
                <a16:creationId xmlns:a16="http://schemas.microsoft.com/office/drawing/2014/main" id="{D4984F9A-48C8-4F0D-AFBE-978FEBD86F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8" name="Graphic 27" descr="Link">
            <a:extLst>
              <a:ext uri="{FF2B5EF4-FFF2-40B4-BE49-F238E27FC236}">
                <a16:creationId xmlns:a16="http://schemas.microsoft.com/office/drawing/2014/main" id="{73A362A9-D05E-4043-BA3E-8CCCD7280B5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cxnSp>
        <p:nvCxnSpPr>
          <p:cNvPr id="24" name="Straight Connector 23" descr="divider line">
            <a:extLst>
              <a:ext uri="{FF2B5EF4-FFF2-40B4-BE49-F238E27FC236}">
                <a16:creationId xmlns:a16="http://schemas.microsoft.com/office/drawing/2014/main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25636" y="1724025"/>
            <a:ext cx="48849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</a:rPr>
              <a:t>Thank        	You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473" y="4095749"/>
            <a:ext cx="628777" cy="62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8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63" y="378572"/>
            <a:ext cx="2730138" cy="683874"/>
          </a:xfrm>
        </p:spPr>
        <p:txBody>
          <a:bodyPr>
            <a:noAutofit/>
          </a:bodyPr>
          <a:lstStyle/>
          <a:p>
            <a:r>
              <a:rPr lang="en-US" sz="4000" dirty="0" smtClean="0"/>
              <a:t>Reference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942012" y="1950719"/>
            <a:ext cx="8569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data.world</a:t>
            </a:r>
            <a:r>
              <a:rPr lang="en-US" dirty="0"/>
              <a:t> (2020). Available at: https://data.world/craigkelly/usda-national-nutrient-db/workspace/file?filename=nndb_flat.csv (Accessed: 3 September 2020).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931545" y="4581797"/>
            <a:ext cx="1001486" cy="888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3" b="6263"/>
          <a:stretch>
            <a:fillRect/>
          </a:stretch>
        </p:blipFill>
        <p:spPr>
          <a:solidFill>
            <a:srgbClr val="F2F2F2"/>
          </a:solidFill>
        </p:spPr>
      </p:pic>
      <p:sp>
        <p:nvSpPr>
          <p:cNvPr id="13" name="TextBox 12"/>
          <p:cNvSpPr txBox="1"/>
          <p:nvPr/>
        </p:nvSpPr>
        <p:spPr>
          <a:xfrm>
            <a:off x="5849711" y="3495675"/>
            <a:ext cx="4637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Questions ?</a:t>
            </a:r>
            <a:endParaRPr lang="en-US" sz="6000" b="1" dirty="0">
              <a:solidFill>
                <a:srgbClr val="8A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3010" y="4924425"/>
            <a:ext cx="5018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Suggestion !!</a:t>
            </a:r>
            <a:endParaRPr lang="en-US" sz="6000" b="1" dirty="0">
              <a:solidFill>
                <a:srgbClr val="8A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64186" y="2876550"/>
            <a:ext cx="1198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4623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Any</a:t>
            </a:r>
            <a:endParaRPr lang="en-US" sz="4000" b="1" dirty="0">
              <a:solidFill>
                <a:srgbClr val="4623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35636" y="4448175"/>
            <a:ext cx="1198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4623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Or</a:t>
            </a:r>
            <a:endParaRPr lang="en-US" sz="4000" b="1" dirty="0">
              <a:solidFill>
                <a:srgbClr val="4623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553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011886" y="304800"/>
            <a:ext cx="3283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Agenda</a:t>
            </a:r>
            <a:endParaRPr lang="en-US" sz="6000" b="1" dirty="0">
              <a:solidFill>
                <a:srgbClr val="8A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89120" y="2029097"/>
            <a:ext cx="1001486" cy="888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>
            <a:fillRect/>
          </a:stretch>
        </p:blipFill>
        <p:spPr>
          <a:solidFill>
            <a:srgbClr val="F2F2F2"/>
          </a:solidFill>
        </p:spPr>
      </p:pic>
      <p:sp>
        <p:nvSpPr>
          <p:cNvPr id="32" name="TextBox 31"/>
          <p:cNvSpPr txBox="1"/>
          <p:nvPr/>
        </p:nvSpPr>
        <p:spPr>
          <a:xfrm>
            <a:off x="6322422" y="1933303"/>
            <a:ext cx="54776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A0000"/>
              </a:buClr>
              <a:buFont typeface="Courier New" panose="02070309020205020404" pitchFamily="49" charset="0"/>
              <a:buChar char="o"/>
            </a:pPr>
            <a:r>
              <a:rPr lang="en-US" sz="3200" dirty="0" smtClean="0"/>
              <a:t>Preview</a:t>
            </a:r>
          </a:p>
          <a:p>
            <a:pPr marL="285750" indent="-285750">
              <a:buClr>
                <a:srgbClr val="8A0000"/>
              </a:buClr>
              <a:buFont typeface="Courier New" panose="02070309020205020404" pitchFamily="49" charset="0"/>
              <a:buChar char="o"/>
            </a:pPr>
            <a:r>
              <a:rPr lang="en-US" sz="3200" dirty="0" smtClean="0"/>
              <a:t>Fitness Assistant</a:t>
            </a:r>
          </a:p>
          <a:p>
            <a:pPr marL="285750" indent="-285750">
              <a:buClr>
                <a:srgbClr val="8A0000"/>
              </a:buClr>
              <a:buFont typeface="Courier New" panose="02070309020205020404" pitchFamily="49" charset="0"/>
              <a:buChar char="o"/>
            </a:pPr>
            <a:r>
              <a:rPr lang="en-US" sz="3200" dirty="0" smtClean="0"/>
              <a:t>User Assistant</a:t>
            </a:r>
          </a:p>
          <a:p>
            <a:pPr marL="285750" indent="-285750">
              <a:buClr>
                <a:srgbClr val="8A0000"/>
              </a:buClr>
              <a:buFont typeface="Courier New" panose="02070309020205020404" pitchFamily="49" charset="0"/>
              <a:buChar char="o"/>
            </a:pPr>
            <a:r>
              <a:rPr lang="en-US" sz="3200" dirty="0" smtClean="0"/>
              <a:t>Dataset Processing</a:t>
            </a:r>
          </a:p>
          <a:p>
            <a:pPr marL="285750" indent="-285750">
              <a:buClr>
                <a:srgbClr val="8A0000"/>
              </a:buClr>
              <a:buFont typeface="Courier New" panose="02070309020205020404" pitchFamily="49" charset="0"/>
              <a:buChar char="o"/>
            </a:pPr>
            <a:r>
              <a:rPr lang="en-US" sz="3200" dirty="0" smtClean="0"/>
              <a:t>Conclusion</a:t>
            </a:r>
          </a:p>
          <a:p>
            <a:pPr marL="285750" indent="-285750">
              <a:buClr>
                <a:srgbClr val="8A0000"/>
              </a:buClr>
              <a:buFont typeface="Courier New" panose="02070309020205020404" pitchFamily="49" charset="0"/>
              <a:buChar char="o"/>
            </a:pPr>
            <a:r>
              <a:rPr lang="en-US" sz="3200" dirty="0" smtClean="0"/>
              <a:t>Reference</a:t>
            </a:r>
          </a:p>
          <a:p>
            <a:pPr marL="285750" indent="-285750">
              <a:buClr>
                <a:srgbClr val="8A0000"/>
              </a:buClr>
              <a:buFont typeface="Courier New" panose="02070309020205020404" pitchFamily="49" charset="0"/>
              <a:buChar char="o"/>
            </a:pPr>
            <a:r>
              <a:rPr lang="en-US" sz="3200" dirty="0" smtClean="0"/>
              <a:t>Q/A Segment</a:t>
            </a:r>
          </a:p>
          <a:p>
            <a:pPr marL="285750" indent="-285750">
              <a:buClr>
                <a:srgbClr val="8A0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Clr>
                <a:srgbClr val="8A0000"/>
              </a:buCl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63" y="378572"/>
            <a:ext cx="2730138" cy="6838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Preview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927654" y="2187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91542" y="2447108"/>
            <a:ext cx="560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A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Complete User Interface</a:t>
            </a:r>
          </a:p>
          <a:p>
            <a:pPr marL="285750" indent="-285750">
              <a:buClr>
                <a:srgbClr val="8A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Authentication using Firebase</a:t>
            </a:r>
          </a:p>
          <a:p>
            <a:pPr marL="285750" indent="-285750">
              <a:buClr>
                <a:srgbClr val="8A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Fitness Assistant (Busy Life Based)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63" y="378572"/>
            <a:ext cx="4114800" cy="683874"/>
          </a:xfrm>
        </p:spPr>
        <p:txBody>
          <a:bodyPr>
            <a:noAutofit/>
          </a:bodyPr>
          <a:lstStyle/>
          <a:p>
            <a:r>
              <a:rPr lang="en-US" sz="4000" dirty="0" smtClean="0"/>
              <a:t>Fitness Assistant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55630" y="3337619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8A0000"/>
                </a:solidFill>
              </a:rPr>
              <a:t>Regular life based</a:t>
            </a:r>
            <a:endParaRPr lang="en-US" sz="2000" b="1" dirty="0">
              <a:solidFill>
                <a:srgbClr val="8A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7461" y="3273876"/>
            <a:ext cx="2643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8A0000"/>
                </a:solidFill>
              </a:rPr>
              <a:t>Weekly workout day</a:t>
            </a:r>
          </a:p>
          <a:p>
            <a:r>
              <a:rPr lang="en-US" sz="1400" dirty="0" smtClean="0"/>
              <a:t>       (get workout routine </a:t>
            </a:r>
          </a:p>
          <a:p>
            <a:r>
              <a:rPr lang="en-US" sz="1400" dirty="0" smtClean="0"/>
              <a:t>             for every day)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642124" y="3167093"/>
            <a:ext cx="21739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8A0000"/>
                </a:solidFill>
              </a:rPr>
              <a:t>       Details</a:t>
            </a:r>
          </a:p>
          <a:p>
            <a:r>
              <a:rPr lang="en-US" sz="1400" dirty="0" smtClean="0"/>
              <a:t>(description with image)  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>
            <a:off x="6781495" y="2159726"/>
            <a:ext cx="629500" cy="426614"/>
          </a:xfrm>
          <a:prstGeom prst="rightArrow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117315" y="3317965"/>
            <a:ext cx="705747" cy="450774"/>
          </a:xfrm>
          <a:prstGeom prst="rightArrow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898020" y="4467497"/>
            <a:ext cx="634895" cy="439099"/>
          </a:xfrm>
          <a:prstGeom prst="rightArrow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9049" y="943059"/>
            <a:ext cx="144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Workflow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6829389" y="3291839"/>
            <a:ext cx="616437" cy="430967"/>
          </a:xfrm>
          <a:prstGeom prst="rightArrow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5184" y="4303561"/>
            <a:ext cx="2034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8A0000"/>
                </a:solidFill>
              </a:rPr>
              <a:t>    Select Set</a:t>
            </a:r>
          </a:p>
          <a:p>
            <a:r>
              <a:rPr lang="en-US" sz="1400" dirty="0" smtClean="0"/>
              <a:t>(description about how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many set required)  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98731" y="1978374"/>
            <a:ext cx="1886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8A0000"/>
                </a:solidFill>
              </a:rPr>
              <a:t>        Help</a:t>
            </a:r>
          </a:p>
          <a:p>
            <a:r>
              <a:rPr lang="en-US" sz="1400" dirty="0" smtClean="0"/>
              <a:t>(guideline, Q/A using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Chatbot)  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0101943" y="557348"/>
            <a:ext cx="1393371" cy="1698171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223862" y="600892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b="1" dirty="0" smtClean="0"/>
              <a:t>User</a:t>
            </a:r>
          </a:p>
          <a:p>
            <a:r>
              <a:rPr lang="en-US" b="1" dirty="0" smtClean="0"/>
              <a:t>Assistant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183" y="1513115"/>
            <a:ext cx="423308" cy="4233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463" y="2614749"/>
            <a:ext cx="423308" cy="4233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41" y="2801983"/>
            <a:ext cx="423308" cy="4233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213" y="1286692"/>
            <a:ext cx="881844" cy="881844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8830491" y="1558835"/>
            <a:ext cx="1297578" cy="183352"/>
          </a:xfrm>
          <a:prstGeom prst="bentConnector3">
            <a:avLst>
              <a:gd name="adj1" fmla="val 49329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 flipH="1" flipV="1">
            <a:off x="7245295" y="-241898"/>
            <a:ext cx="1517468" cy="4178409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7" idx="0"/>
          </p:cNvCxnSpPr>
          <p:nvPr/>
        </p:nvCxnSpPr>
        <p:spPr>
          <a:xfrm rot="5400000" flipH="1" flipV="1">
            <a:off x="3896850" y="768296"/>
            <a:ext cx="920932" cy="3146442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2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63" y="378572"/>
            <a:ext cx="4114800" cy="683874"/>
          </a:xfrm>
        </p:spPr>
        <p:txBody>
          <a:bodyPr>
            <a:noAutofit/>
          </a:bodyPr>
          <a:lstStyle/>
          <a:p>
            <a:r>
              <a:rPr lang="en-US" sz="4000" dirty="0" smtClean="0"/>
              <a:t>Fitness Assistant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741406" y="93911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241327" y="3398085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8069225" y="3464301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91" y="976639"/>
            <a:ext cx="3082834" cy="5687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605" y="966651"/>
            <a:ext cx="3020927" cy="56823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1" y="1375954"/>
            <a:ext cx="2856411" cy="53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63" y="378572"/>
            <a:ext cx="4114800" cy="683874"/>
          </a:xfrm>
        </p:spPr>
        <p:txBody>
          <a:bodyPr>
            <a:noAutofit/>
          </a:bodyPr>
          <a:lstStyle/>
          <a:p>
            <a:r>
              <a:rPr lang="en-US" sz="4000" dirty="0" smtClean="0"/>
              <a:t>Fitness Assistant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741406" y="93911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5765326" y="3685468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7" y="1071155"/>
            <a:ext cx="3054670" cy="5599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945" y="202192"/>
            <a:ext cx="3193057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63" y="378572"/>
            <a:ext cx="4114800" cy="683874"/>
          </a:xfrm>
        </p:spPr>
        <p:txBody>
          <a:bodyPr>
            <a:noAutofit/>
          </a:bodyPr>
          <a:lstStyle/>
          <a:p>
            <a:r>
              <a:rPr lang="en-US" sz="4000" dirty="0" smtClean="0"/>
              <a:t>User Assistant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87" y="817883"/>
            <a:ext cx="3840813" cy="4107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39794" y="1715589"/>
            <a:ext cx="24558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This chatbot is able to respond with both text &amp; voice.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Used API to integrate this bot with App.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1" y="1375954"/>
            <a:ext cx="3021875" cy="537347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509554" y="3918857"/>
            <a:ext cx="1332412" cy="114953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9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63" y="378572"/>
            <a:ext cx="4114800" cy="683874"/>
          </a:xfrm>
        </p:spPr>
        <p:txBody>
          <a:bodyPr>
            <a:noAutofit/>
          </a:bodyPr>
          <a:lstStyle/>
          <a:p>
            <a:r>
              <a:rPr lang="en-US" sz="4000" dirty="0" smtClean="0"/>
              <a:t>User Assistant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5" y="1445623"/>
            <a:ext cx="2594207" cy="495082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795451" y="1698171"/>
            <a:ext cx="1471749" cy="67927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95" y="142973"/>
            <a:ext cx="3742133" cy="368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80" y="2658226"/>
            <a:ext cx="3548909" cy="3920735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14" idx="2"/>
            <a:endCxn id="15" idx="1"/>
          </p:cNvCxnSpPr>
          <p:nvPr/>
        </p:nvCxnSpPr>
        <p:spPr>
          <a:xfrm rot="16200000" flipH="1">
            <a:off x="6811311" y="3204824"/>
            <a:ext cx="786821" cy="2040718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3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69965"/>
            <a:ext cx="4846319" cy="801190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 Processing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159725" y="1907177"/>
            <a:ext cx="6827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Dataset collected “</a:t>
            </a:r>
            <a:r>
              <a:rPr lang="en-US" sz="2000" dirty="0" err="1" smtClean="0"/>
              <a:t>data.world</a:t>
            </a:r>
            <a:r>
              <a:rPr lang="en-US" sz="2000" dirty="0" smtClean="0"/>
              <a:t>”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data is a flattened version of the USDA National Nutrient Database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This dataset contains 41 features. [ like </a:t>
            </a:r>
            <a:r>
              <a:rPr lang="en-US" sz="2000" dirty="0"/>
              <a:t>food group(breakfast, snacks, lunch, </a:t>
            </a:r>
            <a:r>
              <a:rPr lang="en-US" sz="2000" dirty="0" err="1"/>
              <a:t>etc</a:t>
            </a:r>
            <a:r>
              <a:rPr lang="en-US" sz="2000" dirty="0"/>
              <a:t>), their description, and how much kilocalories, carbs, proteins, fats, vitamins, etc</a:t>
            </a:r>
            <a:r>
              <a:rPr lang="en-US" sz="2000" dirty="0" smtClean="0"/>
              <a:t>.]</a:t>
            </a:r>
            <a:endParaRPr lang="en-US" sz="2000" dirty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working on 3 Features. [ like food group, description &amp; energy in k/cal.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73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80736_Creative red presentation_AAS_v4" id="{92D194E9-A401-43C6-BDAC-5124B887A5F9}" vid="{B9DD00D5-6552-49FD-AE3B-0CB1704721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AAA3571-52B9-4794-9A69-E71F204CB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66AFDE-A9D6-4DD8-B471-43BFA03A3F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8F95F1-64A1-4047-9BA0-D956C283429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0</TotalTime>
  <Words>311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Century Gothic</vt:lpstr>
      <vt:lpstr>CiscoSans</vt:lpstr>
      <vt:lpstr>Courier New</vt:lpstr>
      <vt:lpstr>Wingdings</vt:lpstr>
      <vt:lpstr>Office Theme</vt:lpstr>
      <vt:lpstr>PowerPoint Presentation</vt:lpstr>
      <vt:lpstr>PowerPoint Presentation</vt:lpstr>
      <vt:lpstr>Preview</vt:lpstr>
      <vt:lpstr>Fitness Assistant</vt:lpstr>
      <vt:lpstr>Fitness Assistant</vt:lpstr>
      <vt:lpstr>Fitness Assistant</vt:lpstr>
      <vt:lpstr>User Assistant</vt:lpstr>
      <vt:lpstr>User Assistant</vt:lpstr>
      <vt:lpstr>Dataset Processing</vt:lpstr>
      <vt:lpstr>Dataset Processing</vt:lpstr>
      <vt:lpstr>Conclusion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2020-08-26T16:05:38Z</dcterms:created>
  <dcterms:modified xsi:type="dcterms:W3CDTF">2020-09-03T09:01:34Z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