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5" r:id="rId5"/>
    <p:sldId id="277" r:id="rId6"/>
    <p:sldId id="285" r:id="rId7"/>
    <p:sldId id="305" r:id="rId8"/>
    <p:sldId id="309" r:id="rId9"/>
    <p:sldId id="311" r:id="rId10"/>
    <p:sldId id="307" r:id="rId11"/>
    <p:sldId id="306" r:id="rId12"/>
    <p:sldId id="310" r:id="rId13"/>
    <p:sldId id="291" r:id="rId14"/>
    <p:sldId id="296" r:id="rId15"/>
    <p:sldId id="304" r:id="rId16"/>
    <p:sldId id="301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3AF"/>
    <a:srgbClr val="A2BC89"/>
    <a:srgbClr val="0F3955"/>
    <a:srgbClr val="DADDE1"/>
    <a:srgbClr val="CCCCCC"/>
    <a:srgbClr val="0D3047"/>
    <a:srgbClr val="0B2B41"/>
    <a:srgbClr val="114263"/>
    <a:srgbClr val="401918"/>
    <a:srgbClr val="73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03" autoAdjust="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4338A-2C54-48B6-A869-F1523EB17642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57C9-54A6-4BAA-A5CD-C535F9370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205A9-A302-429C-8AB8-C362C4362DF4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82289-BCFD-4053-9D06-A9140C63A4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86" y="1825625"/>
            <a:ext cx="10815864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825625"/>
            <a:ext cx="5386614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685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86" y="1681163"/>
            <a:ext cx="5332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76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86" y="2505075"/>
            <a:ext cx="533214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7685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26586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21.sv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1.sv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21.sv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21.svg"/><Relationship Id="rId10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F17C705-3351-4B11-BD28-D0CACC12D3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2755" y="2930325"/>
            <a:ext cx="469807" cy="79404"/>
            <a:chOff x="9330846" y="5054600"/>
            <a:chExt cx="676275" cy="114300"/>
          </a:xfrm>
          <a:solidFill>
            <a:schemeClr val="bg1"/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25FEBFE-A26D-4E0B-B884-7E186CD878E5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A24665D-D5CF-4F18-A88A-8E4471800E8D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9F2203F-31BF-4705-AC57-E197602982AA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4734E32-080E-49F2-89F3-16F0DBB5D130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Text Placeholder 85" descr="user phone">
            <a:extLst>
              <a:ext uri="{FF2B5EF4-FFF2-40B4-BE49-F238E27FC236}">
                <a16:creationId xmlns:a16="http://schemas.microsoft.com/office/drawing/2014/main" id="{60CCF183-9FEB-4677-9379-BC01A7251D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87" name="Text Placeholder 86" descr="user email">
            <a:extLst>
              <a:ext uri="{FF2B5EF4-FFF2-40B4-BE49-F238E27FC236}">
                <a16:creationId xmlns:a16="http://schemas.microsoft.com/office/drawing/2014/main" id="{DF3FE72B-F9BD-472F-A413-71BEEF95F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88" name="Text Placeholder 87" descr="user website">
            <a:extLst>
              <a:ext uri="{FF2B5EF4-FFF2-40B4-BE49-F238E27FC236}">
                <a16:creationId xmlns:a16="http://schemas.microsoft.com/office/drawing/2014/main" id="{3717E33B-5954-4CDC-B30A-BD21BED6DD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171689"/>
            <a:ext cx="9804763" cy="652016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itle 1" descr="titl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9" y="1518195"/>
            <a:ext cx="5364480" cy="3611880"/>
          </a:xfrm>
        </p:spPr>
        <p:txBody>
          <a:bodyPr/>
          <a:lstStyle/>
          <a:p>
            <a:r>
              <a:rPr lang="en-US" sz="5400" b="1" dirty="0" smtClean="0"/>
              <a:t>	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 299</a:t>
            </a:r>
            <a:b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/>
              <a:t>Development Progress</a:t>
            </a:r>
            <a:br>
              <a:rPr lang="en-US" sz="3600" b="1" dirty="0" smtClean="0"/>
            </a:br>
            <a:r>
              <a:rPr lang="en-US" sz="3600" dirty="0" smtClean="0"/>
              <a:t>	   </a:t>
            </a:r>
            <a:r>
              <a:rPr lang="en-US" sz="3200" b="1" dirty="0" smtClean="0"/>
              <a:t>Week :</a:t>
            </a:r>
            <a:r>
              <a:rPr lang="en-US" dirty="0" smtClean="0"/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ubtitle 11" descr="subtitl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 txBox="1">
            <a:spLocks/>
          </p:cNvSpPr>
          <p:nvPr/>
        </p:nvSpPr>
        <p:spPr>
          <a:xfrm>
            <a:off x="6640142" y="5331441"/>
            <a:ext cx="4178808" cy="990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Presenting By :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Group 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Date :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10.09.2020</a:t>
            </a:r>
          </a:p>
          <a:p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7349" y="200297"/>
            <a:ext cx="66185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Dietary :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a Cloud based Nutriment &amp; Fitness Assistant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(fact-based) Android App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for Bangladeshi 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Youths.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25" y="200296"/>
            <a:ext cx="2031273" cy="20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18DA92-5FF3-4104-A4AD-2CBC58FC3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4163"/>
              </p:ext>
            </p:extLst>
          </p:nvPr>
        </p:nvGraphicFramePr>
        <p:xfrm>
          <a:off x="916199" y="1315432"/>
          <a:ext cx="9410558" cy="484619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58800">
                  <a:extLst>
                    <a:ext uri="{9D8B030D-6E8A-4147-A177-3AD203B41FA5}">
                      <a16:colId xmlns:a16="http://schemas.microsoft.com/office/drawing/2014/main" val="2752061506"/>
                    </a:ext>
                  </a:extLst>
                </a:gridCol>
                <a:gridCol w="3358800">
                  <a:extLst>
                    <a:ext uri="{9D8B030D-6E8A-4147-A177-3AD203B41FA5}">
                      <a16:colId xmlns:a16="http://schemas.microsoft.com/office/drawing/2014/main" val="3057165699"/>
                    </a:ext>
                  </a:extLst>
                </a:gridCol>
                <a:gridCol w="2692958">
                  <a:extLst>
                    <a:ext uri="{9D8B030D-6E8A-4147-A177-3AD203B41FA5}">
                      <a16:colId xmlns:a16="http://schemas.microsoft.com/office/drawing/2014/main" val="3869620857"/>
                    </a:ext>
                  </a:extLst>
                </a:gridCol>
              </a:tblGrid>
              <a:tr h="5166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Week-1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Week-2</a:t>
                      </a:r>
                      <a:endParaRPr lang="en-GB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Week [ 3 - 7 ]</a:t>
                      </a:r>
                      <a:endParaRPr lang="en-GB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578168"/>
                  </a:ext>
                </a:extLst>
              </a:tr>
              <a:tr h="35557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Android app</a:t>
                      </a:r>
                      <a:r>
                        <a:rPr lang="en-GB" sz="1800" baseline="0" dirty="0" smtClean="0"/>
                        <a:t> : </a:t>
                      </a:r>
                      <a:r>
                        <a:rPr lang="en-GB" sz="2000" b="1" baseline="0" dirty="0" smtClean="0"/>
                        <a:t>Dietary 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3986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dirty="0" smtClean="0">
                          <a:solidFill>
                            <a:schemeClr val="tx1"/>
                          </a:solidFill>
                        </a:rPr>
                        <a:t>Features :</a:t>
                      </a:r>
                      <a:endParaRPr lang="en-GB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Updated Features :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3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435978"/>
                  </a:ext>
                </a:extLst>
              </a:tr>
              <a:tr h="816829">
                <a:tc>
                  <a:txBody>
                    <a:bodyPr/>
                    <a:lstStyle/>
                    <a:p>
                      <a:r>
                        <a:rPr lang="en-GB" sz="2200" b="1" i="1" u="sng" dirty="0" smtClean="0">
                          <a:solidFill>
                            <a:schemeClr val="tx1"/>
                          </a:solidFill>
                        </a:rPr>
                        <a:t>Nutrition Assistant </a:t>
                      </a:r>
                      <a:r>
                        <a:rPr lang="en-GB" sz="2000" b="1" i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800" baseline="0" dirty="0" smtClean="0"/>
                        <a:t>BMI calculator, Food recommender using BMI.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GB" sz="1800" dirty="0" smtClean="0"/>
                        <a:t>Food recommendation</a:t>
                      </a:r>
                      <a:r>
                        <a:rPr lang="en-GB" sz="1800" baseline="0" dirty="0" smtClean="0"/>
                        <a:t> using </a:t>
                      </a:r>
                      <a:r>
                        <a:rPr lang="en-GB" sz="1800" b="1" baseline="0" dirty="0" smtClean="0"/>
                        <a:t>Machine Learning</a:t>
                      </a:r>
                      <a:r>
                        <a:rPr lang="en-GB" sz="18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GB" sz="1800" baseline="0" dirty="0" smtClean="0"/>
                        <a:t>Algorithm : </a:t>
                      </a:r>
                      <a:r>
                        <a:rPr lang="en-GB" sz="1800" b="1" baseline="0" dirty="0" smtClean="0"/>
                        <a:t>KNN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>
                    <a:solidFill>
                      <a:srgbClr val="0F3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75193"/>
                  </a:ext>
                </a:extLst>
              </a:tr>
              <a:tr h="816829">
                <a:tc>
                  <a:txBody>
                    <a:bodyPr/>
                    <a:lstStyle/>
                    <a:p>
                      <a:r>
                        <a:rPr lang="en-GB" sz="2200" b="1" i="1" u="sng" dirty="0" smtClean="0"/>
                        <a:t>Fitness Assistant </a:t>
                      </a:r>
                      <a:r>
                        <a:rPr lang="en-GB" sz="2000" b="1" i="1" dirty="0" smtClean="0"/>
                        <a:t>:</a:t>
                      </a:r>
                      <a:r>
                        <a:rPr lang="en-GB" sz="1400" dirty="0" smtClean="0"/>
                        <a:t> </a:t>
                      </a:r>
                    </a:p>
                    <a:p>
                      <a:r>
                        <a:rPr lang="en-GB" sz="1800" dirty="0" smtClean="0"/>
                        <a:t>life</a:t>
                      </a:r>
                      <a:r>
                        <a:rPr lang="en-GB" sz="1800" baseline="0" dirty="0" smtClean="0"/>
                        <a:t> style based fitness guideline; like regular or busy lifestyle.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          --------------------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rgbClr val="0F3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34183"/>
                  </a:ext>
                </a:extLst>
              </a:tr>
              <a:tr h="816829">
                <a:tc>
                  <a:txBody>
                    <a:bodyPr/>
                    <a:lstStyle/>
                    <a:p>
                      <a:r>
                        <a:rPr lang="en-GB" sz="2200" b="1" i="1" u="sng" dirty="0" smtClean="0"/>
                        <a:t>User Assistant </a:t>
                      </a:r>
                      <a:r>
                        <a:rPr lang="en-GB" sz="1800" b="1" i="1" dirty="0" smtClean="0"/>
                        <a:t>: </a:t>
                      </a:r>
                    </a:p>
                    <a:p>
                      <a:r>
                        <a:rPr lang="en-GB" sz="1800" dirty="0" smtClean="0"/>
                        <a:t>user manual &amp; chatbot (basic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dirty="0" smtClean="0"/>
                        <a:t>Q/A</a:t>
                      </a:r>
                      <a:r>
                        <a:rPr lang="en-GB" sz="1800" baseline="0" dirty="0" smtClean="0"/>
                        <a:t> on app operating).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            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rgbClr val="0F3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849101"/>
                  </a:ext>
                </a:extLst>
              </a:tr>
              <a:tr h="609474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Authentication :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1800" dirty="0" smtClean="0"/>
                        <a:t>using</a:t>
                      </a:r>
                      <a:r>
                        <a:rPr lang="en-GB" sz="1800" baseline="0" dirty="0" smtClean="0"/>
                        <a:t> Firebase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smtClean="0"/>
                        <a:t>            </a:t>
                      </a:r>
                      <a:r>
                        <a:rPr lang="en-GB" sz="1400" dirty="0" smtClean="0"/>
                        <a:t>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rgbClr val="0F3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15724"/>
                  </a:ext>
                </a:extLst>
              </a:tr>
            </a:tbl>
          </a:graphicData>
        </a:graphic>
      </p:graphicFrame>
      <p:sp>
        <p:nvSpPr>
          <p:cNvPr id="6" name="Freeform: Shape 12">
            <a:extLst>
              <a:ext uri="{FF2B5EF4-FFF2-40B4-BE49-F238E27FC236}">
                <a16:creationId xmlns:a16="http://schemas.microsoft.com/office/drawing/2014/main" id="{C6577883-A694-450C-A2C7-C9C8A85D9915}"/>
              </a:ext>
            </a:extLst>
          </p:cNvPr>
          <p:cNvSpPr/>
          <p:nvPr/>
        </p:nvSpPr>
        <p:spPr>
          <a:xfrm flipH="1" flipV="1">
            <a:off x="209005" y="139336"/>
            <a:ext cx="6267450" cy="714102"/>
          </a:xfrm>
          <a:custGeom>
            <a:avLst/>
            <a:gdLst>
              <a:gd name="connsiteX0" fmla="*/ 6267450 w 6267450"/>
              <a:gd name="connsiteY0" fmla="*/ 883839 h 883839"/>
              <a:gd name="connsiteX1" fmla="*/ 0 w 6267450"/>
              <a:gd name="connsiteY1" fmla="*/ 883839 h 883839"/>
              <a:gd name="connsiteX2" fmla="*/ 220960 w 6267450"/>
              <a:gd name="connsiteY2" fmla="*/ 0 h 883839"/>
              <a:gd name="connsiteX3" fmla="*/ 6267450 w 6267450"/>
              <a:gd name="connsiteY3" fmla="*/ 0 h 8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883839">
                <a:moveTo>
                  <a:pt x="6267450" y="883839"/>
                </a:moveTo>
                <a:lnTo>
                  <a:pt x="0" y="883839"/>
                </a:lnTo>
                <a:lnTo>
                  <a:pt x="220960" y="0"/>
                </a:lnTo>
                <a:lnTo>
                  <a:pt x="626745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479" y="0"/>
            <a:ext cx="370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Comparison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3000" detail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8763" y="182880"/>
            <a:ext cx="635725" cy="635725"/>
          </a:xfrm>
          <a:prstGeom prst="rect">
            <a:avLst/>
          </a:prstGeom>
          <a:noFill/>
          <a:ln w="41275" cap="rnd"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11" name="TextBox 10"/>
          <p:cNvSpPr txBox="1"/>
          <p:nvPr/>
        </p:nvSpPr>
        <p:spPr>
          <a:xfrm>
            <a:off x="8124056" y="3030867"/>
            <a:ext cx="1689652" cy="2246769"/>
          </a:xfrm>
          <a:prstGeom prst="rect">
            <a:avLst/>
          </a:prstGeom>
          <a:solidFill>
            <a:srgbClr val="0F3955"/>
          </a:solidFill>
          <a:ln>
            <a:solidFill>
              <a:srgbClr val="A2BC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worked parallel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ith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all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features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79" descr="Open Book">
            <a:extLst>
              <a:ext uri="{FF2B5EF4-FFF2-40B4-BE49-F238E27FC236}">
                <a16:creationId xmlns:a16="http://schemas.microsoft.com/office/drawing/2014/main" id="{C997398D-3BA0-47F4-93CE-55576CE45E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141F7B-AE96-45F9-BC57-F7C861749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 descr="Slide number">
            <a:extLst>
              <a:ext uri="{FF2B5EF4-FFF2-40B4-BE49-F238E27FC236}">
                <a16:creationId xmlns:a16="http://schemas.microsoft.com/office/drawing/2014/main" id="{0FD571BD-7BCF-4777-BAD5-51B3EB30BBF7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11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6577883-A694-450C-A2C7-C9C8A85D9915}"/>
              </a:ext>
            </a:extLst>
          </p:cNvPr>
          <p:cNvSpPr/>
          <p:nvPr/>
        </p:nvSpPr>
        <p:spPr>
          <a:xfrm flipH="1" flipV="1">
            <a:off x="191588" y="164370"/>
            <a:ext cx="6267450" cy="883839"/>
          </a:xfrm>
          <a:custGeom>
            <a:avLst/>
            <a:gdLst>
              <a:gd name="connsiteX0" fmla="*/ 6267450 w 6267450"/>
              <a:gd name="connsiteY0" fmla="*/ 883839 h 883839"/>
              <a:gd name="connsiteX1" fmla="*/ 0 w 6267450"/>
              <a:gd name="connsiteY1" fmla="*/ 883839 h 883839"/>
              <a:gd name="connsiteX2" fmla="*/ 220960 w 6267450"/>
              <a:gd name="connsiteY2" fmla="*/ 0 h 883839"/>
              <a:gd name="connsiteX3" fmla="*/ 6267450 w 6267450"/>
              <a:gd name="connsiteY3" fmla="*/ 0 h 8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883839">
                <a:moveTo>
                  <a:pt x="6267450" y="883839"/>
                </a:moveTo>
                <a:lnTo>
                  <a:pt x="0" y="883839"/>
                </a:lnTo>
                <a:lnTo>
                  <a:pt x="220960" y="0"/>
                </a:lnTo>
                <a:lnTo>
                  <a:pt x="626745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313" y="121921"/>
            <a:ext cx="370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Comparison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33000" detail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6844" y="235436"/>
            <a:ext cx="713796" cy="713796"/>
          </a:xfrm>
          <a:prstGeom prst="rect">
            <a:avLst/>
          </a:prstGeom>
          <a:noFill/>
          <a:ln w="41275" cap="rnd"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79861"/>
              </p:ext>
            </p:extLst>
          </p:nvPr>
        </p:nvGraphicFramePr>
        <p:xfrm>
          <a:off x="2693849" y="2246812"/>
          <a:ext cx="6502402" cy="4109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1">
                  <a:extLst>
                    <a:ext uri="{9D8B030D-6E8A-4147-A177-3AD203B41FA5}">
                      <a16:colId xmlns:a16="http://schemas.microsoft.com/office/drawing/2014/main" val="3352598691"/>
                    </a:ext>
                  </a:extLst>
                </a:gridCol>
                <a:gridCol w="3251201">
                  <a:extLst>
                    <a:ext uri="{9D8B030D-6E8A-4147-A177-3AD203B41FA5}">
                      <a16:colId xmlns:a16="http://schemas.microsoft.com/office/drawing/2014/main" val="1222979178"/>
                    </a:ext>
                  </a:extLst>
                </a:gridCol>
              </a:tblGrid>
              <a:tr h="854651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+mn-lt"/>
                        </a:rPr>
                        <a:t>             </a:t>
                      </a:r>
                      <a:r>
                        <a:rPr lang="en-US" sz="3600" b="1" i="1" dirty="0" smtClean="0">
                          <a:latin typeface="+mn-lt"/>
                        </a:rPr>
                        <a:t>Done</a:t>
                      </a:r>
                      <a:endParaRPr lang="en-US" sz="36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 </a:t>
                      </a:r>
                      <a:r>
                        <a:rPr lang="en-US" sz="3600" b="1" i="1" dirty="0" smtClean="0">
                          <a:latin typeface="+mn-lt"/>
                        </a:rPr>
                        <a:t>On progress </a:t>
                      </a:r>
                      <a:endParaRPr lang="en-US" sz="3600" b="1" i="1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112331"/>
                  </a:ext>
                </a:extLst>
              </a:tr>
              <a:tr h="355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User Interface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 Marge overall</a:t>
                      </a:r>
                      <a:r>
                        <a:rPr lang="en-US" sz="2000" b="1" baseline="0" dirty="0" smtClean="0"/>
                        <a:t> app.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7217084"/>
                  </a:ext>
                </a:extLst>
              </a:tr>
              <a:tr h="355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Authentication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1474755"/>
                  </a:ext>
                </a:extLst>
              </a:tr>
              <a:tr h="8468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Nutrition Assistant :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 smtClean="0"/>
                        <a:t>BMI Calculator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Nutrition Assistant :</a:t>
                      </a:r>
                      <a:endParaRPr lang="en-US" sz="1800" b="1" dirty="0" smtClean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 smtClean="0"/>
                        <a:t>Food recommender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3672"/>
                  </a:ext>
                </a:extLst>
              </a:tr>
              <a:tr h="8468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Faintness Assistant :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 smtClean="0"/>
                        <a:t>Regular</a:t>
                      </a:r>
                      <a:r>
                        <a:rPr lang="en-US" sz="1800" b="1" baseline="0" dirty="0" smtClean="0"/>
                        <a:t> life based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baseline="0" dirty="0" smtClean="0"/>
                        <a:t>Busy life based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63529"/>
                  </a:ext>
                </a:extLst>
              </a:tr>
              <a:tr h="6009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User Assistant :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 smtClean="0"/>
                        <a:t>User manual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User Assistant :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 smtClean="0"/>
                        <a:t>Chatbot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42782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682240" y="1550126"/>
            <a:ext cx="6514011" cy="69668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33405" y="1497875"/>
            <a:ext cx="219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Week-8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14" y="2314305"/>
            <a:ext cx="719400" cy="7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0" y="2331717"/>
            <a:ext cx="553783" cy="5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0" name="Content Placeholder 79" descr="Open Book">
            <a:extLst>
              <a:ext uri="{FF2B5EF4-FFF2-40B4-BE49-F238E27FC236}">
                <a16:creationId xmlns:a16="http://schemas.microsoft.com/office/drawing/2014/main" id="{C997398D-3BA0-47F4-93CE-55576CE45E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141F7B-AE96-45F9-BC57-F7C861749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 descr="Slide number">
            <a:extLst>
              <a:ext uri="{FF2B5EF4-FFF2-40B4-BE49-F238E27FC236}">
                <a16:creationId xmlns:a16="http://schemas.microsoft.com/office/drawing/2014/main" id="{0FD571BD-7BCF-4777-BAD5-51B3EB30BBF7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12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6577883-A694-450C-A2C7-C9C8A85D9915}"/>
              </a:ext>
            </a:extLst>
          </p:cNvPr>
          <p:cNvSpPr/>
          <p:nvPr/>
        </p:nvSpPr>
        <p:spPr>
          <a:xfrm flipH="1" flipV="1">
            <a:off x="191588" y="146953"/>
            <a:ext cx="6267450" cy="883839"/>
          </a:xfrm>
          <a:custGeom>
            <a:avLst/>
            <a:gdLst>
              <a:gd name="connsiteX0" fmla="*/ 6267450 w 6267450"/>
              <a:gd name="connsiteY0" fmla="*/ 883839 h 883839"/>
              <a:gd name="connsiteX1" fmla="*/ 0 w 6267450"/>
              <a:gd name="connsiteY1" fmla="*/ 883839 h 883839"/>
              <a:gd name="connsiteX2" fmla="*/ 220960 w 6267450"/>
              <a:gd name="connsiteY2" fmla="*/ 0 h 883839"/>
              <a:gd name="connsiteX3" fmla="*/ 6267450 w 6267450"/>
              <a:gd name="connsiteY3" fmla="*/ 0 h 8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883839">
                <a:moveTo>
                  <a:pt x="6267450" y="883839"/>
                </a:moveTo>
                <a:lnTo>
                  <a:pt x="0" y="883839"/>
                </a:lnTo>
                <a:lnTo>
                  <a:pt x="220960" y="0"/>
                </a:lnTo>
                <a:lnTo>
                  <a:pt x="626745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313" y="121921"/>
            <a:ext cx="370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Conclusion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Content Placeholder 82" descr="Bell">
            <a:extLst>
              <a:ext uri="{FF2B5EF4-FFF2-40B4-BE49-F238E27FC236}">
                <a16:creationId xmlns:a16="http://schemas.microsoft.com/office/drawing/2014/main" id="{604095CF-E62F-46A4-A86C-5F465AE6E23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00798" y="195943"/>
            <a:ext cx="736962" cy="7369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9325" y="2299063"/>
            <a:ext cx="55996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That’s all for today’s discussion.</a:t>
            </a:r>
          </a:p>
          <a:p>
            <a:r>
              <a:rPr lang="en-US" sz="2800" b="1" dirty="0" smtClean="0">
                <a:latin typeface="+mj-lt"/>
              </a:rPr>
              <a:t>We really hope to able to end our task on time.</a:t>
            </a:r>
            <a:endParaRPr lang="en-US" sz="28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94" y="3864429"/>
            <a:ext cx="545229" cy="5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F17C705-3351-4B11-BD28-D0CACC12D3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2755" y="2930325"/>
            <a:ext cx="469807" cy="79404"/>
            <a:chOff x="9330846" y="5054600"/>
            <a:chExt cx="676275" cy="114300"/>
          </a:xfrm>
          <a:solidFill>
            <a:schemeClr val="bg1"/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25FEBFE-A26D-4E0B-B884-7E186CD878E5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A24665D-D5CF-4F18-A88A-8E4471800E8D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9F2203F-31BF-4705-AC57-E197602982AA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4734E32-080E-49F2-89F3-16F0DBB5D130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Text Placeholder 79" descr="name of user">
            <a:extLst>
              <a:ext uri="{FF2B5EF4-FFF2-40B4-BE49-F238E27FC236}">
                <a16:creationId xmlns:a16="http://schemas.microsoft.com/office/drawing/2014/main" id="{40F0AA8D-0756-4350-8005-9BCD0DDB3B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86" name="Text Placeholder 85" descr="user phone">
            <a:extLst>
              <a:ext uri="{FF2B5EF4-FFF2-40B4-BE49-F238E27FC236}">
                <a16:creationId xmlns:a16="http://schemas.microsoft.com/office/drawing/2014/main" id="{60CCF183-9FEB-4677-9379-BC01A7251D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87" name="Text Placeholder 86" descr="user email">
            <a:extLst>
              <a:ext uri="{FF2B5EF4-FFF2-40B4-BE49-F238E27FC236}">
                <a16:creationId xmlns:a16="http://schemas.microsoft.com/office/drawing/2014/main" id="{DF3FE72B-F9BD-472F-A413-71BEEF95F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88" name="Text Placeholder 87" descr="user website">
            <a:extLst>
              <a:ext uri="{FF2B5EF4-FFF2-40B4-BE49-F238E27FC236}">
                <a16:creationId xmlns:a16="http://schemas.microsoft.com/office/drawing/2014/main" id="{3717E33B-5954-4CDC-B30A-BD21BED6DD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28" y="1578157"/>
            <a:ext cx="4572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F17C705-3351-4B11-BD28-D0CACC12D3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2755" y="2930325"/>
            <a:ext cx="469807" cy="79404"/>
            <a:chOff x="9330846" y="5054600"/>
            <a:chExt cx="676275" cy="114300"/>
          </a:xfrm>
          <a:solidFill>
            <a:schemeClr val="bg1"/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25FEBFE-A26D-4E0B-B884-7E186CD878E5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A24665D-D5CF-4F18-A88A-8E4471800E8D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9F2203F-31BF-4705-AC57-E197602982AA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4734E32-080E-49F2-89F3-16F0DBB5D130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Text Placeholder 79" descr="name of user">
            <a:extLst>
              <a:ext uri="{FF2B5EF4-FFF2-40B4-BE49-F238E27FC236}">
                <a16:creationId xmlns:a16="http://schemas.microsoft.com/office/drawing/2014/main" id="{40F0AA8D-0756-4350-8005-9BCD0DDB3B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86" name="Text Placeholder 85" descr="user phone">
            <a:extLst>
              <a:ext uri="{FF2B5EF4-FFF2-40B4-BE49-F238E27FC236}">
                <a16:creationId xmlns:a16="http://schemas.microsoft.com/office/drawing/2014/main" id="{60CCF183-9FEB-4677-9379-BC01A7251D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87" name="Text Placeholder 86" descr="user email">
            <a:extLst>
              <a:ext uri="{FF2B5EF4-FFF2-40B4-BE49-F238E27FC236}">
                <a16:creationId xmlns:a16="http://schemas.microsoft.com/office/drawing/2014/main" id="{DF3FE72B-F9BD-472F-A413-71BEEF95F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88" name="Text Placeholder 87" descr="user website">
            <a:extLst>
              <a:ext uri="{FF2B5EF4-FFF2-40B4-BE49-F238E27FC236}">
                <a16:creationId xmlns:a16="http://schemas.microsoft.com/office/drawing/2014/main" id="{3717E33B-5954-4CDC-B30A-BD21BED6DD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5639" y="2786471"/>
            <a:ext cx="2551612" cy="108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8697" y="2194560"/>
            <a:ext cx="1706880" cy="114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0084" y="1888944"/>
            <a:ext cx="536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Questions?</a:t>
            </a:r>
            <a:endParaRPr lang="en-US" sz="80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1360" y="4201887"/>
            <a:ext cx="5673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Suggestion!</a:t>
            </a:r>
            <a:endParaRPr lang="en-US" sz="8000" b="1" dirty="0">
              <a:ln w="381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0962" y="3399881"/>
            <a:ext cx="116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Or</a:t>
            </a:r>
            <a:endParaRPr lang="en-US" sz="48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6D2D9B-E0B9-499F-9404-108DB59E45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6092" y="296092"/>
            <a:ext cx="5939245" cy="6344194"/>
            <a:chOff x="0" y="0"/>
            <a:chExt cx="6957056" cy="6858000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7E2E6584-76E9-4C56-A349-C9CDC96DC5F0}"/>
                </a:ext>
              </a:extLst>
            </p:cNvPr>
            <p:cNvSpPr/>
            <p:nvPr/>
          </p:nvSpPr>
          <p:spPr>
            <a:xfrm>
              <a:off x="1150750" y="0"/>
              <a:ext cx="5491804" cy="6858000"/>
            </a:xfrm>
            <a:prstGeom prst="parallelogram">
              <a:avLst>
                <a:gd name="adj" fmla="val 3271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3F00D5-E18D-4210-AD3E-3ED73CEE4865}"/>
                </a:ext>
              </a:extLst>
            </p:cNvPr>
            <p:cNvSpPr/>
            <p:nvPr/>
          </p:nvSpPr>
          <p:spPr>
            <a:xfrm flipH="1" flipV="1">
              <a:off x="0" y="482600"/>
              <a:ext cx="6957056" cy="5892799"/>
            </a:xfrm>
            <a:custGeom>
              <a:avLst/>
              <a:gdLst>
                <a:gd name="connsiteX0" fmla="*/ 6957056 w 6957056"/>
                <a:gd name="connsiteY0" fmla="*/ 5892799 h 5892799"/>
                <a:gd name="connsiteX1" fmla="*/ 0 w 6957056"/>
                <a:gd name="connsiteY1" fmla="*/ 5892799 h 5892799"/>
                <a:gd name="connsiteX2" fmla="*/ 1473200 w 6957056"/>
                <a:gd name="connsiteY2" fmla="*/ 0 h 5892799"/>
                <a:gd name="connsiteX3" fmla="*/ 6957056 w 6957056"/>
                <a:gd name="connsiteY3" fmla="*/ 0 h 589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7056" h="5892799">
                  <a:moveTo>
                    <a:pt x="6957056" y="5892799"/>
                  </a:moveTo>
                  <a:lnTo>
                    <a:pt x="0" y="5892799"/>
                  </a:lnTo>
                  <a:lnTo>
                    <a:pt x="1473200" y="0"/>
                  </a:lnTo>
                  <a:lnTo>
                    <a:pt x="6957056" y="0"/>
                  </a:lnTo>
                  <a:close/>
                </a:path>
              </a:pathLst>
            </a:cu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77883-A694-450C-A2C7-C9C8A85D9915}"/>
                </a:ext>
              </a:extLst>
            </p:cNvPr>
            <p:cNvSpPr/>
            <p:nvPr/>
          </p:nvSpPr>
          <p:spPr>
            <a:xfrm flipH="1" flipV="1">
              <a:off x="0" y="4457696"/>
              <a:ext cx="6267450" cy="883839"/>
            </a:xfrm>
            <a:custGeom>
              <a:avLst/>
              <a:gdLst>
                <a:gd name="connsiteX0" fmla="*/ 6267450 w 6267450"/>
                <a:gd name="connsiteY0" fmla="*/ 883839 h 883839"/>
                <a:gd name="connsiteX1" fmla="*/ 0 w 6267450"/>
                <a:gd name="connsiteY1" fmla="*/ 883839 h 883839"/>
                <a:gd name="connsiteX2" fmla="*/ 220960 w 6267450"/>
                <a:gd name="connsiteY2" fmla="*/ 0 h 883839"/>
                <a:gd name="connsiteX3" fmla="*/ 6267450 w 6267450"/>
                <a:gd name="connsiteY3" fmla="*/ 0 h 8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450" h="883839">
                  <a:moveTo>
                    <a:pt x="6267450" y="883839"/>
                  </a:moveTo>
                  <a:lnTo>
                    <a:pt x="0" y="883839"/>
                  </a:lnTo>
                  <a:lnTo>
                    <a:pt x="220960" y="0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30" descr="title">
            <a:extLst>
              <a:ext uri="{FF2B5EF4-FFF2-40B4-BE49-F238E27FC236}">
                <a16:creationId xmlns:a16="http://schemas.microsoft.com/office/drawing/2014/main" id="{9284195F-D106-45D8-ABAA-959FA689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20" y="2778034"/>
            <a:ext cx="4839454" cy="1372704"/>
          </a:xfrm>
        </p:spPr>
        <p:txBody>
          <a:bodyPr>
            <a:noAutofit/>
          </a:bodyPr>
          <a:lstStyle/>
          <a:p>
            <a:r>
              <a:rPr lang="en-US" dirty="0" smtClean="0"/>
              <a:t> </a:t>
            </a:r>
            <a:r>
              <a:rPr lang="en-US" sz="6000" b="1" dirty="0" smtClean="0"/>
              <a:t>Agenda</a:t>
            </a:r>
            <a:endParaRPr lang="en-US" sz="6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97189" y="1802675"/>
            <a:ext cx="4450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+mj-lt"/>
              </a:rPr>
              <a:t>Preview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+mj-lt"/>
              </a:rPr>
              <a:t>Development Progress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+mj-lt"/>
              </a:rPr>
              <a:t>Comparison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+mj-lt"/>
              </a:rPr>
              <a:t>Conclusion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600" b="1" dirty="0" smtClean="0">
                <a:latin typeface="+mj-lt"/>
              </a:rPr>
              <a:t>Q/A Segment</a:t>
            </a:r>
            <a:endParaRPr lang="en-US" sz="36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35" y="4123997"/>
            <a:ext cx="1541452" cy="12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0" name="Content Placeholder 79" descr="Open Book">
            <a:extLst>
              <a:ext uri="{FF2B5EF4-FFF2-40B4-BE49-F238E27FC236}">
                <a16:creationId xmlns:a16="http://schemas.microsoft.com/office/drawing/2014/main" id="{C997398D-3BA0-47F4-93CE-55576CE45E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141F7B-AE96-45F9-BC57-F7C861749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 descr="Slide number">
            <a:extLst>
              <a:ext uri="{FF2B5EF4-FFF2-40B4-BE49-F238E27FC236}">
                <a16:creationId xmlns:a16="http://schemas.microsoft.com/office/drawing/2014/main" id="{0FD571BD-7BCF-4777-BAD5-51B3EB30BBF7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3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6577883-A694-450C-A2C7-C9C8A85D9915}"/>
              </a:ext>
            </a:extLst>
          </p:cNvPr>
          <p:cNvSpPr/>
          <p:nvPr/>
        </p:nvSpPr>
        <p:spPr>
          <a:xfrm flipH="1" flipV="1">
            <a:off x="191588" y="146953"/>
            <a:ext cx="6267450" cy="883839"/>
          </a:xfrm>
          <a:custGeom>
            <a:avLst/>
            <a:gdLst>
              <a:gd name="connsiteX0" fmla="*/ 6267450 w 6267450"/>
              <a:gd name="connsiteY0" fmla="*/ 883839 h 883839"/>
              <a:gd name="connsiteX1" fmla="*/ 0 w 6267450"/>
              <a:gd name="connsiteY1" fmla="*/ 883839 h 883839"/>
              <a:gd name="connsiteX2" fmla="*/ 220960 w 6267450"/>
              <a:gd name="connsiteY2" fmla="*/ 0 h 883839"/>
              <a:gd name="connsiteX3" fmla="*/ 6267450 w 6267450"/>
              <a:gd name="connsiteY3" fmla="*/ 0 h 8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883839">
                <a:moveTo>
                  <a:pt x="6267450" y="883839"/>
                </a:moveTo>
                <a:lnTo>
                  <a:pt x="0" y="883839"/>
                </a:lnTo>
                <a:lnTo>
                  <a:pt x="220960" y="0"/>
                </a:lnTo>
                <a:lnTo>
                  <a:pt x="626745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" name="Content Placeholder 96" descr="Pencil">
            <a:extLst>
              <a:ext uri="{FF2B5EF4-FFF2-40B4-BE49-F238E27FC236}">
                <a16:creationId xmlns:a16="http://schemas.microsoft.com/office/drawing/2014/main" id="{40D9C27B-A51D-4036-B3F9-56081BD60AB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338415" y="349606"/>
            <a:ext cx="501942" cy="501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320" y="165463"/>
            <a:ext cx="2595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Preview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Content Placeholder 79" descr="Open Book">
            <a:extLst>
              <a:ext uri="{FF2B5EF4-FFF2-40B4-BE49-F238E27FC236}">
                <a16:creationId xmlns:a16="http://schemas.microsoft.com/office/drawing/2014/main" id="{1198805C-69FE-4129-96D0-B3F35CB641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20387" y="271676"/>
            <a:ext cx="663378" cy="6633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2938" y="2081349"/>
            <a:ext cx="7245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+mj-lt"/>
              </a:rPr>
              <a:t>Fitness Assistant (Regular Life Based)</a:t>
            </a:r>
          </a:p>
          <a:p>
            <a:pPr>
              <a:buClr>
                <a:schemeClr val="tx2"/>
              </a:buClr>
            </a:pPr>
            <a:endParaRPr lang="en-US" sz="2800" b="1" dirty="0" smtClean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+mj-lt"/>
              </a:rPr>
              <a:t>Trained agent for Chatbot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(User Assistant)</a:t>
            </a:r>
          </a:p>
          <a:p>
            <a:pPr>
              <a:buClr>
                <a:schemeClr val="tx2"/>
              </a:buClr>
            </a:pPr>
            <a:endParaRPr lang="en-US" sz="2800" b="1" dirty="0" smtClean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+mj-lt"/>
              </a:rPr>
              <a:t>Preprocess dataset (food recommendation)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b="1" dirty="0" smtClean="0"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0" name="Content Placeholder 79" descr="Open Book">
            <a:extLst>
              <a:ext uri="{FF2B5EF4-FFF2-40B4-BE49-F238E27FC236}">
                <a16:creationId xmlns:a16="http://schemas.microsoft.com/office/drawing/2014/main" id="{C997398D-3BA0-47F4-93CE-55576CE45E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141F7B-AE96-45F9-BC57-F7C861749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 descr="Slide number">
            <a:extLst>
              <a:ext uri="{FF2B5EF4-FFF2-40B4-BE49-F238E27FC236}">
                <a16:creationId xmlns:a16="http://schemas.microsoft.com/office/drawing/2014/main" id="{0FD571BD-7BCF-4777-BAD5-51B3EB30BBF7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4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7507" y="1018903"/>
            <a:ext cx="4667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This week</a:t>
            </a:r>
          </a:p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Development </a:t>
            </a:r>
          </a:p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Progress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D2D9B-E0B9-499F-9404-108DB59E45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49236" y="409303"/>
            <a:ext cx="11068593" cy="6344194"/>
            <a:chOff x="0" y="0"/>
            <a:chExt cx="6957056" cy="685800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E2E6584-76E9-4C56-A349-C9CDC96DC5F0}"/>
                </a:ext>
              </a:extLst>
            </p:cNvPr>
            <p:cNvSpPr/>
            <p:nvPr/>
          </p:nvSpPr>
          <p:spPr>
            <a:xfrm>
              <a:off x="1150750" y="0"/>
              <a:ext cx="5491804" cy="6858000"/>
            </a:xfrm>
            <a:prstGeom prst="parallelogram">
              <a:avLst>
                <a:gd name="adj" fmla="val 3271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9">
              <a:extLst>
                <a:ext uri="{FF2B5EF4-FFF2-40B4-BE49-F238E27FC236}">
                  <a16:creationId xmlns:a16="http://schemas.microsoft.com/office/drawing/2014/main" id="{B73F00D5-E18D-4210-AD3E-3ED73CEE4865}"/>
                </a:ext>
              </a:extLst>
            </p:cNvPr>
            <p:cNvSpPr/>
            <p:nvPr/>
          </p:nvSpPr>
          <p:spPr>
            <a:xfrm flipH="1" flipV="1">
              <a:off x="0" y="482600"/>
              <a:ext cx="6957056" cy="5892799"/>
            </a:xfrm>
            <a:custGeom>
              <a:avLst/>
              <a:gdLst>
                <a:gd name="connsiteX0" fmla="*/ 6957056 w 6957056"/>
                <a:gd name="connsiteY0" fmla="*/ 5892799 h 5892799"/>
                <a:gd name="connsiteX1" fmla="*/ 0 w 6957056"/>
                <a:gd name="connsiteY1" fmla="*/ 5892799 h 5892799"/>
                <a:gd name="connsiteX2" fmla="*/ 1473200 w 6957056"/>
                <a:gd name="connsiteY2" fmla="*/ 0 h 5892799"/>
                <a:gd name="connsiteX3" fmla="*/ 6957056 w 6957056"/>
                <a:gd name="connsiteY3" fmla="*/ 0 h 589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7056" h="5892799">
                  <a:moveTo>
                    <a:pt x="6957056" y="5892799"/>
                  </a:moveTo>
                  <a:lnTo>
                    <a:pt x="0" y="5892799"/>
                  </a:lnTo>
                  <a:lnTo>
                    <a:pt x="1473200" y="0"/>
                  </a:lnTo>
                  <a:lnTo>
                    <a:pt x="6957056" y="0"/>
                  </a:lnTo>
                  <a:close/>
                </a:path>
              </a:pathLst>
            </a:cu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C6577883-A694-450C-A2C7-C9C8A85D9915}"/>
                </a:ext>
              </a:extLst>
            </p:cNvPr>
            <p:cNvSpPr/>
            <p:nvPr/>
          </p:nvSpPr>
          <p:spPr>
            <a:xfrm flipH="1" flipV="1">
              <a:off x="0" y="4457696"/>
              <a:ext cx="6267450" cy="883839"/>
            </a:xfrm>
            <a:custGeom>
              <a:avLst/>
              <a:gdLst>
                <a:gd name="connsiteX0" fmla="*/ 6267450 w 6267450"/>
                <a:gd name="connsiteY0" fmla="*/ 883839 h 883839"/>
                <a:gd name="connsiteX1" fmla="*/ 0 w 6267450"/>
                <a:gd name="connsiteY1" fmla="*/ 883839 h 883839"/>
                <a:gd name="connsiteX2" fmla="*/ 220960 w 6267450"/>
                <a:gd name="connsiteY2" fmla="*/ 0 h 883839"/>
                <a:gd name="connsiteX3" fmla="*/ 6267450 w 6267450"/>
                <a:gd name="connsiteY3" fmla="*/ 0 h 8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450" h="883839">
                  <a:moveTo>
                    <a:pt x="6267450" y="883839"/>
                  </a:moveTo>
                  <a:lnTo>
                    <a:pt x="0" y="883839"/>
                  </a:lnTo>
                  <a:lnTo>
                    <a:pt x="220960" y="0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69326" y="3100252"/>
            <a:ext cx="6557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Development Progress</a:t>
            </a:r>
          </a:p>
          <a:p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 descr="Head with Gears"/>
          <p:cNvSpPr/>
          <p:nvPr/>
        </p:nvSpPr>
        <p:spPr>
          <a:xfrm>
            <a:off x="1672046" y="1985554"/>
            <a:ext cx="1341118" cy="1194638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160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79" descr="Open Book">
            <a:extLst>
              <a:ext uri="{FF2B5EF4-FFF2-40B4-BE49-F238E27FC236}">
                <a16:creationId xmlns:a16="http://schemas.microsoft.com/office/drawing/2014/main" id="{C997398D-3BA0-47F4-93CE-55576CE45E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141F7B-AE96-45F9-BC57-F7C861749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 descr="Slide number">
            <a:extLst>
              <a:ext uri="{FF2B5EF4-FFF2-40B4-BE49-F238E27FC236}">
                <a16:creationId xmlns:a16="http://schemas.microsoft.com/office/drawing/2014/main" id="{0FD571BD-7BCF-4777-BAD5-51B3EB30BBF7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5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6577883-A694-450C-A2C7-C9C8A85D9915}"/>
              </a:ext>
            </a:extLst>
          </p:cNvPr>
          <p:cNvSpPr/>
          <p:nvPr/>
        </p:nvSpPr>
        <p:spPr>
          <a:xfrm flipH="1" flipV="1">
            <a:off x="191588" y="146952"/>
            <a:ext cx="8011886" cy="883839"/>
          </a:xfrm>
          <a:custGeom>
            <a:avLst/>
            <a:gdLst>
              <a:gd name="connsiteX0" fmla="*/ 6267450 w 6267450"/>
              <a:gd name="connsiteY0" fmla="*/ 883839 h 883839"/>
              <a:gd name="connsiteX1" fmla="*/ 0 w 6267450"/>
              <a:gd name="connsiteY1" fmla="*/ 883839 h 883839"/>
              <a:gd name="connsiteX2" fmla="*/ 220960 w 6267450"/>
              <a:gd name="connsiteY2" fmla="*/ 0 h 883839"/>
              <a:gd name="connsiteX3" fmla="*/ 6267450 w 6267450"/>
              <a:gd name="connsiteY3" fmla="*/ 0 h 8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883839">
                <a:moveTo>
                  <a:pt x="6267450" y="883839"/>
                </a:moveTo>
                <a:lnTo>
                  <a:pt x="0" y="883839"/>
                </a:lnTo>
                <a:lnTo>
                  <a:pt x="220960" y="0"/>
                </a:lnTo>
                <a:lnTo>
                  <a:pt x="626745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59" y="165463"/>
            <a:ext cx="73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Correction from last week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65" y="1288868"/>
            <a:ext cx="3114860" cy="53383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84" y="1219199"/>
            <a:ext cx="3003470" cy="543414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362994" y="5050971"/>
            <a:ext cx="4354286" cy="34835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7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0" name="Content Placeholder 79" descr="Open Book">
            <a:extLst>
              <a:ext uri="{FF2B5EF4-FFF2-40B4-BE49-F238E27FC236}">
                <a16:creationId xmlns:a16="http://schemas.microsoft.com/office/drawing/2014/main" id="{C997398D-3BA0-47F4-93CE-55576CE45E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141F7B-AE96-45F9-BC57-F7C861749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 descr="Slide number">
            <a:extLst>
              <a:ext uri="{FF2B5EF4-FFF2-40B4-BE49-F238E27FC236}">
                <a16:creationId xmlns:a16="http://schemas.microsoft.com/office/drawing/2014/main" id="{0FD571BD-7BCF-4777-BAD5-51B3EB30BBF7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6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6577883-A694-450C-A2C7-C9C8A85D9915}"/>
              </a:ext>
            </a:extLst>
          </p:cNvPr>
          <p:cNvSpPr/>
          <p:nvPr/>
        </p:nvSpPr>
        <p:spPr>
          <a:xfrm flipH="1" flipV="1">
            <a:off x="200296" y="68575"/>
            <a:ext cx="9196252" cy="883839"/>
          </a:xfrm>
          <a:custGeom>
            <a:avLst/>
            <a:gdLst>
              <a:gd name="connsiteX0" fmla="*/ 6267450 w 6267450"/>
              <a:gd name="connsiteY0" fmla="*/ 883839 h 883839"/>
              <a:gd name="connsiteX1" fmla="*/ 0 w 6267450"/>
              <a:gd name="connsiteY1" fmla="*/ 883839 h 883839"/>
              <a:gd name="connsiteX2" fmla="*/ 220960 w 6267450"/>
              <a:gd name="connsiteY2" fmla="*/ 0 h 883839"/>
              <a:gd name="connsiteX3" fmla="*/ 6267450 w 6267450"/>
              <a:gd name="connsiteY3" fmla="*/ 0 h 8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883839">
                <a:moveTo>
                  <a:pt x="6267450" y="883839"/>
                </a:moveTo>
                <a:lnTo>
                  <a:pt x="0" y="883839"/>
                </a:lnTo>
                <a:lnTo>
                  <a:pt x="220960" y="0"/>
                </a:lnTo>
                <a:lnTo>
                  <a:pt x="626745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473" y="113212"/>
            <a:ext cx="7193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Chatbot implementation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6" y="1071155"/>
            <a:ext cx="11599817" cy="49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8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0" name="Content Placeholder 79" descr="Open Book">
            <a:extLst>
              <a:ext uri="{FF2B5EF4-FFF2-40B4-BE49-F238E27FC236}">
                <a16:creationId xmlns:a16="http://schemas.microsoft.com/office/drawing/2014/main" id="{C997398D-3BA0-47F4-93CE-55576CE45E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141F7B-AE96-45F9-BC57-F7C861749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 descr="Slide number">
            <a:extLst>
              <a:ext uri="{FF2B5EF4-FFF2-40B4-BE49-F238E27FC236}">
                <a16:creationId xmlns:a16="http://schemas.microsoft.com/office/drawing/2014/main" id="{0FD571BD-7BCF-4777-BAD5-51B3EB30BBF7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7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6577883-A694-450C-A2C7-C9C8A85D9915}"/>
              </a:ext>
            </a:extLst>
          </p:cNvPr>
          <p:cNvSpPr/>
          <p:nvPr/>
        </p:nvSpPr>
        <p:spPr>
          <a:xfrm flipH="1" flipV="1">
            <a:off x="191588" y="146953"/>
            <a:ext cx="6267450" cy="883839"/>
          </a:xfrm>
          <a:custGeom>
            <a:avLst/>
            <a:gdLst>
              <a:gd name="connsiteX0" fmla="*/ 6267450 w 6267450"/>
              <a:gd name="connsiteY0" fmla="*/ 883839 h 883839"/>
              <a:gd name="connsiteX1" fmla="*/ 0 w 6267450"/>
              <a:gd name="connsiteY1" fmla="*/ 883839 h 883839"/>
              <a:gd name="connsiteX2" fmla="*/ 220960 w 6267450"/>
              <a:gd name="connsiteY2" fmla="*/ 0 h 883839"/>
              <a:gd name="connsiteX3" fmla="*/ 6267450 w 6267450"/>
              <a:gd name="connsiteY3" fmla="*/ 0 h 8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883839">
                <a:moveTo>
                  <a:pt x="6267450" y="883839"/>
                </a:moveTo>
                <a:lnTo>
                  <a:pt x="0" y="883839"/>
                </a:lnTo>
                <a:lnTo>
                  <a:pt x="220960" y="0"/>
                </a:lnTo>
                <a:lnTo>
                  <a:pt x="626745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222" y="148046"/>
            <a:ext cx="528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Nutrition Assistant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8240" y="2168434"/>
            <a:ext cx="1759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Nutrition</a:t>
            </a:r>
          </a:p>
          <a:p>
            <a:r>
              <a:rPr lang="en-US" sz="2800" b="1" dirty="0" smtClean="0">
                <a:latin typeface="+mj-lt"/>
              </a:rPr>
              <a:t>Assistant</a:t>
            </a:r>
            <a:endParaRPr lang="en-US" sz="2800" b="1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9" y="3230881"/>
            <a:ext cx="1942012" cy="194201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030583" y="3108960"/>
            <a:ext cx="923108" cy="5399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13166" y="4484914"/>
            <a:ext cx="1001485" cy="531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55" y="4587240"/>
            <a:ext cx="838301" cy="83830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51417" y="4898570"/>
            <a:ext cx="394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Food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0938" y="2952205"/>
            <a:ext cx="247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BMI Calculator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97" y="2741021"/>
            <a:ext cx="812175" cy="81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0" name="Content Placeholder 79" descr="Open Book">
            <a:extLst>
              <a:ext uri="{FF2B5EF4-FFF2-40B4-BE49-F238E27FC236}">
                <a16:creationId xmlns:a16="http://schemas.microsoft.com/office/drawing/2014/main" id="{C997398D-3BA0-47F4-93CE-55576CE45E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141F7B-AE96-45F9-BC57-F7C861749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 descr="Slide number">
            <a:extLst>
              <a:ext uri="{FF2B5EF4-FFF2-40B4-BE49-F238E27FC236}">
                <a16:creationId xmlns:a16="http://schemas.microsoft.com/office/drawing/2014/main" id="{0FD571BD-7BCF-4777-BAD5-51B3EB30BBF7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8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6577883-A694-450C-A2C7-C9C8A85D9915}"/>
              </a:ext>
            </a:extLst>
          </p:cNvPr>
          <p:cNvSpPr/>
          <p:nvPr/>
        </p:nvSpPr>
        <p:spPr>
          <a:xfrm flipH="1" flipV="1">
            <a:off x="148046" y="129536"/>
            <a:ext cx="6267450" cy="750030"/>
          </a:xfrm>
          <a:custGeom>
            <a:avLst/>
            <a:gdLst>
              <a:gd name="connsiteX0" fmla="*/ 6267450 w 6267450"/>
              <a:gd name="connsiteY0" fmla="*/ 883839 h 883839"/>
              <a:gd name="connsiteX1" fmla="*/ 0 w 6267450"/>
              <a:gd name="connsiteY1" fmla="*/ 883839 h 883839"/>
              <a:gd name="connsiteX2" fmla="*/ 220960 w 6267450"/>
              <a:gd name="connsiteY2" fmla="*/ 0 h 883839"/>
              <a:gd name="connsiteX3" fmla="*/ 6267450 w 6267450"/>
              <a:gd name="connsiteY3" fmla="*/ 0 h 8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883839">
                <a:moveTo>
                  <a:pt x="6267450" y="883839"/>
                </a:moveTo>
                <a:lnTo>
                  <a:pt x="0" y="883839"/>
                </a:lnTo>
                <a:lnTo>
                  <a:pt x="220960" y="0"/>
                </a:lnTo>
                <a:lnTo>
                  <a:pt x="626745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222" y="78377"/>
            <a:ext cx="4528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BMI Calculator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78" y="174211"/>
            <a:ext cx="710791" cy="696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82" y="1227906"/>
            <a:ext cx="2955219" cy="5315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6" y="784860"/>
            <a:ext cx="3106375" cy="570766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688182" y="2865120"/>
            <a:ext cx="870857" cy="1018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223" y="2020388"/>
            <a:ext cx="1759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Nutrition</a:t>
            </a:r>
          </a:p>
          <a:p>
            <a:r>
              <a:rPr lang="en-US" sz="2800" b="1" dirty="0" smtClean="0">
                <a:latin typeface="+mj-lt"/>
              </a:rPr>
              <a:t>Assistant</a:t>
            </a:r>
            <a:endParaRPr lang="en-US" sz="28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2" y="3021875"/>
            <a:ext cx="1942012" cy="194201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055223" y="3579222"/>
            <a:ext cx="923108" cy="5399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8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79" descr="Open Book">
            <a:extLst>
              <a:ext uri="{FF2B5EF4-FFF2-40B4-BE49-F238E27FC236}">
                <a16:creationId xmlns:a16="http://schemas.microsoft.com/office/drawing/2014/main" id="{C997398D-3BA0-47F4-93CE-55576CE45E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141F7B-AE96-45F9-BC57-F7C861749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 descr="Slide number">
            <a:extLst>
              <a:ext uri="{FF2B5EF4-FFF2-40B4-BE49-F238E27FC236}">
                <a16:creationId xmlns:a16="http://schemas.microsoft.com/office/drawing/2014/main" id="{0FD571BD-7BCF-4777-BAD5-51B3EB30BBF7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9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6577883-A694-450C-A2C7-C9C8A85D9915}"/>
              </a:ext>
            </a:extLst>
          </p:cNvPr>
          <p:cNvSpPr/>
          <p:nvPr/>
        </p:nvSpPr>
        <p:spPr>
          <a:xfrm flipH="1" flipV="1">
            <a:off x="191588" y="146953"/>
            <a:ext cx="6267450" cy="883839"/>
          </a:xfrm>
          <a:custGeom>
            <a:avLst/>
            <a:gdLst>
              <a:gd name="connsiteX0" fmla="*/ 6267450 w 6267450"/>
              <a:gd name="connsiteY0" fmla="*/ 883839 h 883839"/>
              <a:gd name="connsiteX1" fmla="*/ 0 w 6267450"/>
              <a:gd name="connsiteY1" fmla="*/ 883839 h 883839"/>
              <a:gd name="connsiteX2" fmla="*/ 220960 w 6267450"/>
              <a:gd name="connsiteY2" fmla="*/ 0 h 883839"/>
              <a:gd name="connsiteX3" fmla="*/ 6267450 w 6267450"/>
              <a:gd name="connsiteY3" fmla="*/ 0 h 8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883839">
                <a:moveTo>
                  <a:pt x="6267450" y="883839"/>
                </a:moveTo>
                <a:lnTo>
                  <a:pt x="0" y="883839"/>
                </a:lnTo>
                <a:lnTo>
                  <a:pt x="220960" y="0"/>
                </a:lnTo>
                <a:lnTo>
                  <a:pt x="626745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222" y="148046"/>
            <a:ext cx="4528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Model Training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49" y="152399"/>
            <a:ext cx="844521" cy="8445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1210491"/>
            <a:ext cx="10737668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475556_Education presentation_AAS_v5" id="{AAC57104-7B60-491F-A321-6BCAF93AC541}" vid="{5A43072C-36E0-4A5A-A3FF-E88D65C597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575C36-314A-42CB-9114-6E0CE4AB2735}">
  <ds:schemaRefs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D0AD3E-9DDB-4E69-981A-7DAE0E9B5F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C32B5E-029E-455A-86F0-091666CEE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 presentation</Template>
  <TotalTime>0</TotalTime>
  <Words>256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Wingdings</vt:lpstr>
      <vt:lpstr>Office Theme</vt:lpstr>
      <vt:lpstr> CSE 299 Development Progress     Week : 08 </vt:lpstr>
      <vt:lpstr>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2020-08-28T09:11:57Z</dcterms:created>
  <dcterms:modified xsi:type="dcterms:W3CDTF">2020-09-10T10:57:44Z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