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6" r:id="rId3"/>
    <p:sldId id="293" r:id="rId4"/>
    <p:sldId id="263" r:id="rId5"/>
    <p:sldId id="268" r:id="rId6"/>
    <p:sldId id="294" r:id="rId7"/>
    <p:sldId id="269" r:id="rId8"/>
    <p:sldId id="270" r:id="rId9"/>
    <p:sldId id="264" r:id="rId10"/>
    <p:sldId id="295" r:id="rId11"/>
    <p:sldId id="265" r:id="rId12"/>
    <p:sldId id="271" r:id="rId13"/>
    <p:sldId id="296" r:id="rId14"/>
    <p:sldId id="272" r:id="rId15"/>
    <p:sldId id="273" r:id="rId16"/>
    <p:sldId id="274" r:id="rId17"/>
    <p:sldId id="297" r:id="rId18"/>
    <p:sldId id="275" r:id="rId19"/>
    <p:sldId id="276" r:id="rId20"/>
    <p:sldId id="298" r:id="rId21"/>
    <p:sldId id="277" r:id="rId22"/>
    <p:sldId id="278" r:id="rId23"/>
    <p:sldId id="279" r:id="rId24"/>
    <p:sldId id="280" r:id="rId25"/>
    <p:sldId id="281" r:id="rId26"/>
    <p:sldId id="299" r:id="rId27"/>
    <p:sldId id="282" r:id="rId28"/>
    <p:sldId id="283" r:id="rId29"/>
    <p:sldId id="284" r:id="rId30"/>
    <p:sldId id="285" r:id="rId31"/>
    <p:sldId id="286" r:id="rId32"/>
    <p:sldId id="300" r:id="rId33"/>
    <p:sldId id="287" r:id="rId34"/>
    <p:sldId id="288" r:id="rId35"/>
    <p:sldId id="289" r:id="rId36"/>
    <p:sldId id="290" r:id="rId37"/>
    <p:sldId id="291" r:id="rId38"/>
    <p:sldId id="292" r:id="rId39"/>
    <p:sldId id="266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7B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CD59-DA11-423B-BFD4-9D054088B19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1C02-8DEF-4564-A79C-956E17820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033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CD59-DA11-423B-BFD4-9D054088B19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1C02-8DEF-4564-A79C-956E17820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84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CD59-DA11-423B-BFD4-9D054088B19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1C02-8DEF-4564-A79C-956E17820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44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CD59-DA11-423B-BFD4-9D054088B19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1C02-8DEF-4564-A79C-956E17820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04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CD59-DA11-423B-BFD4-9D054088B19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1C02-8DEF-4564-A79C-956E17820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5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CD59-DA11-423B-BFD4-9D054088B19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1C02-8DEF-4564-A79C-956E17820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2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CD59-DA11-423B-BFD4-9D054088B19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1C02-8DEF-4564-A79C-956E17820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1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CD59-DA11-423B-BFD4-9D054088B19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1C02-8DEF-4564-A79C-956E17820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21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CD59-DA11-423B-BFD4-9D054088B19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1C02-8DEF-4564-A79C-956E17820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71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CD59-DA11-423B-BFD4-9D054088B19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1C02-8DEF-4564-A79C-956E17820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73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CD59-DA11-423B-BFD4-9D054088B19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1C02-8DEF-4564-A79C-956E17820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9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CD59-DA11-423B-BFD4-9D054088B19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C1C02-8DEF-4564-A79C-956E17820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6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591099" y="2685009"/>
            <a:ext cx="5217622" cy="944457"/>
          </a:xfrm>
          <a:prstGeom prst="roundRect">
            <a:avLst/>
          </a:prstGeom>
          <a:solidFill>
            <a:srgbClr val="57B4F7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chemeClr val="tx1"/>
                </a:solidFill>
              </a:rPr>
              <a:t>АЙБОЛИТ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67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2394066" y="2518755"/>
            <a:ext cx="7888779" cy="1330037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chemeClr val="tx1"/>
                </a:solidFill>
              </a:rPr>
              <a:t>Занзибара - </a:t>
            </a:r>
            <a:r>
              <a:rPr lang="ru-RU" sz="4000" b="1" dirty="0" err="1" smtClean="0">
                <a:solidFill>
                  <a:schemeClr val="tx1"/>
                </a:solidFill>
              </a:rPr>
              <a:t>Калахара</a:t>
            </a:r>
            <a:r>
              <a:rPr lang="ru-RU" sz="4000" b="1" dirty="0" smtClean="0">
                <a:solidFill>
                  <a:schemeClr val="tx1"/>
                </a:solidFill>
              </a:rPr>
              <a:t> - Сахара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792393" y="-1"/>
            <a:ext cx="2399607" cy="944457"/>
          </a:xfrm>
          <a:prstGeom prst="roundRect">
            <a:avLst/>
          </a:prstGeom>
          <a:solidFill>
            <a:srgbClr val="57B4F7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Запомни дорогу и повтори путь для доктора Айболита.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6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</a:rPr>
              <a:t>И встал Айболит, побежал Айболит.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По полям, по лесам, по лугам он бежит.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И одно только слово твердит Айболит: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"Лимпопо, Лимпопо, Лимпопо!"</a:t>
            </a:r>
          </a:p>
          <a:p>
            <a:r>
              <a:rPr lang="ru-RU" sz="2000" dirty="0">
                <a:solidFill>
                  <a:schemeClr val="tx1"/>
                </a:solidFill>
              </a:rPr>
              <a:t>А в лицо ему ветер, и снег, и град: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"Эй, Айболит, </a:t>
            </a:r>
            <a:r>
              <a:rPr lang="ru-RU" sz="2000" dirty="0" err="1">
                <a:solidFill>
                  <a:schemeClr val="tx1"/>
                </a:solidFill>
              </a:rPr>
              <a:t>воротися</a:t>
            </a:r>
            <a:r>
              <a:rPr lang="ru-RU" sz="2000" dirty="0">
                <a:solidFill>
                  <a:schemeClr val="tx1"/>
                </a:solidFill>
              </a:rPr>
              <a:t> назад!"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И упал Айболит и лежит на снегу: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"Я дальше идти не могу".</a:t>
            </a:r>
          </a:p>
          <a:p>
            <a:r>
              <a:rPr lang="ru-RU" sz="2000" dirty="0">
                <a:solidFill>
                  <a:schemeClr val="tx1"/>
                </a:solidFill>
              </a:rPr>
              <a:t>И сейчас же к нему из-за ёлки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Выбегают мохнатые волки: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"Садись, Айболит, верхом,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Мы живо тебя довезём</a:t>
            </a:r>
            <a:r>
              <a:rPr lang="ru-RU" sz="2000" dirty="0" smtClean="0">
                <a:solidFill>
                  <a:schemeClr val="tx1"/>
                </a:solidFill>
              </a:rPr>
              <a:t>!"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10244" name="Picture 4" descr="Айболит - картинка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67" y="723314"/>
            <a:ext cx="5383588" cy="528668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82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/>
                </a:solidFill>
              </a:rPr>
              <a:t>И вперёд поскакал Айболит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И одно только слово твердит: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"Лимпопо, Лимпопо, Лимпопо!"</a:t>
            </a:r>
            <a:endParaRPr lang="ru-RU" sz="4400" dirty="0">
              <a:solidFill>
                <a:schemeClr val="tx1"/>
              </a:solidFill>
            </a:endParaRPr>
          </a:p>
        </p:txBody>
      </p:sp>
      <p:pic>
        <p:nvPicPr>
          <p:cNvPr id="18434" name="Picture 2" descr="Айболит едет на волка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487" y="306128"/>
            <a:ext cx="4762500" cy="62388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12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144684" y="390700"/>
            <a:ext cx="7888779" cy="6026726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70" y="1295007"/>
            <a:ext cx="1185644" cy="1185644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2924695" y="781397"/>
            <a:ext cx="1699254" cy="1699254"/>
            <a:chOff x="2874818" y="4256117"/>
            <a:chExt cx="1699254" cy="1699254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18" y="4256117"/>
              <a:ext cx="1699254" cy="16992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15093" y="5012575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 smtClean="0"/>
                <a:t>1</a:t>
              </a:r>
              <a:endParaRPr lang="ru-RU" sz="3600" b="1" dirty="0"/>
            </a:p>
          </p:txBody>
        </p:sp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75" y="4897189"/>
            <a:ext cx="1185644" cy="1185644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7268233" y="4357876"/>
            <a:ext cx="1699254" cy="1699254"/>
            <a:chOff x="2874818" y="4256117"/>
            <a:chExt cx="1699254" cy="1699254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18" y="4256117"/>
              <a:ext cx="1699254" cy="169925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515093" y="5012575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 smtClean="0"/>
                <a:t>9</a:t>
              </a:r>
              <a:endParaRPr lang="ru-RU" sz="3600" b="1" dirty="0"/>
            </a:p>
          </p:txBody>
        </p:sp>
      </p:grp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86" y="4575021"/>
            <a:ext cx="1185644" cy="1185644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2897402" y="4270167"/>
            <a:ext cx="1699254" cy="1699254"/>
            <a:chOff x="2874818" y="4256117"/>
            <a:chExt cx="1699254" cy="1699254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18" y="4256117"/>
              <a:ext cx="1699254" cy="169925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515093" y="5012575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 smtClean="0"/>
                <a:t>6</a:t>
              </a:r>
              <a:endParaRPr lang="ru-RU" sz="3600" b="1" dirty="0"/>
            </a:p>
          </p:txBody>
        </p:sp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49" y="1834212"/>
            <a:ext cx="1185644" cy="1185644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7443154" y="1077754"/>
            <a:ext cx="1699254" cy="1699254"/>
            <a:chOff x="2874818" y="4256117"/>
            <a:chExt cx="1699254" cy="1699254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18" y="4256117"/>
              <a:ext cx="1699254" cy="169925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515093" y="5012575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 smtClean="0"/>
                <a:t>4</a:t>
              </a:r>
              <a:endParaRPr lang="ru-RU" sz="3600" b="1" dirty="0"/>
            </a:p>
          </p:txBody>
        </p:sp>
      </p:grp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000" y="1907080"/>
            <a:ext cx="1185644" cy="1185644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5047449" y="1422858"/>
            <a:ext cx="1699254" cy="1699254"/>
            <a:chOff x="2874818" y="4256117"/>
            <a:chExt cx="1699254" cy="1699254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18" y="4256117"/>
              <a:ext cx="1699254" cy="169925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515093" y="5012575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 smtClean="0"/>
                <a:t>2</a:t>
              </a:r>
              <a:endParaRPr lang="ru-RU" sz="3600" b="1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158641" y="2554436"/>
            <a:ext cx="1699254" cy="1699254"/>
            <a:chOff x="2874818" y="4256117"/>
            <a:chExt cx="1699254" cy="1699254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18" y="4256117"/>
              <a:ext cx="1699254" cy="169925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515093" y="5012575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 smtClean="0"/>
                <a:t>5</a:t>
              </a:r>
              <a:endParaRPr lang="ru-RU" sz="3600" b="1" dirty="0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4564406" y="3067609"/>
            <a:ext cx="1699254" cy="1699254"/>
            <a:chOff x="2874818" y="4256117"/>
            <a:chExt cx="1699254" cy="169925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18" y="4256117"/>
              <a:ext cx="1699254" cy="169925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515093" y="5012575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 smtClean="0"/>
                <a:t>7</a:t>
              </a:r>
              <a:endParaRPr lang="ru-RU" sz="3600" b="1" dirty="0"/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6418606" y="388443"/>
            <a:ext cx="1699254" cy="1699254"/>
            <a:chOff x="2874818" y="4256117"/>
            <a:chExt cx="1699254" cy="1699254"/>
          </a:xfrm>
        </p:grpSpPr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18" y="4256117"/>
              <a:ext cx="1699254" cy="1699254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515093" y="5012575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 smtClean="0"/>
                <a:t>3</a:t>
              </a:r>
              <a:endParaRPr lang="ru-RU" sz="3600" b="1" dirty="0"/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5916320" y="3917236"/>
            <a:ext cx="1699254" cy="1699254"/>
            <a:chOff x="2874818" y="4256117"/>
            <a:chExt cx="1699254" cy="1699254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18" y="4256117"/>
              <a:ext cx="1699254" cy="169925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515093" y="5012575"/>
              <a:ext cx="418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 smtClean="0"/>
                <a:t>8</a:t>
              </a:r>
              <a:endParaRPr lang="ru-RU" sz="3600" b="1" dirty="0"/>
            </a:p>
          </p:txBody>
        </p:sp>
      </p:grpSp>
      <p:sp>
        <p:nvSpPr>
          <p:cNvPr id="37" name="Скругленный прямоугольник 36"/>
          <p:cNvSpPr/>
          <p:nvPr/>
        </p:nvSpPr>
        <p:spPr>
          <a:xfrm>
            <a:off x="9792393" y="-1"/>
            <a:ext cx="2399607" cy="944457"/>
          </a:xfrm>
          <a:prstGeom prst="roundRect">
            <a:avLst/>
          </a:prstGeom>
          <a:solidFill>
            <a:srgbClr val="57B4F7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Запомни за какими ёлка прячутся волки.</a:t>
            </a: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38" name="Группа 37"/>
          <p:cNvGrpSpPr/>
          <p:nvPr/>
        </p:nvGrpSpPr>
        <p:grpSpPr>
          <a:xfrm>
            <a:off x="8272418" y="3080432"/>
            <a:ext cx="1699254" cy="1699254"/>
            <a:chOff x="2874818" y="4256117"/>
            <a:chExt cx="1699254" cy="1699254"/>
          </a:xfrm>
        </p:grpSpPr>
        <p:pic>
          <p:nvPicPr>
            <p:cNvPr id="39" name="Рисунок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18" y="4256117"/>
              <a:ext cx="1699254" cy="1699254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422748" y="4990076"/>
              <a:ext cx="734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 smtClean="0"/>
                <a:t>10</a:t>
              </a:r>
              <a:endParaRPr lang="ru-RU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9226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/>
                </a:solidFill>
              </a:rPr>
              <a:t>Но вот перед ними море —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Бушует, шумит на просторе.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А в море высокая ходит волна,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Сейчас Айболита проглотит она.</a:t>
            </a:r>
            <a:endParaRPr lang="ru-RU" sz="4400" dirty="0">
              <a:solidFill>
                <a:schemeClr val="tx1"/>
              </a:solidFill>
            </a:endParaRPr>
          </a:p>
        </p:txBody>
      </p:sp>
      <p:pic>
        <p:nvPicPr>
          <p:cNvPr id="17410" name="Picture 2" descr="Айболи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98" y="346704"/>
            <a:ext cx="5774286" cy="603990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0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"Ой" если я утону,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Если пойду я ко дну.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Что станется с ними, с больными,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С моими зверями лесными?"</a:t>
            </a:r>
          </a:p>
          <a:p>
            <a:r>
              <a:rPr lang="ru-RU" sz="2400" dirty="0">
                <a:solidFill>
                  <a:schemeClr val="tx1"/>
                </a:solidFill>
              </a:rPr>
              <a:t>Но тут выплывает кит: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"Садись на меня, Айболит,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И, как большой пароход,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Тебя повезу я вперёд!"</a:t>
            </a:r>
          </a:p>
        </p:txBody>
      </p:sp>
      <p:pic>
        <p:nvPicPr>
          <p:cNvPr id="16386" name="Picture 2" descr="Айблоит - ки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18" y="590623"/>
            <a:ext cx="5247698" cy="555206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5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chemeClr val="tx1"/>
                </a:solidFill>
              </a:rPr>
              <a:t>И сел на кита Айболит</a:t>
            </a:r>
            <a:r>
              <a:rPr lang="ru-RU" sz="4000" dirty="0" smtClean="0">
                <a:solidFill>
                  <a:schemeClr val="tx1"/>
                </a:solidFill>
              </a:rPr>
              <a:t/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И одно только слово твердит:</a:t>
            </a:r>
            <a:r>
              <a:rPr lang="ru-RU" sz="4000" dirty="0" smtClean="0">
                <a:solidFill>
                  <a:schemeClr val="tx1"/>
                </a:solidFill>
              </a:rPr>
              <a:t/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"Лимпопо, Лимпопо, Лимпопо!"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15362" name="Picture 2" descr="Айболит плывет по мор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903397"/>
            <a:ext cx="5932228" cy="484069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85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9792393" y="-1"/>
            <a:ext cx="2399607" cy="944457"/>
          </a:xfrm>
          <a:prstGeom prst="roundRect">
            <a:avLst/>
          </a:prstGeom>
          <a:solidFill>
            <a:srgbClr val="57B4F7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Запомни последовательность китов. Выбери правильную.</a:t>
            </a: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2527070" y="472227"/>
            <a:ext cx="7265323" cy="1978427"/>
            <a:chOff x="2144684" y="390700"/>
            <a:chExt cx="7265323" cy="1978427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2144684" y="390700"/>
              <a:ext cx="7265323" cy="19784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57B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 b="1" dirty="0">
                <a:solidFill>
                  <a:schemeClr val="tx1"/>
                </a:solidFill>
              </a:endParaRPr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255" y="558338"/>
              <a:ext cx="1484902" cy="1484902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2509" y="558338"/>
              <a:ext cx="1484902" cy="1484902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763" y="558338"/>
              <a:ext cx="1484902" cy="1484902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507" y="558338"/>
              <a:ext cx="1484902" cy="1484902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2527069" y="472226"/>
            <a:ext cx="7265323" cy="1978427"/>
            <a:chOff x="2144684" y="390700"/>
            <a:chExt cx="7265323" cy="1978427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2144684" y="390700"/>
              <a:ext cx="7265323" cy="19784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57B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 b="1" dirty="0">
                <a:solidFill>
                  <a:schemeClr val="tx1"/>
                </a:solidFill>
              </a:endParaRPr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366" y="558338"/>
              <a:ext cx="1484902" cy="1484902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6097" y="545526"/>
              <a:ext cx="1484902" cy="1484902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2402" y="518987"/>
              <a:ext cx="1484902" cy="1484902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4398" y="545526"/>
              <a:ext cx="1484902" cy="1484902"/>
            </a:xfrm>
            <a:prstGeom prst="rect">
              <a:avLst/>
            </a:prstGeom>
          </p:spPr>
        </p:pic>
      </p:grpSp>
      <p:grpSp>
        <p:nvGrpSpPr>
          <p:cNvPr id="15" name="Группа 14"/>
          <p:cNvGrpSpPr/>
          <p:nvPr/>
        </p:nvGrpSpPr>
        <p:grpSpPr>
          <a:xfrm>
            <a:off x="2527069" y="2618290"/>
            <a:ext cx="7265323" cy="1978427"/>
            <a:chOff x="2144684" y="390700"/>
            <a:chExt cx="7265323" cy="1978427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2144684" y="390700"/>
              <a:ext cx="7265323" cy="19784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57B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 b="1" dirty="0">
                <a:solidFill>
                  <a:schemeClr val="tx1"/>
                </a:solidFill>
              </a:endParaRPr>
            </a:p>
          </p:txBody>
        </p:sp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255" y="558338"/>
              <a:ext cx="1484902" cy="1484902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366" y="553808"/>
              <a:ext cx="1484902" cy="1484902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430" y="553808"/>
              <a:ext cx="1484902" cy="1484902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507" y="558338"/>
              <a:ext cx="1484902" cy="1484902"/>
            </a:xfrm>
            <a:prstGeom prst="rect">
              <a:avLst/>
            </a:prstGeom>
          </p:spPr>
        </p:pic>
      </p:grpSp>
      <p:grpSp>
        <p:nvGrpSpPr>
          <p:cNvPr id="21" name="Группа 20"/>
          <p:cNvGrpSpPr/>
          <p:nvPr/>
        </p:nvGrpSpPr>
        <p:grpSpPr>
          <a:xfrm>
            <a:off x="2535381" y="4764353"/>
            <a:ext cx="7265323" cy="1978427"/>
            <a:chOff x="2144684" y="390700"/>
            <a:chExt cx="7265323" cy="1978427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2144684" y="390700"/>
              <a:ext cx="7265323" cy="19784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57B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 b="1" dirty="0">
                <a:solidFill>
                  <a:schemeClr val="tx1"/>
                </a:solidFill>
              </a:endParaRPr>
            </a:p>
          </p:txBody>
        </p:sp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255" y="558338"/>
              <a:ext cx="1484902" cy="1484902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2509" y="558338"/>
              <a:ext cx="1484902" cy="1484902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763" y="558338"/>
              <a:ext cx="1484902" cy="1484902"/>
            </a:xfrm>
            <a:prstGeom prst="rect">
              <a:avLst/>
            </a:prstGeom>
          </p:spPr>
        </p:pic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507" y="558338"/>
              <a:ext cx="1484902" cy="1484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345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</a:rPr>
              <a:t>И горы встают перед ним на пути,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И он по горам начинает ползти,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А горы всё выше, а горы всё круче,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А горы уходят под самые тучи</a:t>
            </a:r>
            <a:r>
              <a:rPr lang="ru-RU" sz="2800" dirty="0" smtClean="0">
                <a:solidFill>
                  <a:schemeClr val="tx1"/>
                </a:solidFill>
              </a:rPr>
              <a:t>!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14338" name="Picture 2" descr="Айболит карабкается на го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46" y="307570"/>
            <a:ext cx="4762500" cy="62865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7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</a:rPr>
              <a:t>"О, если я не дойду,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Если в пути пропаду,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Что станется с ними, с больными,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С моими зверями лесными?</a:t>
            </a:r>
          </a:p>
          <a:p>
            <a:r>
              <a:rPr lang="ru-RU" sz="2000" dirty="0">
                <a:solidFill>
                  <a:schemeClr val="tx1"/>
                </a:solidFill>
              </a:rPr>
              <a:t>И сейчас же с высокой скалы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К Айболиту слетели орлы: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"Садись, Айболит, верхом,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Мы живо тебя довезём</a:t>
            </a:r>
            <a:r>
              <a:rPr lang="ru-RU" sz="2000" dirty="0" smtClean="0">
                <a:solidFill>
                  <a:schemeClr val="tx1"/>
                </a:solidFill>
              </a:rPr>
              <a:t>!</a:t>
            </a:r>
          </a:p>
          <a:p>
            <a:r>
              <a:rPr lang="ru-RU" sz="2000" dirty="0">
                <a:solidFill>
                  <a:schemeClr val="tx1"/>
                </a:solidFill>
              </a:rPr>
              <a:t>И сел на орла Айболит</a:t>
            </a: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И одно только слово твердит:</a:t>
            </a: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"Лимпопо, Лимпопо, Лимпопо!"</a:t>
            </a:r>
          </a:p>
        </p:txBody>
      </p:sp>
      <p:pic>
        <p:nvPicPr>
          <p:cNvPr id="23554" name="Picture 2" descr="Айболи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862" y="118630"/>
            <a:ext cx="4762500" cy="649605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6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Айболит сказ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90" y="349999"/>
            <a:ext cx="4762500" cy="606742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5719157" y="1246911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i="0" dirty="0" smtClean="0">
                <a:solidFill>
                  <a:schemeClr val="tx1"/>
                </a:solidFill>
                <a:effectLst/>
              </a:rPr>
              <a:t>Добрый доктор Айболит!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i="0" dirty="0" smtClean="0">
                <a:solidFill>
                  <a:schemeClr val="tx1"/>
                </a:solidFill>
                <a:effectLst/>
              </a:rPr>
              <a:t>Он под деревом сидит.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i="0" dirty="0" smtClean="0">
                <a:solidFill>
                  <a:schemeClr val="tx1"/>
                </a:solidFill>
                <a:effectLst/>
              </a:rPr>
              <a:t>Приходи к нему лечиться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i="0" dirty="0" smtClean="0">
                <a:solidFill>
                  <a:schemeClr val="tx1"/>
                </a:solidFill>
                <a:effectLst/>
              </a:rPr>
              <a:t>И корова, и волчица,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i="0" dirty="0" smtClean="0">
                <a:solidFill>
                  <a:schemeClr val="tx1"/>
                </a:solidFill>
                <a:effectLst/>
              </a:rPr>
              <a:t>И жучок, и червячок,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i="0" dirty="0" smtClean="0">
                <a:solidFill>
                  <a:schemeClr val="tx1"/>
                </a:solidFill>
                <a:effectLst/>
              </a:rPr>
              <a:t>И медведица!</a:t>
            </a:r>
          </a:p>
          <a:p>
            <a:r>
              <a:rPr lang="ru-RU" sz="2800" dirty="0">
                <a:solidFill>
                  <a:schemeClr val="tx1"/>
                </a:solidFill>
              </a:rPr>
              <a:t>Всех излечит, исцелят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Добрый доктор Айболит!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6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527069" y="472226"/>
            <a:ext cx="7265323" cy="1755585"/>
            <a:chOff x="2527069" y="472226"/>
            <a:chExt cx="7265323" cy="1755585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2527069" y="472226"/>
              <a:ext cx="7265323" cy="17555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57B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 b="1" dirty="0">
                <a:solidFill>
                  <a:schemeClr val="tx1"/>
                </a:solidFill>
              </a:endParaRPr>
            </a:p>
          </p:txBody>
        </p: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077" y="707967"/>
              <a:ext cx="1212274" cy="1212274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424" y="683874"/>
              <a:ext cx="1260459" cy="1260459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7956" y="676253"/>
              <a:ext cx="1212274" cy="1212274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0230" y="676253"/>
              <a:ext cx="1212274" cy="1212274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7679" y="644272"/>
              <a:ext cx="1260459" cy="1260459"/>
            </a:xfrm>
            <a:prstGeom prst="rect">
              <a:avLst/>
            </a:prstGeom>
          </p:spPr>
        </p:pic>
      </p:grpSp>
      <p:grpSp>
        <p:nvGrpSpPr>
          <p:cNvPr id="10" name="Группа 9"/>
          <p:cNvGrpSpPr/>
          <p:nvPr/>
        </p:nvGrpSpPr>
        <p:grpSpPr>
          <a:xfrm>
            <a:off x="2527069" y="472225"/>
            <a:ext cx="7265323" cy="1755585"/>
            <a:chOff x="2527069" y="472226"/>
            <a:chExt cx="7265323" cy="1755585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2527069" y="472226"/>
              <a:ext cx="7265323" cy="17555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57B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 b="1" dirty="0">
                <a:solidFill>
                  <a:schemeClr val="tx1"/>
                </a:solidFill>
              </a:endParaRPr>
            </a:p>
          </p:txBody>
        </p:sp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077" y="707967"/>
              <a:ext cx="1212274" cy="1212274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1883" y="604594"/>
              <a:ext cx="1260459" cy="1260459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022" y="668364"/>
              <a:ext cx="1212274" cy="1212274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0230" y="676253"/>
              <a:ext cx="1212274" cy="1212274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7679" y="644272"/>
              <a:ext cx="1260459" cy="1260459"/>
            </a:xfrm>
            <a:prstGeom prst="rect">
              <a:avLst/>
            </a:prstGeom>
          </p:spPr>
        </p:pic>
      </p:grpSp>
      <p:grpSp>
        <p:nvGrpSpPr>
          <p:cNvPr id="17" name="Группа 16"/>
          <p:cNvGrpSpPr/>
          <p:nvPr/>
        </p:nvGrpSpPr>
        <p:grpSpPr>
          <a:xfrm>
            <a:off x="2527069" y="2423947"/>
            <a:ext cx="7265323" cy="1755585"/>
            <a:chOff x="2527069" y="472226"/>
            <a:chExt cx="7265323" cy="1755585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2527069" y="472226"/>
              <a:ext cx="7265323" cy="17555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57B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077" y="707967"/>
              <a:ext cx="1212274" cy="1212274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424" y="683874"/>
              <a:ext cx="1260459" cy="1260459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7956" y="676253"/>
              <a:ext cx="1212274" cy="1212274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0230" y="676253"/>
              <a:ext cx="1212274" cy="1212274"/>
            </a:xfrm>
            <a:prstGeom prst="rect">
              <a:avLst/>
            </a:prstGeom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7679" y="644272"/>
              <a:ext cx="1260459" cy="1260459"/>
            </a:xfrm>
            <a:prstGeom prst="rect">
              <a:avLst/>
            </a:prstGeom>
          </p:spPr>
        </p:pic>
      </p:grpSp>
      <p:grpSp>
        <p:nvGrpSpPr>
          <p:cNvPr id="24" name="Группа 23"/>
          <p:cNvGrpSpPr/>
          <p:nvPr/>
        </p:nvGrpSpPr>
        <p:grpSpPr>
          <a:xfrm>
            <a:off x="2527069" y="4415273"/>
            <a:ext cx="7265323" cy="1755585"/>
            <a:chOff x="2527069" y="472226"/>
            <a:chExt cx="7265323" cy="1755585"/>
          </a:xfrm>
        </p:grpSpPr>
        <p:sp>
          <p:nvSpPr>
            <p:cNvPr id="25" name="Скругленный прямоугольник 24"/>
            <p:cNvSpPr/>
            <p:nvPr/>
          </p:nvSpPr>
          <p:spPr>
            <a:xfrm>
              <a:off x="2527069" y="472226"/>
              <a:ext cx="7265323" cy="17555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57B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 b="1" dirty="0">
                <a:solidFill>
                  <a:schemeClr val="tx1"/>
                </a:solidFill>
              </a:endParaRPr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077" y="707967"/>
              <a:ext cx="1212274" cy="1212274"/>
            </a:xfrm>
            <a:prstGeom prst="rect">
              <a:avLst/>
            </a:prstGeom>
          </p:spPr>
        </p:pic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424" y="683874"/>
              <a:ext cx="1260459" cy="1260459"/>
            </a:xfrm>
            <a:prstGeom prst="rect">
              <a:avLst/>
            </a:prstGeom>
          </p:spPr>
        </p:pic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7956" y="676253"/>
              <a:ext cx="1212274" cy="1212274"/>
            </a:xfrm>
            <a:prstGeom prst="rect">
              <a:avLst/>
            </a:prstGeom>
          </p:spPr>
        </p:pic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1771" y="676253"/>
              <a:ext cx="1212274" cy="1212274"/>
            </a:xfrm>
            <a:prstGeom prst="rect">
              <a:avLst/>
            </a:prstGeom>
          </p:spPr>
        </p:pic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0230" y="628068"/>
              <a:ext cx="1260459" cy="1260459"/>
            </a:xfrm>
            <a:prstGeom prst="rect">
              <a:avLst/>
            </a:prstGeom>
          </p:spPr>
        </p:pic>
      </p:grpSp>
      <p:sp>
        <p:nvSpPr>
          <p:cNvPr id="31" name="Скругленный прямоугольник 30"/>
          <p:cNvSpPr/>
          <p:nvPr/>
        </p:nvSpPr>
        <p:spPr>
          <a:xfrm>
            <a:off x="9792393" y="-1"/>
            <a:ext cx="2399607" cy="944457"/>
          </a:xfrm>
          <a:prstGeom prst="roundRect">
            <a:avLst/>
          </a:prstGeom>
          <a:solidFill>
            <a:srgbClr val="57B4F7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Запомни последовательность. Выбери правильную.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5"/>
            <a:ext cx="4497185" cy="5403271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А в Африке,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А в Африке,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На черной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Лимпопо,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Сидит и плачет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В Африке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Печальный </a:t>
            </a:r>
            <a:r>
              <a:rPr lang="ru-RU" sz="2400" dirty="0" err="1">
                <a:solidFill>
                  <a:schemeClr val="tx1"/>
                </a:solidFill>
              </a:rPr>
              <a:t>Гиппопо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r>
              <a:rPr lang="ru-RU" sz="2400" dirty="0">
                <a:solidFill>
                  <a:schemeClr val="tx1"/>
                </a:solidFill>
              </a:rPr>
              <a:t>Он в Африке, он в Африке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Под пальмою сидит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И на море из Африки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Без отдыха глядит: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Не едет ли в кораблике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Доктор Айболит?</a:t>
            </a:r>
          </a:p>
        </p:txBody>
      </p:sp>
      <p:pic>
        <p:nvPicPr>
          <p:cNvPr id="22530" name="Picture 2" descr="Животные ждут Айболи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48" y="407006"/>
            <a:ext cx="4762500" cy="629602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62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</a:rPr>
              <a:t>И рыщут по дороге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Слоны и носороги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И говорят сердито: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"Что ж нету Айболита?"</a:t>
            </a:r>
          </a:p>
          <a:p>
            <a:r>
              <a:rPr lang="ru-RU" sz="2800" dirty="0">
                <a:solidFill>
                  <a:schemeClr val="tx1"/>
                </a:solidFill>
              </a:rPr>
              <a:t>А рядом </a:t>
            </a:r>
            <a:r>
              <a:rPr lang="ru-RU" sz="2800" dirty="0" err="1">
                <a:solidFill>
                  <a:schemeClr val="tx1"/>
                </a:solidFill>
              </a:rPr>
              <a:t>бегемотики</a:t>
            </a:r>
            <a:r>
              <a:rPr lang="ru-RU" sz="2800" dirty="0">
                <a:solidFill>
                  <a:schemeClr val="tx1"/>
                </a:solidFill>
              </a:rPr>
              <a:t/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Схватились за животики: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У них, у </a:t>
            </a:r>
            <a:r>
              <a:rPr lang="ru-RU" sz="2800" dirty="0" err="1">
                <a:solidFill>
                  <a:schemeClr val="tx1"/>
                </a:solidFill>
              </a:rPr>
              <a:t>бегемотиков</a:t>
            </a:r>
            <a:r>
              <a:rPr lang="ru-RU" sz="2800" dirty="0">
                <a:solidFill>
                  <a:schemeClr val="tx1"/>
                </a:solidFill>
              </a:rPr>
              <a:t>,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Животики болят.</a:t>
            </a:r>
          </a:p>
        </p:txBody>
      </p:sp>
      <p:pic>
        <p:nvPicPr>
          <p:cNvPr id="21506" name="Picture 2" descr="Айболит - бегемо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5" y="769019"/>
            <a:ext cx="6289675" cy="519527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92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</a:rPr>
              <a:t>И тут же страусята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Визжат, как поросята.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Ах, жалко, жалко, жалко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Бедных страусят!</a:t>
            </a:r>
          </a:p>
          <a:p>
            <a:r>
              <a:rPr lang="ru-RU" sz="2800" dirty="0">
                <a:solidFill>
                  <a:schemeClr val="tx1"/>
                </a:solidFill>
              </a:rPr>
              <a:t>И корь, и дифтерит у них,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И оспа, и бронхит у них,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И голова болит у них,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И горлышко болит.</a:t>
            </a:r>
          </a:p>
        </p:txBody>
      </p:sp>
      <p:pic>
        <p:nvPicPr>
          <p:cNvPr id="20482" name="Picture 2" descr="Айболит - страус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81" y="866733"/>
            <a:ext cx="6328917" cy="499984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25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/>
                </a:solidFill>
              </a:rPr>
              <a:t>Они лежат и бредят: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"Ну что же он не едет,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ну что же он не едет,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Доктор Айболит?"</a:t>
            </a:r>
          </a:p>
          <a:p>
            <a:r>
              <a:rPr lang="ru-RU" sz="3200" dirty="0">
                <a:solidFill>
                  <a:schemeClr val="tx1"/>
                </a:solidFill>
              </a:rPr>
              <a:t>А рядом прикорнула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Зубастая акула,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Зубастая акула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На солнышке лежит.</a:t>
            </a:r>
          </a:p>
        </p:txBody>
      </p:sp>
      <p:pic>
        <p:nvPicPr>
          <p:cNvPr id="19458" name="Picture 2" descr="Айболит - акул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8" y="399535"/>
            <a:ext cx="5840788" cy="593424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413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Ах, у её малюток,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У бедных акулят,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Уже двенадцать суток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Зубки болят!</a:t>
            </a:r>
          </a:p>
          <a:p>
            <a:r>
              <a:rPr lang="ru-RU" sz="2400" dirty="0">
                <a:solidFill>
                  <a:schemeClr val="tx1"/>
                </a:solidFill>
              </a:rPr>
              <a:t>И вывихнуто плечико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У бедного кузнечика;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Не прыгает, не скачет он,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А горько-горько плачет он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И доктора зовет: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"О, где же добрый доктор?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Когда же он придет?"</a:t>
            </a:r>
          </a:p>
        </p:txBody>
      </p:sp>
      <p:pic>
        <p:nvPicPr>
          <p:cNvPr id="27650" name="Picture 2" descr="Айболит - кузнечи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7" y="622763"/>
            <a:ext cx="5716443" cy="54877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62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2751512" y="656706"/>
            <a:ext cx="6982691" cy="1679170"/>
            <a:chOff x="2244436" y="698270"/>
            <a:chExt cx="6982691" cy="1679170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2244436" y="698270"/>
              <a:ext cx="6982691" cy="16791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57B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2642061" y="819326"/>
              <a:ext cx="1273234" cy="1273234"/>
              <a:chOff x="2642061" y="819326"/>
              <a:chExt cx="1273234" cy="1273234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061" y="819326"/>
                <a:ext cx="1273234" cy="1273234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043678" y="1238597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400" b="1" dirty="0" smtClean="0">
                    <a:solidFill>
                      <a:srgbClr val="FFFFFF"/>
                    </a:solidFill>
                  </a:rPr>
                  <a:t>1</a:t>
                </a:r>
                <a:endParaRPr lang="ru-RU" sz="44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" name="Группа 5"/>
            <p:cNvGrpSpPr/>
            <p:nvPr/>
          </p:nvGrpSpPr>
          <p:grpSpPr>
            <a:xfrm>
              <a:off x="4240876" y="819326"/>
              <a:ext cx="1273234" cy="1273234"/>
              <a:chOff x="2642061" y="819326"/>
              <a:chExt cx="1273234" cy="1273234"/>
            </a:xfrm>
          </p:grpSpPr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061" y="819326"/>
                <a:ext cx="1273234" cy="1273234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043678" y="1238597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400" b="1" dirty="0" smtClean="0">
                    <a:solidFill>
                      <a:srgbClr val="FFFFFF"/>
                    </a:solidFill>
                  </a:rPr>
                  <a:t>5</a:t>
                </a:r>
                <a:endParaRPr lang="ru-RU" sz="44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Группа 8"/>
            <p:cNvGrpSpPr/>
            <p:nvPr/>
          </p:nvGrpSpPr>
          <p:grpSpPr>
            <a:xfrm>
              <a:off x="5839691" y="819326"/>
              <a:ext cx="1273234" cy="1273234"/>
              <a:chOff x="2642061" y="819326"/>
              <a:chExt cx="1273234" cy="1273234"/>
            </a:xfrm>
          </p:grpSpPr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061" y="819326"/>
                <a:ext cx="1273234" cy="1273234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3043678" y="1238597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400" b="1" dirty="0" smtClean="0">
                    <a:solidFill>
                      <a:srgbClr val="FFFFFF"/>
                    </a:solidFill>
                  </a:rPr>
                  <a:t>3</a:t>
                </a:r>
                <a:endParaRPr lang="ru-RU" sz="44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7514542" y="819326"/>
              <a:ext cx="1273234" cy="1273234"/>
              <a:chOff x="2642061" y="819326"/>
              <a:chExt cx="1273234" cy="1273234"/>
            </a:xfrm>
          </p:grpSpPr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2061" y="819326"/>
                <a:ext cx="1273234" cy="1273234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3043678" y="1238597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400" b="1" dirty="0" smtClean="0">
                    <a:solidFill>
                      <a:srgbClr val="FFFFFF"/>
                    </a:solidFill>
                  </a:rPr>
                  <a:t>4</a:t>
                </a:r>
                <a:endParaRPr lang="ru-RU" sz="4400" b="1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6" name="Скругленный прямоугольник 15"/>
          <p:cNvSpPr/>
          <p:nvPr/>
        </p:nvSpPr>
        <p:spPr>
          <a:xfrm>
            <a:off x="2751512" y="2854037"/>
            <a:ext cx="3200401" cy="167917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solidFill>
                  <a:schemeClr val="tx1"/>
                </a:solidFill>
              </a:rPr>
              <a:t>1  4  5  3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751512" y="4801986"/>
            <a:ext cx="3200401" cy="167917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solidFill>
                  <a:schemeClr val="tx1"/>
                </a:solidFill>
              </a:rPr>
              <a:t>3  1  5  4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533802" y="2854037"/>
            <a:ext cx="3200401" cy="167917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solidFill>
                  <a:schemeClr val="tx1"/>
                </a:solidFill>
              </a:rPr>
              <a:t>1  5  3  4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533801" y="4801986"/>
            <a:ext cx="3200401" cy="167917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solidFill>
                  <a:schemeClr val="tx1"/>
                </a:solidFill>
              </a:rPr>
              <a:t>4  1  3  5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792393" y="-1"/>
            <a:ext cx="2399607" cy="944457"/>
          </a:xfrm>
          <a:prstGeom prst="roundRect">
            <a:avLst/>
          </a:prstGeom>
          <a:solidFill>
            <a:srgbClr val="57B4F7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Запомни сколько зубов болит у акул. Выбери правильную комбинацию.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0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</a:rPr>
              <a:t>Но вот, поглядите, какая-то птица</a:t>
            </a:r>
            <a:r>
              <a:rPr lang="ru-RU" sz="3200" dirty="0" smtClean="0">
                <a:solidFill>
                  <a:schemeClr val="tx1"/>
                </a:solidFill>
              </a:rPr>
              <a:t/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Всё ближе и ближе по воздуху мчится.</a:t>
            </a:r>
            <a:r>
              <a:rPr lang="ru-RU" sz="3200" dirty="0" smtClean="0">
                <a:solidFill>
                  <a:schemeClr val="tx1"/>
                </a:solidFill>
              </a:rPr>
              <a:t/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На птице, глядите, сидит Айболит</a:t>
            </a:r>
            <a:r>
              <a:rPr lang="ru-RU" sz="3200" dirty="0" smtClean="0">
                <a:solidFill>
                  <a:schemeClr val="tx1"/>
                </a:solidFill>
              </a:rPr>
              <a:t/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И шляпою машет и громко кричит:</a:t>
            </a:r>
            <a:r>
              <a:rPr lang="ru-RU" sz="3200" dirty="0" smtClean="0">
                <a:solidFill>
                  <a:schemeClr val="tx1"/>
                </a:solidFill>
              </a:rPr>
              <a:t/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"Да здравствует милая Африка!"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26626" name="Picture 2" descr="Айболит летит на птиц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" y="1133872"/>
            <a:ext cx="6082088" cy="461022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313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/>
                </a:solidFill>
              </a:rPr>
              <a:t>И рада и счастлива вся детвора: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"Приехал, приехал! Ура! Ура</a:t>
            </a:r>
            <a:r>
              <a:rPr lang="ru-RU" sz="3200" dirty="0" smtClean="0">
                <a:solidFill>
                  <a:schemeClr val="tx1"/>
                </a:solidFill>
              </a:rPr>
              <a:t>!"</a:t>
            </a:r>
          </a:p>
        </p:txBody>
      </p:sp>
      <p:pic>
        <p:nvPicPr>
          <p:cNvPr id="25602" name="Picture 2" descr="Животные ждут Айболи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1" y="182937"/>
            <a:ext cx="4680066" cy="636743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59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А птица, над ними кружится,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А птица на землю садится.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И бежит Айболит к </a:t>
            </a:r>
            <a:r>
              <a:rPr lang="ru-RU" sz="2400" dirty="0" err="1">
                <a:solidFill>
                  <a:schemeClr val="tx1"/>
                </a:solidFill>
              </a:rPr>
              <a:t>бегемотикам</a:t>
            </a:r>
            <a:r>
              <a:rPr lang="ru-RU" sz="2400" dirty="0">
                <a:solidFill>
                  <a:schemeClr val="tx1"/>
                </a:solidFill>
              </a:rPr>
              <a:t>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И хлопает их по животикам,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И всем по порядку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Даёт шоколадку,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И ставит и ставит им градусники</a:t>
            </a:r>
            <a:r>
              <a:rPr lang="ru-RU" sz="2400" dirty="0" smtClean="0">
                <a:solidFill>
                  <a:schemeClr val="tx1"/>
                </a:solidFill>
              </a:rPr>
              <a:t>!</a:t>
            </a:r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24578" name="Picture 2" descr="Айболит лечит бегемотик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5" y="520197"/>
            <a:ext cx="6040293" cy="544834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85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2718263" y="889464"/>
            <a:ext cx="6558742" cy="2053242"/>
            <a:chOff x="2718263" y="889464"/>
            <a:chExt cx="6558742" cy="2053242"/>
          </a:xfrm>
        </p:grpSpPr>
        <p:sp>
          <p:nvSpPr>
            <p:cNvPr id="2" name="Скругленный прямоугольник 1"/>
            <p:cNvSpPr/>
            <p:nvPr/>
          </p:nvSpPr>
          <p:spPr>
            <a:xfrm>
              <a:off x="2718263" y="889464"/>
              <a:ext cx="6558742" cy="205324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57B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solidFill>
                  <a:schemeClr val="tx1"/>
                </a:solidFill>
              </a:endParaRPr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234" y="944457"/>
              <a:ext cx="1449608" cy="1449608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4087" y="969396"/>
              <a:ext cx="1243834" cy="1243834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8813" y="1760186"/>
              <a:ext cx="906088" cy="906088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534" y="889464"/>
              <a:ext cx="1195494" cy="1195494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458" y="1760186"/>
              <a:ext cx="1052640" cy="1052640"/>
            </a:xfrm>
            <a:prstGeom prst="rect">
              <a:avLst/>
            </a:prstGeom>
          </p:spPr>
        </p:pic>
      </p:grpSp>
      <p:sp>
        <p:nvSpPr>
          <p:cNvPr id="11" name="Скругленный прямоугольник 10"/>
          <p:cNvSpPr/>
          <p:nvPr/>
        </p:nvSpPr>
        <p:spPr>
          <a:xfrm>
            <a:off x="2718264" y="2955680"/>
            <a:ext cx="6558742" cy="3603062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61" y="5038088"/>
            <a:ext cx="1449608" cy="144960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04" y="3854603"/>
            <a:ext cx="1243834" cy="124383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53" y="3327864"/>
            <a:ext cx="906088" cy="90608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17" y="5038088"/>
            <a:ext cx="1195494" cy="119549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397" y="3254588"/>
            <a:ext cx="1052640" cy="105264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29" y="3031546"/>
            <a:ext cx="1398610" cy="139861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23" y="5115714"/>
            <a:ext cx="1294355" cy="129435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72" y="3065109"/>
            <a:ext cx="942997" cy="942997"/>
          </a:xfrm>
          <a:prstGeom prst="rect">
            <a:avLst/>
          </a:prstGeom>
        </p:spPr>
      </p:pic>
      <p:sp>
        <p:nvSpPr>
          <p:cNvPr id="20" name="Скругленный прямоугольник 19"/>
          <p:cNvSpPr/>
          <p:nvPr/>
        </p:nvSpPr>
        <p:spPr>
          <a:xfrm>
            <a:off x="9792393" y="-1"/>
            <a:ext cx="2399607" cy="944457"/>
          </a:xfrm>
          <a:prstGeom prst="roundRect">
            <a:avLst/>
          </a:prstGeom>
          <a:solidFill>
            <a:srgbClr val="57B4F7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Запомни, кого лечил Айболит.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0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</a:rPr>
              <a:t>И к полосатым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Бежит он тигрятам,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И к бедным горбатым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Больным верблюжатам,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И каждого гоголем,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Каждого </a:t>
            </a:r>
            <a:r>
              <a:rPr lang="ru-RU" sz="2800" dirty="0" err="1">
                <a:solidFill>
                  <a:schemeClr val="tx1"/>
                </a:solidFill>
              </a:rPr>
              <a:t>моголем</a:t>
            </a:r>
            <a:r>
              <a:rPr lang="ru-RU" sz="2800" dirty="0">
                <a:solidFill>
                  <a:schemeClr val="tx1"/>
                </a:solidFill>
              </a:rPr>
              <a:t>,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Гоголем-</a:t>
            </a:r>
            <a:r>
              <a:rPr lang="ru-RU" sz="2800" dirty="0" err="1">
                <a:solidFill>
                  <a:schemeClr val="tx1"/>
                </a:solidFill>
              </a:rPr>
              <a:t>моголем</a:t>
            </a:r>
            <a:r>
              <a:rPr lang="ru-RU" sz="2800" dirty="0">
                <a:solidFill>
                  <a:schemeClr val="tx1"/>
                </a:solidFill>
              </a:rPr>
              <a:t>,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Гоголем-</a:t>
            </a:r>
            <a:r>
              <a:rPr lang="ru-RU" sz="2800" dirty="0" err="1">
                <a:solidFill>
                  <a:schemeClr val="tx1"/>
                </a:solidFill>
              </a:rPr>
              <a:t>моголем</a:t>
            </a:r>
            <a:r>
              <a:rPr lang="ru-RU" sz="2800" dirty="0">
                <a:solidFill>
                  <a:schemeClr val="tx1"/>
                </a:solidFill>
              </a:rPr>
              <a:t>,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Гоголем-</a:t>
            </a:r>
            <a:r>
              <a:rPr lang="ru-RU" sz="2800" dirty="0" err="1">
                <a:solidFill>
                  <a:schemeClr val="tx1"/>
                </a:solidFill>
              </a:rPr>
              <a:t>моголем</a:t>
            </a:r>
            <a:r>
              <a:rPr lang="ru-RU" sz="2800" dirty="0">
                <a:solidFill>
                  <a:schemeClr val="tx1"/>
                </a:solidFill>
              </a:rPr>
              <a:t> потчует.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32770" name="Picture 2" descr="Айболит лечит верблюд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25" y="989216"/>
            <a:ext cx="5503592" cy="467805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98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/>
                </a:solidFill>
              </a:rPr>
              <a:t>Десять ночей Айболит</a:t>
            </a:r>
            <a:r>
              <a:rPr lang="ru-RU" sz="4000" dirty="0" smtClean="0">
                <a:solidFill>
                  <a:schemeClr val="tx1"/>
                </a:solidFill>
              </a:rPr>
              <a:t/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Не ест, не пьет и не спит,</a:t>
            </a:r>
            <a:r>
              <a:rPr lang="ru-RU" sz="4000" dirty="0" smtClean="0">
                <a:solidFill>
                  <a:schemeClr val="tx1"/>
                </a:solidFill>
              </a:rPr>
              <a:t/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Десять ночей подряд</a:t>
            </a:r>
            <a:r>
              <a:rPr lang="ru-RU" sz="4000" dirty="0" smtClean="0">
                <a:solidFill>
                  <a:schemeClr val="tx1"/>
                </a:solidFill>
              </a:rPr>
              <a:t/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Он лечит несчастных зверят</a:t>
            </a:r>
            <a:r>
              <a:rPr lang="ru-RU" sz="4000" dirty="0" smtClean="0">
                <a:solidFill>
                  <a:schemeClr val="tx1"/>
                </a:solidFill>
              </a:rPr>
              <a:t/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И ставит и ставит им градусники.</a:t>
            </a:r>
            <a:endParaRPr lang="ru-RU" sz="5400" dirty="0">
              <a:solidFill>
                <a:schemeClr val="tx1"/>
              </a:solidFill>
            </a:endParaRPr>
          </a:p>
        </p:txBody>
      </p:sp>
      <p:pic>
        <p:nvPicPr>
          <p:cNvPr id="31746" name="Picture 2" descr="Айболит помогает жиотны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53" y="192520"/>
            <a:ext cx="5206135" cy="647643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30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394066" y="2518755"/>
            <a:ext cx="7888779" cy="1330037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chemeClr val="tx1"/>
                </a:solidFill>
              </a:rPr>
              <a:t>Сколько ночей не спит Айболит и лечит зверей?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792393" y="-1"/>
            <a:ext cx="2399607" cy="944457"/>
          </a:xfrm>
          <a:prstGeom prst="roundRect">
            <a:avLst/>
          </a:prstGeom>
          <a:solidFill>
            <a:srgbClr val="57B4F7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Ответь на вопрос (ответ: 10).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2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chemeClr val="tx1"/>
                </a:solidFill>
              </a:rPr>
              <a:t>Вот и вылечил он их,</a:t>
            </a:r>
            <a:br>
              <a:rPr lang="ru-RU" sz="3600" dirty="0">
                <a:solidFill>
                  <a:schemeClr val="tx1"/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Лимпопо!</a:t>
            </a:r>
          </a:p>
          <a:p>
            <a:r>
              <a:rPr lang="ru-RU" sz="3600" dirty="0">
                <a:solidFill>
                  <a:schemeClr val="tx1"/>
                </a:solidFill>
              </a:rPr>
              <a:t>Вот и вылечил больных,</a:t>
            </a:r>
            <a:br>
              <a:rPr lang="ru-RU" sz="3600" dirty="0">
                <a:solidFill>
                  <a:schemeClr val="tx1"/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Лимпопо!</a:t>
            </a:r>
          </a:p>
        </p:txBody>
      </p:sp>
      <p:pic>
        <p:nvPicPr>
          <p:cNvPr id="30722" name="Picture 2" descr="Айболит всех вылечи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0" y="1374790"/>
            <a:ext cx="6573811" cy="398373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06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800" dirty="0">
                <a:solidFill>
                  <a:schemeClr val="tx1"/>
                </a:solidFill>
              </a:rPr>
              <a:t>И пошли они смеяться,</a:t>
            </a:r>
            <a:r>
              <a:rPr lang="ru-RU" sz="6000" dirty="0" smtClean="0">
                <a:solidFill>
                  <a:schemeClr val="tx1"/>
                </a:solidFill>
              </a:rPr>
              <a:t/>
            </a:r>
            <a:br>
              <a:rPr lang="ru-RU" sz="6000" dirty="0" smtClean="0">
                <a:solidFill>
                  <a:schemeClr val="tx1"/>
                </a:solidFill>
              </a:rPr>
            </a:br>
            <a:r>
              <a:rPr lang="ru-RU" sz="4800" dirty="0">
                <a:solidFill>
                  <a:schemeClr val="tx1"/>
                </a:solidFill>
              </a:rPr>
              <a:t>Лимпопо!</a:t>
            </a:r>
            <a:endParaRPr lang="ru-RU" sz="8000" dirty="0">
              <a:solidFill>
                <a:schemeClr val="tx1"/>
              </a:solidFill>
            </a:endParaRPr>
          </a:p>
        </p:txBody>
      </p:sp>
      <p:pic>
        <p:nvPicPr>
          <p:cNvPr id="29698" name="Picture 2" descr="Танцуют бегемоти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114" y="528205"/>
            <a:ext cx="4762500" cy="56769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32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>
                <a:solidFill>
                  <a:schemeClr val="tx1"/>
                </a:solidFill>
              </a:rPr>
              <a:t>И плясать и баловаться,</a:t>
            </a:r>
            <a:r>
              <a:rPr lang="ru-RU" sz="5400" dirty="0" smtClean="0">
                <a:solidFill>
                  <a:schemeClr val="tx1"/>
                </a:solidFill>
              </a:rPr>
              <a:t/>
            </a:r>
            <a:br>
              <a:rPr lang="ru-RU" sz="5400" dirty="0" smtClean="0">
                <a:solidFill>
                  <a:schemeClr val="tx1"/>
                </a:solidFill>
              </a:rPr>
            </a:br>
            <a:r>
              <a:rPr lang="ru-RU" sz="4400" dirty="0">
                <a:solidFill>
                  <a:schemeClr val="tx1"/>
                </a:solidFill>
              </a:rPr>
              <a:t>Лимпопо!</a:t>
            </a:r>
            <a:endParaRPr lang="ru-RU" sz="7200" dirty="0">
              <a:solidFill>
                <a:schemeClr val="tx1"/>
              </a:solidFill>
            </a:endParaRPr>
          </a:p>
        </p:txBody>
      </p:sp>
      <p:pic>
        <p:nvPicPr>
          <p:cNvPr id="28674" name="Picture 2" descr="Айболи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8" y="1416398"/>
            <a:ext cx="6566525" cy="390051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16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solidFill>
                  <a:schemeClr val="tx1"/>
                </a:solidFill>
              </a:rPr>
              <a:t>И акула </a:t>
            </a:r>
            <a:r>
              <a:rPr lang="ru-RU" sz="3600" dirty="0" err="1">
                <a:solidFill>
                  <a:schemeClr val="tx1"/>
                </a:solidFill>
              </a:rPr>
              <a:t>Каракула</a:t>
            </a:r>
            <a:r>
              <a:rPr lang="ru-RU" sz="4400" dirty="0" smtClean="0">
                <a:solidFill>
                  <a:schemeClr val="tx1"/>
                </a:solidFill>
              </a:rPr>
              <a:t/>
            </a:r>
            <a:br>
              <a:rPr lang="ru-RU" sz="4400" dirty="0" smtClean="0">
                <a:solidFill>
                  <a:schemeClr val="tx1"/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Правым глазом подмигнула</a:t>
            </a:r>
            <a:r>
              <a:rPr lang="ru-RU" sz="4400" dirty="0" smtClean="0">
                <a:solidFill>
                  <a:schemeClr val="tx1"/>
                </a:solidFill>
              </a:rPr>
              <a:t/>
            </a:r>
            <a:br>
              <a:rPr lang="ru-RU" sz="4400" dirty="0" smtClean="0">
                <a:solidFill>
                  <a:schemeClr val="tx1"/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И хохочет, и хохочет,</a:t>
            </a:r>
            <a:r>
              <a:rPr lang="ru-RU" sz="4400" dirty="0" smtClean="0">
                <a:solidFill>
                  <a:schemeClr val="tx1"/>
                </a:solidFill>
              </a:rPr>
              <a:t/>
            </a:r>
            <a:br>
              <a:rPr lang="ru-RU" sz="4400" dirty="0" smtClean="0">
                <a:solidFill>
                  <a:schemeClr val="tx1"/>
                </a:solidFill>
              </a:rPr>
            </a:br>
            <a:r>
              <a:rPr lang="ru-RU" sz="3600" dirty="0">
                <a:solidFill>
                  <a:schemeClr val="tx1"/>
                </a:solidFill>
              </a:rPr>
              <a:t>Будто кто её щекочет.</a:t>
            </a:r>
            <a:endParaRPr lang="ru-RU" sz="6000" dirty="0">
              <a:solidFill>
                <a:schemeClr val="tx1"/>
              </a:solidFill>
            </a:endParaRPr>
          </a:p>
        </p:txBody>
      </p:sp>
      <p:pic>
        <p:nvPicPr>
          <p:cNvPr id="36866" name="Picture 2" descr="Айболит - акул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04" y="435553"/>
            <a:ext cx="5131320" cy="613705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0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/>
                </a:solidFill>
              </a:rPr>
              <a:t>А малютки </a:t>
            </a:r>
            <a:r>
              <a:rPr lang="ru-RU" sz="3200" dirty="0" err="1">
                <a:solidFill>
                  <a:schemeClr val="tx1"/>
                </a:solidFill>
              </a:rPr>
              <a:t>бегемотики</a:t>
            </a:r>
            <a:r>
              <a:rPr lang="ru-RU" sz="4000" dirty="0" smtClean="0">
                <a:solidFill>
                  <a:schemeClr val="tx1"/>
                </a:solidFill>
              </a:rPr>
              <a:t/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Ухватились за животики</a:t>
            </a:r>
            <a:r>
              <a:rPr lang="ru-RU" sz="4000" dirty="0" smtClean="0">
                <a:solidFill>
                  <a:schemeClr val="tx1"/>
                </a:solidFill>
              </a:rPr>
              <a:t/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И смеются, заливаются —</a:t>
            </a:r>
            <a:r>
              <a:rPr lang="ru-RU" sz="4000" dirty="0" smtClean="0">
                <a:solidFill>
                  <a:schemeClr val="tx1"/>
                </a:solidFill>
              </a:rPr>
              <a:t/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Так что дубы сотрясаются.</a:t>
            </a:r>
            <a:endParaRPr lang="ru-RU" sz="5400" dirty="0">
              <a:solidFill>
                <a:schemeClr val="tx1"/>
              </a:solidFill>
            </a:endParaRPr>
          </a:p>
        </p:txBody>
      </p:sp>
      <p:pic>
        <p:nvPicPr>
          <p:cNvPr id="35842" name="Picture 2" descr="Айболит - танцуют бегемоти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51" y="337125"/>
            <a:ext cx="5716096" cy="605906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5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</a:rPr>
              <a:t>Вот и </a:t>
            </a:r>
            <a:r>
              <a:rPr lang="ru-RU" sz="2800" dirty="0" err="1">
                <a:solidFill>
                  <a:schemeClr val="tx1"/>
                </a:solidFill>
              </a:rPr>
              <a:t>Гиппо</a:t>
            </a:r>
            <a:r>
              <a:rPr lang="ru-RU" sz="2800" dirty="0">
                <a:solidFill>
                  <a:schemeClr val="tx1"/>
                </a:solidFill>
              </a:rPr>
              <a:t>, вот и </a:t>
            </a:r>
            <a:r>
              <a:rPr lang="ru-RU" sz="2800" dirty="0" err="1">
                <a:solidFill>
                  <a:schemeClr val="tx1"/>
                </a:solidFill>
              </a:rPr>
              <a:t>Попо</a:t>
            </a:r>
            <a:r>
              <a:rPr lang="ru-RU" sz="2800" dirty="0">
                <a:solidFill>
                  <a:schemeClr val="tx1"/>
                </a:solidFill>
              </a:rPr>
              <a:t>,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2800" dirty="0" err="1">
                <a:solidFill>
                  <a:schemeClr val="tx1"/>
                </a:solidFill>
              </a:rPr>
              <a:t>Гиппо-попо</a:t>
            </a:r>
            <a:r>
              <a:rPr lang="ru-RU" sz="2800" dirty="0">
                <a:solidFill>
                  <a:schemeClr val="tx1"/>
                </a:solidFill>
              </a:rPr>
              <a:t>, </a:t>
            </a:r>
            <a:r>
              <a:rPr lang="ru-RU" sz="2800" dirty="0" err="1">
                <a:solidFill>
                  <a:schemeClr val="tx1"/>
                </a:solidFill>
              </a:rPr>
              <a:t>Гиппо-попо</a:t>
            </a:r>
            <a:r>
              <a:rPr lang="ru-RU" sz="2800" dirty="0">
                <a:solidFill>
                  <a:schemeClr val="tx1"/>
                </a:solidFill>
              </a:rPr>
              <a:t>!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Вот идёт Гиппопотам.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Он идёт от Занзибара,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Он идёт к Килиманджаро —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И кричит он, и поёт он: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"Слава, слава Айболиту!</a:t>
            </a:r>
            <a:r>
              <a:rPr lang="ru-RU" sz="3600" dirty="0" smtClean="0">
                <a:solidFill>
                  <a:schemeClr val="tx1"/>
                </a:solidFill>
              </a:rPr>
              <a:t/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Слава добрым докторам!"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34818" name="Picture 2" descr="Айболит - гиппопота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6" y="290946"/>
            <a:ext cx="5540702" cy="630254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7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394066" y="2518755"/>
            <a:ext cx="7888779" cy="1330037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chemeClr val="tx1"/>
                </a:solidFill>
              </a:rPr>
              <a:t>Каких животных лечил Айболит в сказке?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792393" y="-1"/>
            <a:ext cx="2399607" cy="944457"/>
          </a:xfrm>
          <a:prstGeom prst="roundRect">
            <a:avLst/>
          </a:prstGeom>
          <a:solidFill>
            <a:srgbClr val="57B4F7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Ответь на вопрос.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5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284422" y="1188722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</a:rPr>
              <a:t>И пришла к Айболиту лиса: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"Ой, меня укусила оса!"</a:t>
            </a:r>
          </a:p>
          <a:p>
            <a:r>
              <a:rPr lang="ru-RU" sz="2000" dirty="0">
                <a:solidFill>
                  <a:schemeClr val="tx1"/>
                </a:solidFill>
              </a:rPr>
              <a:t>И пришёл к Айболиту барбос: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"Меня курица клюнула в нос!"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И прибежала </a:t>
            </a:r>
            <a:r>
              <a:rPr lang="ru-RU" sz="2000" dirty="0" smtClean="0">
                <a:solidFill>
                  <a:schemeClr val="tx1"/>
                </a:solidFill>
              </a:rPr>
              <a:t>зайчиха</a:t>
            </a:r>
          </a:p>
          <a:p>
            <a:r>
              <a:rPr lang="ru-RU" sz="2000" dirty="0">
                <a:solidFill>
                  <a:schemeClr val="tx1"/>
                </a:solidFill>
              </a:rPr>
              <a:t>И закричала: "Ай, ай!</a:t>
            </a: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Мой зайчик попал под трамвай!</a:t>
            </a: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Мой зайчик, мой мальчик</a:t>
            </a: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Попал под трамвай!</a:t>
            </a: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Он бежал по дорожке,</a:t>
            </a: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И ему перерезало ножки,</a:t>
            </a: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И теперь он больной и хромой,</a:t>
            </a:r>
            <a:r>
              <a:rPr lang="ru-RU" sz="2000" dirty="0" smtClean="0">
                <a:solidFill>
                  <a:schemeClr val="tx1"/>
                </a:solidFill>
              </a:rPr>
              <a:t/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Маленький заинька мой!"</a:t>
            </a:r>
          </a:p>
        </p:txBody>
      </p:sp>
      <p:pic>
        <p:nvPicPr>
          <p:cNvPr id="9218" name="Picture 2" descr="Айболит лечит жиыотны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28" y="1315170"/>
            <a:ext cx="5812965" cy="447598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38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</a:rPr>
              <a:t>И сказал Айболит: "Не беда!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Подавай-ка его сюда!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Я пришью ему новые ножки,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Он опять побежит по дорожке".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И принесли к нему зайку,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Такого больного, хромого,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И доктор пришил ему ножки.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И заинька прыгает снова.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А с ним и зайчиха-мать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Тоже пошла танцевать.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И смеётся она и кричит:</a:t>
            </a:r>
            <a:r>
              <a:rPr lang="ru-RU" sz="2800" dirty="0" smtClean="0">
                <a:solidFill>
                  <a:schemeClr val="tx1"/>
                </a:solidFill>
              </a:rPr>
              <a:t/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"Ну, спасибо тебе, Айболит!"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8194" name="Picture 2" descr="Айболит - зайчи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9" y="1338350"/>
            <a:ext cx="6204868" cy="418208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25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9792393" y="-1"/>
            <a:ext cx="2399607" cy="944457"/>
          </a:xfrm>
          <a:prstGeom prst="roundRect">
            <a:avLst/>
          </a:prstGeom>
          <a:solidFill>
            <a:srgbClr val="57B4F7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/>
                </a:solidFill>
              </a:rPr>
              <a:t>Посчитай и запомни, скольк</a:t>
            </a:r>
            <a:r>
              <a:rPr lang="ru-RU" sz="1600" dirty="0" smtClean="0">
                <a:solidFill>
                  <a:schemeClr val="tx1"/>
                </a:solidFill>
              </a:rPr>
              <a:t>о зайчиков.</a:t>
            </a: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2718263" y="889464"/>
            <a:ext cx="6558742" cy="2053242"/>
            <a:chOff x="2718263" y="889464"/>
            <a:chExt cx="6558742" cy="2053242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2718263" y="889464"/>
              <a:ext cx="6558742" cy="205324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57B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800" dirty="0">
                <a:solidFill>
                  <a:schemeClr val="tx1"/>
                </a:solidFill>
              </a:endParaRPr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517" y="1564178"/>
              <a:ext cx="1140916" cy="1140916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190" y="944456"/>
              <a:ext cx="1140916" cy="1140916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81" y="1764514"/>
              <a:ext cx="1140916" cy="1140916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54" y="944456"/>
              <a:ext cx="1140916" cy="1140916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714" y="1729528"/>
              <a:ext cx="1140916" cy="1140916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387" y="1086808"/>
              <a:ext cx="1140916" cy="1140916"/>
            </a:xfrm>
            <a:prstGeom prst="rect">
              <a:avLst/>
            </a:prstGeom>
          </p:spPr>
        </p:pic>
      </p:grpSp>
      <p:sp>
        <p:nvSpPr>
          <p:cNvPr id="11" name="Скругленный прямоугольник 10"/>
          <p:cNvSpPr/>
          <p:nvPr/>
        </p:nvSpPr>
        <p:spPr>
          <a:xfrm>
            <a:off x="1265609" y="3725488"/>
            <a:ext cx="1743598" cy="2053242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dirty="0">
                <a:solidFill>
                  <a:schemeClr val="tx1"/>
                </a:solidFill>
              </a:rPr>
              <a:t>3</a:t>
            </a:r>
            <a:endParaRPr lang="ru-RU" sz="96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238496" y="3725488"/>
            <a:ext cx="1743598" cy="2053242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dirty="0" smtClean="0">
                <a:solidFill>
                  <a:schemeClr val="tx1"/>
                </a:solidFill>
              </a:rPr>
              <a:t>5</a:t>
            </a:r>
            <a:endParaRPr lang="ru-RU" sz="96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211383" y="3733242"/>
            <a:ext cx="1743598" cy="2053242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dirty="0" smtClean="0">
                <a:solidFill>
                  <a:schemeClr val="tx1"/>
                </a:solidFill>
              </a:rPr>
              <a:t>2</a:t>
            </a:r>
            <a:endParaRPr lang="ru-RU" sz="9600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198803" y="3733242"/>
            <a:ext cx="1743598" cy="2053242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dirty="0" smtClean="0">
                <a:solidFill>
                  <a:schemeClr val="tx1"/>
                </a:solidFill>
              </a:rPr>
              <a:t>6</a:t>
            </a:r>
            <a:endParaRPr lang="ru-RU" sz="9600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248598" y="3725488"/>
            <a:ext cx="1743598" cy="2053242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dirty="0" smtClean="0">
                <a:solidFill>
                  <a:schemeClr val="tx1"/>
                </a:solidFill>
              </a:rPr>
              <a:t>9</a:t>
            </a:r>
            <a:endParaRPr lang="ru-RU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14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</a:rPr>
              <a:t>Вдруг откуда-то шакал</a:t>
            </a:r>
            <a:r>
              <a:rPr lang="ru-RU" sz="3200" dirty="0" smtClean="0">
                <a:solidFill>
                  <a:schemeClr val="tx1"/>
                </a:solidFill>
              </a:rPr>
              <a:t/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На кобыле прискакал:</a:t>
            </a:r>
            <a:r>
              <a:rPr lang="ru-RU" sz="3200" dirty="0" smtClean="0">
                <a:solidFill>
                  <a:schemeClr val="tx1"/>
                </a:solidFill>
              </a:rPr>
              <a:t/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"Вот вам телеграмма</a:t>
            </a:r>
            <a:r>
              <a:rPr lang="ru-RU" sz="3200" dirty="0" smtClean="0">
                <a:solidFill>
                  <a:schemeClr val="tx1"/>
                </a:solidFill>
              </a:rPr>
              <a:t/>
            </a:r>
            <a:br>
              <a:rPr lang="ru-RU" sz="32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От Гиппопотама</a:t>
            </a:r>
            <a:r>
              <a:rPr lang="ru-RU" sz="2800" dirty="0" smtClean="0">
                <a:solidFill>
                  <a:schemeClr val="tx1"/>
                </a:solidFill>
              </a:rPr>
              <a:t>!</a:t>
            </a:r>
          </a:p>
          <a:p>
            <a:r>
              <a:rPr lang="ru-RU" sz="2800" dirty="0">
                <a:solidFill>
                  <a:schemeClr val="tx1"/>
                </a:solidFill>
              </a:rPr>
              <a:t>"Приезжайте, доктор,</a:t>
            </a:r>
            <a:r>
              <a:rPr lang="ru-RU" sz="4000" dirty="0" smtClean="0">
                <a:solidFill>
                  <a:schemeClr val="tx1"/>
                </a:solidFill>
              </a:rPr>
              <a:t/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В Африку скорей</a:t>
            </a:r>
            <a:r>
              <a:rPr lang="ru-RU" sz="4000" dirty="0" smtClean="0">
                <a:solidFill>
                  <a:schemeClr val="tx1"/>
                </a:solidFill>
              </a:rPr>
              <a:t/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И спасите, доктор,</a:t>
            </a:r>
            <a:r>
              <a:rPr lang="ru-RU" sz="4000" dirty="0" smtClean="0">
                <a:solidFill>
                  <a:schemeClr val="tx1"/>
                </a:solidFill>
              </a:rPr>
              <a:t/>
            </a:r>
            <a:br>
              <a:rPr lang="ru-RU" sz="4000" dirty="0" smtClean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Наших малышей!"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13314" name="Picture 2" descr="Айболит - картинка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50" y="758219"/>
            <a:ext cx="5555269" cy="539972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73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</a:rPr>
              <a:t>"Что такое? Неужели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Ваши дети заболели?"</a:t>
            </a:r>
          </a:p>
          <a:p>
            <a:r>
              <a:rPr lang="ru-RU" sz="2800" dirty="0">
                <a:solidFill>
                  <a:schemeClr val="tx1"/>
                </a:solidFill>
              </a:rPr>
              <a:t>"Да-да-да! У них ангина,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Скарлатина, холерина,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Дифтерит, аппендицит,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Малярия и бронхит!</a:t>
            </a:r>
          </a:p>
          <a:p>
            <a:r>
              <a:rPr lang="ru-RU" sz="2800" dirty="0">
                <a:solidFill>
                  <a:schemeClr val="tx1"/>
                </a:solidFill>
              </a:rPr>
              <a:t>Приходите же скорее,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Добрый доктор Айболит!"</a:t>
            </a:r>
          </a:p>
        </p:txBody>
      </p:sp>
      <p:pic>
        <p:nvPicPr>
          <p:cNvPr id="12290" name="Picture 2" descr="Айболит читает письм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7" y="1395111"/>
            <a:ext cx="6298864" cy="39430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51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6824750" y="989216"/>
            <a:ext cx="4497185" cy="4754880"/>
          </a:xfrm>
          <a:prstGeom prst="roundRect">
            <a:avLst/>
          </a:prstGeom>
          <a:solidFill>
            <a:schemeClr val="bg1"/>
          </a:solidFill>
          <a:ln>
            <a:solidFill>
              <a:srgbClr val="57B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"Ладно, ладно, побегу,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Вашим детям помогу.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Только где же вы живете?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На горе или в болоте?"</a:t>
            </a:r>
          </a:p>
          <a:p>
            <a:r>
              <a:rPr lang="ru-RU" sz="2400" dirty="0">
                <a:solidFill>
                  <a:schemeClr val="tx1"/>
                </a:solidFill>
              </a:rPr>
              <a:t>"Мы живем на Занзибаре,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В Калахари и Сахаре,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На горе Фернандо-По,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Где гуляет </a:t>
            </a:r>
            <a:r>
              <a:rPr lang="ru-RU" sz="2400" dirty="0" err="1">
                <a:solidFill>
                  <a:schemeClr val="tx1"/>
                </a:solidFill>
              </a:rPr>
              <a:t>Гиппо</a:t>
            </a:r>
            <a:r>
              <a:rPr lang="ru-RU" sz="2400" dirty="0">
                <a:solidFill>
                  <a:schemeClr val="tx1"/>
                </a:solidFill>
              </a:rPr>
              <a:t>-по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 err="1">
                <a:solidFill>
                  <a:schemeClr val="tx1"/>
                </a:solidFill>
              </a:rPr>
              <a:t>По</a:t>
            </a:r>
            <a:r>
              <a:rPr lang="ru-RU" sz="2400" dirty="0">
                <a:solidFill>
                  <a:schemeClr val="tx1"/>
                </a:solidFill>
              </a:rPr>
              <a:t> широкой Лимпопо.</a:t>
            </a:r>
          </a:p>
        </p:txBody>
      </p:sp>
      <p:pic>
        <p:nvPicPr>
          <p:cNvPr id="11266" name="Picture 2" descr="Айболит собирается в Африк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95" y="1190063"/>
            <a:ext cx="6308963" cy="435318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87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280</Words>
  <Application>Microsoft Office PowerPoint</Application>
  <PresentationFormat>Широкоэкранный</PresentationFormat>
  <Paragraphs>83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</dc:creator>
  <cp:lastModifiedBy>Владимир</cp:lastModifiedBy>
  <cp:revision>16</cp:revision>
  <dcterms:created xsi:type="dcterms:W3CDTF">2023-12-10T11:44:03Z</dcterms:created>
  <dcterms:modified xsi:type="dcterms:W3CDTF">2023-12-10T12:35:18Z</dcterms:modified>
</cp:coreProperties>
</file>