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1309350" cx="20104100"/>
  <p:notesSz cx="20104100" cy="1130935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36">
          <p15:clr>
            <a:srgbClr val="A4A3A4"/>
          </p15:clr>
        </p15:guide>
        <p15:guide id="2" orient="horz" pos="1714">
          <p15:clr>
            <a:srgbClr val="747775"/>
          </p15:clr>
        </p15:guide>
        <p15:guide id="3" orient="horz" pos="4635">
          <p15:clr>
            <a:srgbClr val="747775"/>
          </p15:clr>
        </p15:guide>
        <p15:guide id="4" orient="horz" pos="393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6"/>
        <p:guide pos="1714" orient="horz"/>
        <p:guide pos="4635" orient="horz"/>
        <p:guide pos="393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a85279435_0_12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aa85279435_0_12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85279435_0_9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aa85279435_0_9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a85279435_0_14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aa85279435_0_14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a85279435_0_3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aa85279435_0_3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a85279435_0_3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aa85279435_0_3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a85279435_0_8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aa85279435_0_8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735785" y="510844"/>
            <a:ext cx="166326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448316" y="3746348"/>
            <a:ext cx="172074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735785" y="510844"/>
            <a:ext cx="166326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005205" y="2601150"/>
            <a:ext cx="8745300" cy="7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10353611" y="2601150"/>
            <a:ext cx="8745300" cy="7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735785" y="510844"/>
            <a:ext cx="166326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341000" y="250132"/>
            <a:ext cx="5421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0" i="0" sz="7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615262" y="2146954"/>
            <a:ext cx="16873500" cy="4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35394" y="10517696"/>
            <a:ext cx="6433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05205" y="10517696"/>
            <a:ext cx="462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4474952" y="10517696"/>
            <a:ext cx="46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552727" y="510844"/>
            <a:ext cx="189987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3015615" y="6333236"/>
            <a:ext cx="140730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735785" y="510844"/>
            <a:ext cx="166326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448316" y="3746348"/>
            <a:ext cx="172074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wnload.geonames.org/export/dump/" TargetMode="External"/><Relationship Id="rId4" Type="http://schemas.openxmlformats.org/officeDocument/2006/relationships/hyperlink" Target="http://download.geonames.org/export/dump/cities15000.txt" TargetMode="External"/><Relationship Id="rId5" Type="http://schemas.openxmlformats.org/officeDocument/2006/relationships/hyperlink" Target="http://download.geonames.org/export/dump/admin1CodesASCII.txt" TargetMode="External"/><Relationship Id="rId6" Type="http://schemas.openxmlformats.org/officeDocument/2006/relationships/hyperlink" Target="http://download.geonames.org/export/dump/alternateNamesV2.zip" TargetMode="External"/><Relationship Id="rId7" Type="http://schemas.openxmlformats.org/officeDocument/2006/relationships/hyperlink" Target="http://download.geonames.org/export/dump/countryInfo.txt" TargetMode="External"/><Relationship Id="rId8" Type="http://schemas.openxmlformats.org/officeDocument/2006/relationships/hyperlink" Target="http://download.geonames.org/export/dump/%D0%BE%D0%BF%D0%B0%D0%BD%D1%8C%D0%BA%D0%B8_%D0%BD%D0%B5%D0%B6%D0%B4%D0%B0%D0%BD%D1%87%D0%B8%D0%B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552726" y="510844"/>
            <a:ext cx="8737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5400">
                <a:solidFill>
                  <a:srgbClr val="FFFFFF"/>
                </a:solidFill>
              </a:rPr>
              <a:t>План выступления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059079" y="0"/>
            <a:ext cx="1929130" cy="11308715"/>
          </a:xfrm>
          <a:custGeom>
            <a:rect b="b" l="l" r="r" t="t"/>
            <a:pathLst>
              <a:path extrusionOk="0" h="11308715" w="1929129">
                <a:moveTo>
                  <a:pt x="1928595" y="11308556"/>
                </a:moveTo>
                <a:lnTo>
                  <a:pt x="1869934" y="11231982"/>
                </a:lnTo>
                <a:lnTo>
                  <a:pt x="1827207" y="11175078"/>
                </a:lnTo>
                <a:lnTo>
                  <a:pt x="1784909" y="11117835"/>
                </a:lnTo>
                <a:lnTo>
                  <a:pt x="1743041" y="11060257"/>
                </a:lnTo>
                <a:lnTo>
                  <a:pt x="1701607" y="11002346"/>
                </a:lnTo>
                <a:lnTo>
                  <a:pt x="1660609" y="10944103"/>
                </a:lnTo>
                <a:lnTo>
                  <a:pt x="1620048" y="10885533"/>
                </a:lnTo>
                <a:lnTo>
                  <a:pt x="1579928" y="10826636"/>
                </a:lnTo>
                <a:lnTo>
                  <a:pt x="1540250" y="10767416"/>
                </a:lnTo>
                <a:lnTo>
                  <a:pt x="1501017" y="10707874"/>
                </a:lnTo>
                <a:lnTo>
                  <a:pt x="1462232" y="10648014"/>
                </a:lnTo>
                <a:lnTo>
                  <a:pt x="1423897" y="10587837"/>
                </a:lnTo>
                <a:lnTo>
                  <a:pt x="1386014" y="10527345"/>
                </a:lnTo>
                <a:lnTo>
                  <a:pt x="1348586" y="10466542"/>
                </a:lnTo>
                <a:lnTo>
                  <a:pt x="1311614" y="10405430"/>
                </a:lnTo>
                <a:lnTo>
                  <a:pt x="1275102" y="10344011"/>
                </a:lnTo>
                <a:lnTo>
                  <a:pt x="1239052" y="10282287"/>
                </a:lnTo>
                <a:lnTo>
                  <a:pt x="1203466" y="10220261"/>
                </a:lnTo>
                <a:lnTo>
                  <a:pt x="1168346" y="10157935"/>
                </a:lnTo>
                <a:lnTo>
                  <a:pt x="1133696" y="10095311"/>
                </a:lnTo>
                <a:lnTo>
                  <a:pt x="1099516" y="10032392"/>
                </a:lnTo>
                <a:lnTo>
                  <a:pt x="1065811" y="9969181"/>
                </a:lnTo>
                <a:lnTo>
                  <a:pt x="1032581" y="9905679"/>
                </a:lnTo>
                <a:lnTo>
                  <a:pt x="999830" y="9841890"/>
                </a:lnTo>
                <a:lnTo>
                  <a:pt x="967559" y="9777814"/>
                </a:lnTo>
                <a:lnTo>
                  <a:pt x="935772" y="9713456"/>
                </a:lnTo>
                <a:lnTo>
                  <a:pt x="904470" y="9648817"/>
                </a:lnTo>
                <a:lnTo>
                  <a:pt x="873656" y="9583899"/>
                </a:lnTo>
                <a:lnTo>
                  <a:pt x="843333" y="9518705"/>
                </a:lnTo>
                <a:lnTo>
                  <a:pt x="813502" y="9453238"/>
                </a:lnTo>
                <a:lnTo>
                  <a:pt x="784167" y="9387499"/>
                </a:lnTo>
                <a:lnTo>
                  <a:pt x="755328" y="9321491"/>
                </a:lnTo>
                <a:lnTo>
                  <a:pt x="726990" y="9255217"/>
                </a:lnTo>
                <a:lnTo>
                  <a:pt x="699154" y="9188679"/>
                </a:lnTo>
                <a:lnTo>
                  <a:pt x="671822" y="9121879"/>
                </a:lnTo>
                <a:lnTo>
                  <a:pt x="644998" y="9054820"/>
                </a:lnTo>
                <a:lnTo>
                  <a:pt x="618683" y="8987503"/>
                </a:lnTo>
                <a:lnTo>
                  <a:pt x="592880" y="8919932"/>
                </a:lnTo>
                <a:lnTo>
                  <a:pt x="567590" y="8852109"/>
                </a:lnTo>
                <a:lnTo>
                  <a:pt x="542818" y="8784036"/>
                </a:lnTo>
                <a:lnTo>
                  <a:pt x="518564" y="8715715"/>
                </a:lnTo>
                <a:lnTo>
                  <a:pt x="494831" y="8647149"/>
                </a:lnTo>
                <a:lnTo>
                  <a:pt x="471622" y="8578341"/>
                </a:lnTo>
                <a:lnTo>
                  <a:pt x="448940" y="8509292"/>
                </a:lnTo>
                <a:lnTo>
                  <a:pt x="426785" y="8440005"/>
                </a:lnTo>
                <a:lnTo>
                  <a:pt x="405161" y="8370483"/>
                </a:lnTo>
                <a:lnTo>
                  <a:pt x="384071" y="8300727"/>
                </a:lnTo>
                <a:lnTo>
                  <a:pt x="363516" y="8230741"/>
                </a:lnTo>
                <a:lnTo>
                  <a:pt x="343499" y="8160526"/>
                </a:lnTo>
                <a:lnTo>
                  <a:pt x="324023" y="8090085"/>
                </a:lnTo>
                <a:lnTo>
                  <a:pt x="305089" y="8019421"/>
                </a:lnTo>
                <a:lnTo>
                  <a:pt x="286700" y="7948535"/>
                </a:lnTo>
                <a:lnTo>
                  <a:pt x="268859" y="7877430"/>
                </a:lnTo>
                <a:lnTo>
                  <a:pt x="251567" y="7806109"/>
                </a:lnTo>
                <a:lnTo>
                  <a:pt x="234828" y="7734573"/>
                </a:lnTo>
                <a:lnTo>
                  <a:pt x="218643" y="7662826"/>
                </a:lnTo>
                <a:lnTo>
                  <a:pt x="203016" y="7590869"/>
                </a:lnTo>
                <a:lnTo>
                  <a:pt x="187947" y="7518706"/>
                </a:lnTo>
                <a:lnTo>
                  <a:pt x="173441" y="7446338"/>
                </a:lnTo>
                <a:lnTo>
                  <a:pt x="159498" y="7373767"/>
                </a:lnTo>
                <a:lnTo>
                  <a:pt x="146122" y="7300997"/>
                </a:lnTo>
                <a:lnTo>
                  <a:pt x="133315" y="7228029"/>
                </a:lnTo>
                <a:lnTo>
                  <a:pt x="121080" y="7154866"/>
                </a:lnTo>
                <a:lnTo>
                  <a:pt x="109418" y="7081510"/>
                </a:lnTo>
                <a:lnTo>
                  <a:pt x="98332" y="7007964"/>
                </a:lnTo>
                <a:lnTo>
                  <a:pt x="87824" y="6934230"/>
                </a:lnTo>
                <a:lnTo>
                  <a:pt x="77897" y="6860311"/>
                </a:lnTo>
                <a:lnTo>
                  <a:pt x="68553" y="6786208"/>
                </a:lnTo>
                <a:lnTo>
                  <a:pt x="59795" y="6711925"/>
                </a:lnTo>
                <a:lnTo>
                  <a:pt x="51625" y="6637463"/>
                </a:lnTo>
                <a:lnTo>
                  <a:pt x="44045" y="6562824"/>
                </a:lnTo>
                <a:lnTo>
                  <a:pt x="37058" y="6488013"/>
                </a:lnTo>
                <a:lnTo>
                  <a:pt x="30666" y="6413030"/>
                </a:lnTo>
                <a:lnTo>
                  <a:pt x="24872" y="6337878"/>
                </a:lnTo>
                <a:lnTo>
                  <a:pt x="19677" y="6262559"/>
                </a:lnTo>
                <a:lnTo>
                  <a:pt x="15085" y="6187077"/>
                </a:lnTo>
                <a:lnTo>
                  <a:pt x="11097" y="6111432"/>
                </a:lnTo>
                <a:lnTo>
                  <a:pt x="7716" y="6035628"/>
                </a:lnTo>
                <a:lnTo>
                  <a:pt x="4944" y="5959668"/>
                </a:lnTo>
                <a:lnTo>
                  <a:pt x="2785" y="5883552"/>
                </a:lnTo>
                <a:lnTo>
                  <a:pt x="1239" y="5807285"/>
                </a:lnTo>
                <a:lnTo>
                  <a:pt x="310" y="5730867"/>
                </a:lnTo>
                <a:lnTo>
                  <a:pt x="0" y="5654302"/>
                </a:lnTo>
                <a:lnTo>
                  <a:pt x="310" y="5577737"/>
                </a:lnTo>
                <a:lnTo>
                  <a:pt x="1239" y="5501319"/>
                </a:lnTo>
                <a:lnTo>
                  <a:pt x="2785" y="5425052"/>
                </a:lnTo>
                <a:lnTo>
                  <a:pt x="4944" y="5348936"/>
                </a:lnTo>
                <a:lnTo>
                  <a:pt x="7716" y="5272975"/>
                </a:lnTo>
                <a:lnTo>
                  <a:pt x="11097" y="5197172"/>
                </a:lnTo>
                <a:lnTo>
                  <a:pt x="15085" y="5121527"/>
                </a:lnTo>
                <a:lnTo>
                  <a:pt x="19677" y="5046045"/>
                </a:lnTo>
                <a:lnTo>
                  <a:pt x="24872" y="4970726"/>
                </a:lnTo>
                <a:lnTo>
                  <a:pt x="30666" y="4895574"/>
                </a:lnTo>
                <a:lnTo>
                  <a:pt x="37058" y="4820591"/>
                </a:lnTo>
                <a:lnTo>
                  <a:pt x="44045" y="4745779"/>
                </a:lnTo>
                <a:lnTo>
                  <a:pt x="51625" y="4671141"/>
                </a:lnTo>
                <a:lnTo>
                  <a:pt x="59795" y="4596679"/>
                </a:lnTo>
                <a:lnTo>
                  <a:pt x="68553" y="4522396"/>
                </a:lnTo>
                <a:lnTo>
                  <a:pt x="77897" y="4448293"/>
                </a:lnTo>
                <a:lnTo>
                  <a:pt x="87824" y="4374373"/>
                </a:lnTo>
                <a:lnTo>
                  <a:pt x="98332" y="4300639"/>
                </a:lnTo>
                <a:lnTo>
                  <a:pt x="109418" y="4227093"/>
                </a:lnTo>
                <a:lnTo>
                  <a:pt x="121080" y="4153738"/>
                </a:lnTo>
                <a:lnTo>
                  <a:pt x="133315" y="4080575"/>
                </a:lnTo>
                <a:lnTo>
                  <a:pt x="146122" y="4007607"/>
                </a:lnTo>
                <a:lnTo>
                  <a:pt x="159498" y="3934837"/>
                </a:lnTo>
                <a:lnTo>
                  <a:pt x="173441" y="3862266"/>
                </a:lnTo>
                <a:lnTo>
                  <a:pt x="187947" y="3789898"/>
                </a:lnTo>
                <a:lnTo>
                  <a:pt x="203016" y="3717734"/>
                </a:lnTo>
                <a:lnTo>
                  <a:pt x="218643" y="3645778"/>
                </a:lnTo>
                <a:lnTo>
                  <a:pt x="234828" y="3574031"/>
                </a:lnTo>
                <a:lnTo>
                  <a:pt x="251567" y="3502495"/>
                </a:lnTo>
                <a:lnTo>
                  <a:pt x="268859" y="3431174"/>
                </a:lnTo>
                <a:lnTo>
                  <a:pt x="286700" y="3360069"/>
                </a:lnTo>
                <a:lnTo>
                  <a:pt x="305089" y="3289183"/>
                </a:lnTo>
                <a:lnTo>
                  <a:pt x="324023" y="3218519"/>
                </a:lnTo>
                <a:lnTo>
                  <a:pt x="343499" y="3148078"/>
                </a:lnTo>
                <a:lnTo>
                  <a:pt x="363516" y="3077863"/>
                </a:lnTo>
                <a:lnTo>
                  <a:pt x="384071" y="3007877"/>
                </a:lnTo>
                <a:lnTo>
                  <a:pt x="405161" y="2938121"/>
                </a:lnTo>
                <a:lnTo>
                  <a:pt x="426785" y="2868599"/>
                </a:lnTo>
                <a:lnTo>
                  <a:pt x="448940" y="2799312"/>
                </a:lnTo>
                <a:lnTo>
                  <a:pt x="471622" y="2730263"/>
                </a:lnTo>
                <a:lnTo>
                  <a:pt x="494831" y="2661455"/>
                </a:lnTo>
                <a:lnTo>
                  <a:pt x="518564" y="2592889"/>
                </a:lnTo>
                <a:lnTo>
                  <a:pt x="542818" y="2524568"/>
                </a:lnTo>
                <a:lnTo>
                  <a:pt x="567590" y="2456495"/>
                </a:lnTo>
                <a:lnTo>
                  <a:pt x="592880" y="2388672"/>
                </a:lnTo>
                <a:lnTo>
                  <a:pt x="618683" y="2321101"/>
                </a:lnTo>
                <a:lnTo>
                  <a:pt x="644998" y="2253784"/>
                </a:lnTo>
                <a:lnTo>
                  <a:pt x="671822" y="2186725"/>
                </a:lnTo>
                <a:lnTo>
                  <a:pt x="699154" y="2119925"/>
                </a:lnTo>
                <a:lnTo>
                  <a:pt x="726990" y="2053386"/>
                </a:lnTo>
                <a:lnTo>
                  <a:pt x="755328" y="1987112"/>
                </a:lnTo>
                <a:lnTo>
                  <a:pt x="784167" y="1921105"/>
                </a:lnTo>
                <a:lnTo>
                  <a:pt x="813502" y="1855366"/>
                </a:lnTo>
                <a:lnTo>
                  <a:pt x="843333" y="1789899"/>
                </a:lnTo>
                <a:lnTo>
                  <a:pt x="873656" y="1724705"/>
                </a:lnTo>
                <a:lnTo>
                  <a:pt x="904470" y="1659787"/>
                </a:lnTo>
                <a:lnTo>
                  <a:pt x="935772" y="1595148"/>
                </a:lnTo>
                <a:lnTo>
                  <a:pt x="967559" y="1530789"/>
                </a:lnTo>
                <a:lnTo>
                  <a:pt x="999830" y="1466714"/>
                </a:lnTo>
                <a:lnTo>
                  <a:pt x="1032581" y="1402925"/>
                </a:lnTo>
                <a:lnTo>
                  <a:pt x="1065811" y="1339423"/>
                </a:lnTo>
                <a:lnTo>
                  <a:pt x="1099516" y="1276212"/>
                </a:lnTo>
                <a:lnTo>
                  <a:pt x="1133696" y="1213293"/>
                </a:lnTo>
                <a:lnTo>
                  <a:pt x="1168346" y="1150669"/>
                </a:lnTo>
                <a:lnTo>
                  <a:pt x="1203466" y="1088343"/>
                </a:lnTo>
                <a:lnTo>
                  <a:pt x="1239052" y="1026317"/>
                </a:lnTo>
                <a:lnTo>
                  <a:pt x="1275102" y="964593"/>
                </a:lnTo>
                <a:lnTo>
                  <a:pt x="1311614" y="903174"/>
                </a:lnTo>
                <a:lnTo>
                  <a:pt x="1348586" y="842061"/>
                </a:lnTo>
                <a:lnTo>
                  <a:pt x="1386014" y="781258"/>
                </a:lnTo>
                <a:lnTo>
                  <a:pt x="1423897" y="720767"/>
                </a:lnTo>
                <a:lnTo>
                  <a:pt x="1462232" y="660590"/>
                </a:lnTo>
                <a:lnTo>
                  <a:pt x="1501017" y="600730"/>
                </a:lnTo>
                <a:lnTo>
                  <a:pt x="1540250" y="541188"/>
                </a:lnTo>
                <a:lnTo>
                  <a:pt x="1579928" y="481968"/>
                </a:lnTo>
                <a:lnTo>
                  <a:pt x="1620048" y="423071"/>
                </a:lnTo>
                <a:lnTo>
                  <a:pt x="1660609" y="364500"/>
                </a:lnTo>
                <a:lnTo>
                  <a:pt x="1701607" y="306258"/>
                </a:lnTo>
                <a:lnTo>
                  <a:pt x="1743041" y="248347"/>
                </a:lnTo>
                <a:lnTo>
                  <a:pt x="1784909" y="190769"/>
                </a:lnTo>
                <a:lnTo>
                  <a:pt x="1827207" y="133526"/>
                </a:lnTo>
                <a:lnTo>
                  <a:pt x="1869934" y="76621"/>
                </a:lnTo>
                <a:lnTo>
                  <a:pt x="1913086" y="20057"/>
                </a:lnTo>
                <a:lnTo>
                  <a:pt x="1928633" y="0"/>
                </a:lnTo>
              </a:path>
            </a:pathLst>
          </a:custGeom>
          <a:noFill/>
          <a:ln cap="flat" cmpd="sng" w="104675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9290050" y="2023049"/>
            <a:ext cx="10116000" cy="5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19100" lvl="0" marL="469900" marR="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Verdana"/>
              <a:buChar char="•"/>
            </a:pPr>
            <a:r>
              <a:rPr i="0" lang="ru-RU" sz="3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Знакомство</a:t>
            </a:r>
            <a:endParaRPr i="0" sz="38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69900" marR="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Verdana"/>
              <a:buChar char="•"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Цель и задача проекта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69900" marR="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Verdana"/>
              <a:buChar char="•"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Основные шаги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69900" marR="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Verdana"/>
              <a:buChar char="•"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Исходные данные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69900" marR="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Clr>
                <a:schemeClr val="lt1"/>
              </a:buClr>
              <a:buSzPts val="3800"/>
              <a:buFont typeface="Verdana"/>
              <a:buChar char="•"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Подходы: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1. Levenshtein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CountVectorizer  and  TfidfVectorizer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RoBERTa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LaBSE</a:t>
            </a:r>
            <a:endParaRPr sz="3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89090"/>
              </a:lnSpc>
              <a:spcBef>
                <a:spcPts val="95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Char char="●"/>
            </a:pPr>
            <a:r>
              <a:rPr lang="ru-RU" sz="3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Итог работы</a:t>
            </a:r>
            <a:br>
              <a:rPr b="0" i="0" lang="ru-RU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52725" y="10044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E6EDF3"/>
                </a:solidFill>
                <a:highlight>
                  <a:srgbClr val="0D1117"/>
                </a:highlight>
              </a:rPr>
              <a:t>© Smolchonok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1416376" y="6586283"/>
            <a:ext cx="9454515" cy="472249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375560" y="1782002"/>
            <a:ext cx="4728844" cy="9526905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294088" y="0"/>
            <a:ext cx="3032125" cy="610870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25850" y="1782000"/>
            <a:ext cx="185025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LaBSE (language-agnostic BERT sentence embeddings) – это модель по архитектуре как BERT, она обучалась на выборке текстов более 100+ языков в многозадачном режиме. Основная задача модели – сближать друг с другом эмбеддинги предложений с одинаковым смыслом на разных языках, и с этой задачей модель справляется очень хорошо. Благодаря этой способности можно, например, обучать модель классифицировать английские тексты, а потом применять на русских, или находить в большом корпусе пары предложений на разных языках, являющиеся переводами друг друга. 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25850" y="714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-RU" sz="36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LaBSE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52725" y="10044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E6EDF3"/>
                </a:solidFill>
                <a:highlight>
                  <a:srgbClr val="0D1117"/>
                </a:highlight>
              </a:rPr>
              <a:t>© Smolchonok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1416376" y="6586283"/>
            <a:ext cx="9454515" cy="472249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5375560" y="1782002"/>
            <a:ext cx="4728844" cy="9526905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294088" y="0"/>
            <a:ext cx="3032125" cy="610870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25850" y="714350"/>
            <a:ext cx="906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-RU" sz="36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LaBSE </a:t>
            </a:r>
            <a:r>
              <a:rPr lang="ru-RU" sz="36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обучение и проверка:</a:t>
            </a:r>
            <a:endParaRPr sz="36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725850" y="1782000"/>
            <a:ext cx="12026100" cy="108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query </a:t>
            </a:r>
            <a:r>
              <a:rPr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['Питур', 'Хибировск', 'Бранск', 'Влодикасток']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b="0" sz="2800">
              <a:solidFill>
                <a:srgbClr val="FFFFFF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12" y="3984363"/>
            <a:ext cx="5988100" cy="29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7205225"/>
            <a:ext cx="5988100" cy="2939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3025" y="3984375"/>
            <a:ext cx="5875500" cy="29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3025" y="7205225"/>
            <a:ext cx="5875500" cy="2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2221103" y="3608579"/>
            <a:ext cx="2048510" cy="2045970"/>
          </a:xfrm>
          <a:custGeom>
            <a:rect b="b" l="l" r="r" t="t"/>
            <a:pathLst>
              <a:path extrusionOk="0" h="2045970" w="204851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489450" y="5874564"/>
            <a:ext cx="2043429" cy="2045970"/>
          </a:xfrm>
          <a:custGeom>
            <a:rect b="b" l="l" r="r" t="t"/>
            <a:pathLst>
              <a:path extrusionOk="0" h="2045970" w="2043429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489450" y="3608705"/>
            <a:ext cx="2043429" cy="2045970"/>
          </a:xfrm>
          <a:custGeom>
            <a:rect b="b" l="l" r="r" t="t"/>
            <a:pathLst>
              <a:path extrusionOk="0" h="2045970" w="2043429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221098" y="5874565"/>
            <a:ext cx="2048510" cy="2045970"/>
          </a:xfrm>
          <a:custGeom>
            <a:rect b="b" l="l" r="r" t="t"/>
            <a:pathLst>
              <a:path extrusionOk="0" h="2045970" w="204851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1175716" y="7619351"/>
            <a:ext cx="1590039" cy="1539240"/>
          </a:xfrm>
          <a:custGeom>
            <a:rect b="b" l="l" r="r" t="t"/>
            <a:pathLst>
              <a:path extrusionOk="0" h="1539240" w="1590039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815043" y="59954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552725" y="510850"/>
            <a:ext cx="12636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600">
                <a:latin typeface="Verdana"/>
                <a:ea typeface="Verdana"/>
                <a:cs typeface="Verdana"/>
                <a:sym typeface="Verdana"/>
              </a:rPr>
              <a:t>Тестирование моделей: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23" y="2063956"/>
            <a:ext cx="15350601" cy="383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73" y="6850358"/>
            <a:ext cx="15458301" cy="41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25" y="1238850"/>
            <a:ext cx="5490975" cy="6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872" y="6073788"/>
            <a:ext cx="5490983" cy="6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2221103" y="3608579"/>
            <a:ext cx="2048510" cy="2045970"/>
          </a:xfrm>
          <a:custGeom>
            <a:rect b="b" l="l" r="r" t="t"/>
            <a:pathLst>
              <a:path extrusionOk="0" h="2045970" w="204851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4489450" y="5874564"/>
            <a:ext cx="2043430" cy="2045970"/>
          </a:xfrm>
          <a:custGeom>
            <a:rect b="b" l="l" r="r" t="t"/>
            <a:pathLst>
              <a:path extrusionOk="0" h="2045970" w="2043429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489450" y="3608705"/>
            <a:ext cx="2043430" cy="2045970"/>
          </a:xfrm>
          <a:custGeom>
            <a:rect b="b" l="l" r="r" t="t"/>
            <a:pathLst>
              <a:path extrusionOk="0" h="2045970" w="2043429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221098" y="5874565"/>
            <a:ext cx="2048510" cy="2045970"/>
          </a:xfrm>
          <a:custGeom>
            <a:rect b="b" l="l" r="r" t="t"/>
            <a:pathLst>
              <a:path extrusionOk="0" h="2045970" w="204851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175716" y="7619351"/>
            <a:ext cx="1590040" cy="1539240"/>
          </a:xfrm>
          <a:custGeom>
            <a:rect b="b" l="l" r="r" t="t"/>
            <a:pathLst>
              <a:path extrusionOk="0" h="1539240" w="1590039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815043" y="59954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552725" y="510850"/>
            <a:ext cx="18582000" cy="9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600">
                <a:latin typeface="Verdana"/>
                <a:ea typeface="Verdana"/>
                <a:cs typeface="Verdana"/>
                <a:sym typeface="Verdana"/>
              </a:rPr>
              <a:t>Итог: создан скрипт состоящий из 4 функций: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1.</a:t>
            </a: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Создает подключение к базе данных PostgreSQL</a:t>
            </a:r>
            <a:endParaRPr b="0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2. Выполняет SQL-запрос с помощью созданного подключения для извлечения необходимых данных из таблиц в БД, применяется загруженная модель для векторизации значений столбца "name" и сохраняет результат в новую таблицу в БД.</a:t>
            </a:r>
            <a:endParaRPr b="0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3.</a:t>
            </a: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 Находит наиболее похожие значения на заданный запрос в БД</a:t>
            </a:r>
            <a:endParaRPr b="0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latin typeface="Verdana"/>
                <a:ea typeface="Verdana"/>
                <a:cs typeface="Verdana"/>
                <a:sym typeface="Verdana"/>
              </a:rPr>
              <a:t>4. Формирует результат запроса:</a:t>
            </a:r>
            <a:endParaRPr b="0"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Результат работы модели выглядит следующим образом для запроса по городу "Брянск":</a:t>
            </a:r>
            <a:endParaRPr b="0" sz="28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[{'geonameid': 571476,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'name': 'Bryansk',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'region': 'Bryansk Oblast',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'country': 'Russia',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'cosine_similarity': 0.8491976857185364},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{'geonameid': 2051523,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'name': 'Bratsk',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'region': 'Irkutsk Oblast',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'country': 'Russia',</a:t>
            </a:r>
            <a:endParaRPr b="0" sz="28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rgbClr val="E6EDF3"/>
                </a:solidFill>
                <a:highlight>
                  <a:srgbClr val="161B22"/>
                </a:highlight>
                <a:latin typeface="Courier New"/>
                <a:ea typeface="Courier New"/>
                <a:cs typeface="Courier New"/>
                <a:sym typeface="Courier New"/>
              </a:rPr>
              <a:t>  'cosine_similarity': 0.7508770227432251},...]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536328" y="1960538"/>
            <a:ext cx="130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ru-RU" sz="7400">
                <a:latin typeface="Verdana"/>
                <a:ea typeface="Verdana"/>
                <a:cs typeface="Verdana"/>
                <a:sym typeface="Verdana"/>
              </a:rPr>
              <a:t>– Всем спасибо –</a:t>
            </a:r>
            <a:endParaRPr sz="7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1416376" y="6586283"/>
            <a:ext cx="9454515" cy="472249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5375560" y="1782002"/>
            <a:ext cx="4728845" cy="9526905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294088" y="0"/>
            <a:ext cx="3032125" cy="610870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320625" y="3867075"/>
            <a:ext cx="13917300" cy="19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С наступающим 11111101000 годом !!!</a:t>
            </a:r>
            <a:endParaRPr i="0" sz="5000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52725" y="10044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E6EDF3"/>
                </a:solidFill>
                <a:highlight>
                  <a:srgbClr val="0D1117"/>
                </a:highlight>
              </a:rPr>
              <a:t>© Smolchonok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929" y="5100638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552725" y="2120075"/>
            <a:ext cx="8771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800">
                <a:latin typeface="Verdana"/>
                <a:ea typeface="Verdana"/>
                <a:cs typeface="Verdana"/>
                <a:sym typeface="Verdana"/>
              </a:rPr>
              <a:t>Цель проекта: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552725" y="2977625"/>
            <a:ext cx="176067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0" lang="ru-RU" sz="3800" u="sng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Описание:</a:t>
            </a: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в базе данных Карьерного Центра есть названия географических объектов с разным написанием или ошибками, например: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Brjans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ko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Брјанск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Брянск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BZK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Briansk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Необходимо было сопоставить произвольные названия городов с унифицированными именами geonames 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и</a:t>
            </a: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привести их к единому виду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Bryansk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552728" y="8879975"/>
            <a:ext cx="180066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800">
                <a:solidFill>
                  <a:srgbClr val="FFFFFF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Задача:</a:t>
            </a:r>
            <a:r>
              <a:rPr b="0" lang="ru-RU" sz="3000">
                <a:solidFill>
                  <a:srgbClr val="FFFFFF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sz="3000">
              <a:solidFill>
                <a:srgbClr val="FFFFFF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3000">
              <a:solidFill>
                <a:srgbClr val="FFFFFF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ru-RU" sz="3000">
                <a:solidFill>
                  <a:srgbClr val="FFFFFF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Разработать решение для поиска подходящих вариантов названий и оценки их сходства.</a:t>
            </a:r>
            <a:endParaRPr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52728" y="347075"/>
            <a:ext cx="18006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Заказчик:</a:t>
            </a:r>
            <a:endParaRPr b="0" sz="3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Карьерный центр Яндекс Практикум</a:t>
            </a:r>
            <a:endParaRPr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52724" y="510850"/>
            <a:ext cx="9681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800">
                <a:latin typeface="Verdana"/>
                <a:ea typeface="Verdana"/>
                <a:cs typeface="Verdana"/>
                <a:sym typeface="Verdana"/>
              </a:rPr>
              <a:t>Основные шаги: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1485300" y="1648400"/>
            <a:ext cx="16899900" cy="7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AutoNum type="arabicPeriod"/>
            </a:pP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Изучи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ла</a:t>
            </a: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, какие таблицы представлены на geonames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AutoNum type="arabicPeriod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Отфильтровала данные по городам РФ и стран наиболее популярных для релокации - Беларусь, Армения, Казахстан, Кыргызстан, Турция, Сербия, с населением от 15000 человек. Отфильтрованные данные были загружены в созданную БД в среде PostgreSQL.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AutoNum type="arabicPeriod"/>
            </a:pP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Созда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ла</a:t>
            </a: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БД PostgreSQL и загрузить в нее 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корректно отобранные </a:t>
            </a: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данные 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AutoNum type="arabicPeriod"/>
            </a:pPr>
            <a:r>
              <a:rPr i="0" lang="ru-RU" sz="3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Протестировать различные решения подбора похожих названий 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AutoNum type="arabicPeriod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Создала м</a:t>
            </a: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одуль с возможностью подключения к БД PostgreSQL и подбора подходящих вариантов названий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3000"/>
              <a:buFont typeface="Verdana"/>
              <a:buAutoNum type="arabicPeriod"/>
            </a:pPr>
            <a:r>
              <a:rPr lang="ru-RU" sz="30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Оформила репозиторий с файлами и описанием проделанной работы</a:t>
            </a:r>
            <a:endParaRPr i="0" sz="3000" u="none" cap="none" strike="noStrike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552725" y="10044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E6EDF3"/>
                </a:solidFill>
                <a:highlight>
                  <a:srgbClr val="0D1117"/>
                </a:highlight>
              </a:rPr>
              <a:t>© Smolchonok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52726" y="510844"/>
            <a:ext cx="11023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74040" rtl="0" algn="l">
              <a:lnSpc>
                <a:spcPct val="11938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800">
                <a:latin typeface="Verdana"/>
                <a:ea typeface="Verdana"/>
                <a:cs typeface="Verdana"/>
                <a:sym typeface="Verdana"/>
              </a:rPr>
              <a:t>Исходные данные: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1485900" y="1798188"/>
            <a:ext cx="18309600" cy="7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GeoNames - это географическая база данных, которая охватывает все страны и содержит более одиннадцати миллионов географических названий, доступных для бесплатного скачивания. На основе этой базы строятся многие сервисы и плагины проверки и унификации адресов</a:t>
            </a:r>
            <a:endParaRPr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i="0" lang="ru-RU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Ссылка на данные </a:t>
            </a:r>
            <a:r>
              <a:rPr i="0" lang="ru-RU" sz="3000" u="none" cap="none" strike="noStrike">
                <a:solidFill>
                  <a:schemeClr val="lt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http://download.geonames.org/export/dump/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Verdana"/>
              <a:buChar char="•"/>
            </a:pPr>
            <a:r>
              <a:rPr lang="ru-RU" sz="3000" u="sng">
                <a:solidFill>
                  <a:schemeClr val="hlink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cities15000.txt</a:t>
            </a:r>
            <a:r>
              <a:rPr lang="ru-RU" sz="30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 - города с численностью населения более 15 тыс. человек</a:t>
            </a:r>
            <a:endParaRPr sz="30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Verdana"/>
              <a:buChar char="•"/>
            </a:pPr>
            <a:r>
              <a:rPr lang="ru-RU" sz="3000" u="sng">
                <a:solidFill>
                  <a:schemeClr val="hlink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admin1CodesASCII.txt</a:t>
            </a:r>
            <a:r>
              <a:rPr lang="ru-RU" sz="30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 - названия административных подразделений на английском языке</a:t>
            </a:r>
            <a:endParaRPr sz="30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Verdana"/>
              <a:buChar char="•"/>
            </a:pPr>
            <a:r>
              <a:rPr lang="ru-RU" sz="3000" u="sng">
                <a:solidFill>
                  <a:schemeClr val="hlink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alternateNamesV2.zip</a:t>
            </a:r>
            <a:r>
              <a:rPr lang="ru-RU" sz="30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 - альтернативные имена с кодами языков и geonameid</a:t>
            </a:r>
            <a:endParaRPr sz="30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Verdana"/>
              <a:buChar char="•"/>
            </a:pPr>
            <a:r>
              <a:rPr lang="ru-RU" sz="3000" u="sng">
                <a:solidFill>
                  <a:schemeClr val="hlink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countryInfo.txt</a:t>
            </a:r>
            <a:r>
              <a:rPr lang="ru-RU" sz="30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 - информация о стране : код страны, страна, столица, область, население, континент,</a:t>
            </a:r>
            <a:endParaRPr sz="30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Verdana"/>
              <a:buChar char="•"/>
            </a:pPr>
            <a:r>
              <a:rPr lang="ru-RU" sz="30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телефон, языки, соседи…</a:t>
            </a:r>
            <a:endParaRPr sz="30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Verdana"/>
              <a:buChar char="•"/>
            </a:pPr>
            <a:r>
              <a:rPr lang="ru-RU" sz="3000" u="sng">
                <a:solidFill>
                  <a:schemeClr val="hlink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geo_test.csv</a:t>
            </a:r>
            <a:r>
              <a:rPr lang="ru-RU" sz="3000">
                <a:solidFill>
                  <a:srgbClr val="E6EDF3"/>
                </a:solidFill>
                <a:highlight>
                  <a:srgbClr val="0D1117"/>
                </a:highlight>
                <a:latin typeface="Verdana"/>
                <a:ea typeface="Verdana"/>
                <a:cs typeface="Verdana"/>
                <a:sym typeface="Verdana"/>
              </a:rPr>
              <a:t> - тестовые данные, для проверки нашей модели</a:t>
            </a:r>
            <a:endParaRPr sz="3000">
              <a:solidFill>
                <a:srgbClr val="E6EDF3"/>
              </a:solidFill>
              <a:highlight>
                <a:srgbClr val="0D11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552725" y="10044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E6EDF3"/>
                </a:solidFill>
                <a:highlight>
                  <a:srgbClr val="0D1117"/>
                </a:highlight>
              </a:rPr>
              <a:t>© Smolchonok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>
            <p:ph type="title"/>
          </p:nvPr>
        </p:nvSpPr>
        <p:spPr>
          <a:xfrm>
            <a:off x="986250" y="977100"/>
            <a:ext cx="18006600" cy="956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5000">
                <a:latin typeface="Verdana"/>
                <a:ea typeface="Verdana"/>
                <a:cs typeface="Verdana"/>
                <a:sym typeface="Verdana"/>
              </a:rPr>
              <a:t>Рассмотренные подходы:</a:t>
            </a:r>
            <a:endParaRPr b="0" sz="5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Levenshtein Distance 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создали два корпуса слов: 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corpus - список с альтернативными в рамках одного города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- corpus_all - корпус содержащий все альтернативные имена городов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Запрос : “Санкт Петербург”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Результат по </a:t>
            </a: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corpus</a:t>
            </a: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[('Санкт Петербург', 100), ('Санкт-Петербург', 100), ('Санкт Петерзбург', 97), ('Петербург', 90), ('Питер', 72), ('Бетъырбух', 50), ('Петроград', 50), ('СПб', 33), ('Ленинград', 28), ('sn ptrzbwrg', 8)].....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Точность: Levenshtein Distance =  10.32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Результат по corpus_all:</a:t>
            </a:r>
            <a:endParaRPr b="0" sz="30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Char char="-"/>
            </a:pPr>
            <a:r>
              <a:rPr b="0"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[('Санкт Петербург', 100), ('Санкт-Петербург', 100), ('Санкт Петерзбург', 97), ('Петербург', 90), ('Питер', 72), ('Кант', 68), ('Твер', 68), ('Саянск', 62), ('Бор', 60), ('Саз', 60)]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701500" y="593575"/>
            <a:ext cx="18504000" cy="98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Levenshtein + </a:t>
            </a:r>
            <a:r>
              <a:rPr lang="ru-RU" sz="3000">
                <a:latin typeface="Verdana"/>
                <a:ea typeface="Verdana"/>
                <a:cs typeface="Verdana"/>
                <a:sym typeface="Verdana"/>
              </a:rPr>
              <a:t>googletrans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Проверка по списоку с ошибочными запросами:    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test_list </a:t>
            </a:r>
            <a:r>
              <a:rPr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['Санкт Питярбург', 'Владивостук', 'Хабуровск', 'Бранск', 'Зоринск']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Результат по corpus_all: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[('Санкт Петербург', 87), ('Санкт-Петербург', 87), ('Санкт Петерзбург', 84), ('Питер', 72), ('Петербург', 70)]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[('Владивосток', 91), ('Валгадонск', 67), ('Владикавказ', 64), ('Владимир хот', 61), ('Уладзівасток', 61)]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[('Хабаровск', 89), ('Хабаровськ', 84), ('Хабаровскай', 80), ('Хабаровск Второй', 80), ('Хашур', 72)]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[('Брјанск', 92), ('Яранск', 83), ('Брянск', 83), ('Братск', 83), ('Новакубанск', 82)]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[('Заринск', 86), ('Заинск', 77), ('Дзержинск', 75), ('Сорочинск', 75), ('Дзержинск', 75)]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Levenshtein Distance =  81.55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Результат по названиям городов: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[('Saint Petersburg', 100), ('Kant', 68), ('Tver', 68), ('Shu', 60), ('Bor', 60)]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[('Vladivostok', 91), ('Vladikavkaz', 64), ('Suzak', 60), ('Osh', 60), ('Shu', 60)]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[('Khabarovsk', 90), ('Khabarovsk Vtoroy', 81), ('Kirovsk', 71), ('Kurovskoye', 70), ('Orsk', 68)]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[('Bryansk', 92), ('Bratsk', 83), ('Novokubansk', 82), ('Barabinsk', 80), ('Yaransk', 77)]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[('Zarinsk', 86), ('Zainsk', 77), ('Orsk', 73), ('Sorochinsk', 71), ('Rybinsk', 71)]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463600" y="182675"/>
            <a:ext cx="19176900" cy="1095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360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CountVectorizer  and  TfidfVectorizer</a:t>
            </a:r>
            <a:endParaRPr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Результат по corpus_all: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запрос без ошибок в названии города “Санкт Петербург”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Результат: [('Санкт Петербург', 1),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('Санкт Петерзбург', 0.91),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('Санкт-Петербург', 0.875),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('Петербург', 0.791)]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Запросы с ошибочными названиями городов на русском языке: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Санкт Питярбург [('Санкт Петербург', 0.762)]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Владивостук [('Владивосток', 0.849)]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Хабуровск [('Хабаровск', 0.761)]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Бранск [('Яранск', 0.8), ('Саранск', 0.771), ('Брјанск', 0.73)]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Зоринск [('Заринск', 0.722)]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Запросы с ошибочными названиями городов на английском языке: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Sant Piterburg [('Saint Petersburg', 0.729)]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Braansk [('Yaransk', 0.759), ('Bryansk', 0.743), ('Kansk', 0.713), ('Sayansk', 0.672), ('Barabinsk', 0.642)]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Sarunsk [('Saransk', 0.734)]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Khobarovsk [('Khabarovsk', 0.806), ('Khabarovsk Vtoroy', 0.718), ('Kirovsk', 0.643)]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60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Kokoshkina [('Yashkino', 0.61)]</a:t>
            </a:r>
            <a:endParaRPr b="0" sz="28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1416376" y="6586283"/>
            <a:ext cx="9454515" cy="472249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5375560" y="1782002"/>
            <a:ext cx="4728845" cy="9526905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294088" y="0"/>
            <a:ext cx="3032125" cy="610870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5" y="1733975"/>
            <a:ext cx="6754200" cy="78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463600" y="413925"/>
            <a:ext cx="19176900" cy="104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6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RoBERTa </a:t>
            </a:r>
            <a:r>
              <a:rPr b="0" lang="ru-RU" sz="36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- мощная и эффективная языковая модель</a:t>
            </a:r>
            <a:endParaRPr b="0" sz="36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lang="ru-RU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0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614500" y="1782000"/>
            <a:ext cx="12026100" cy="860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28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RoBERTa - это вариант модели BERT, которая была разработана исследователями Facebook AI. Как и BERT, RoBERTa представляет собой языковую модель на основе преобразования, которая использует самоконтроль для обработки входных последовательностей и генерации контекстуализированных представлений слов в предложении.</a:t>
            </a:r>
            <a:endParaRPr b="0" sz="2800">
              <a:solidFill>
                <a:srgbClr val="FFFFFF"/>
              </a:solidFill>
              <a:highlight>
                <a:srgbClr val="13141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b="0" lang="ru-RU" sz="28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Одно из ключевых различий между Робертой и </a:t>
            </a:r>
            <a:r>
              <a:rPr b="0" lang="ru-RU" sz="28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BERT </a:t>
            </a:r>
            <a:r>
              <a:rPr b="0" lang="ru-RU" sz="28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заключается в том, что Роберта обучалась на гораздо большем наборе данных </a:t>
            </a:r>
            <a:r>
              <a:rPr b="0" lang="ru-RU" sz="28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объемом 160 ГБ текста, что более чем в 10 раз больше, чем набор данных, используемый для обучения BERT </a:t>
            </a:r>
            <a:r>
              <a:rPr b="0" lang="ru-RU" sz="28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и с использованием более эффективной процедуры обучения. RoBERTa превосходит BERT и другие современные модели в различных задачах обработки естественного языка, включая языковой перевод, классификацию текста и ответы на вопросы. Она также использовалась в качестве базовой модели для многих других успешных моделей NLP и стала популярным выбором для исследований и промышленных приложений.</a:t>
            </a:r>
            <a:endParaRPr b="0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416376" y="6586283"/>
            <a:ext cx="9454515" cy="472249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5375560" y="1782002"/>
            <a:ext cx="4728844" cy="9526905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294088" y="0"/>
            <a:ext cx="3032125" cy="610870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63600" y="413925"/>
            <a:ext cx="19176900" cy="104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6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RoBERTa</a:t>
            </a:r>
            <a:r>
              <a:rPr b="0" lang="ru-RU" sz="3600">
                <a:solidFill>
                  <a:srgbClr val="FFFFFF"/>
                </a:solidFill>
                <a:highlight>
                  <a:srgbClr val="131417"/>
                </a:highlight>
                <a:latin typeface="Verdana"/>
                <a:ea typeface="Verdana"/>
                <a:cs typeface="Verdana"/>
                <a:sym typeface="Verdana"/>
              </a:rPr>
              <a:t>  обучение и проверка:</a:t>
            </a:r>
            <a:endParaRPr b="0" sz="36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0795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lang="ru-RU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0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63600" y="1782000"/>
            <a:ext cx="12026100" cy="108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ru-RU" sz="3000">
                <a:latin typeface="Verdana"/>
                <a:ea typeface="Verdana"/>
                <a:cs typeface="Verdana"/>
                <a:sym typeface="Verdana"/>
              </a:rPr>
              <a:t>query </a:t>
            </a:r>
            <a:r>
              <a:rPr lang="ru-RU" sz="3000"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lang="ru-RU" sz="3000">
                <a:latin typeface="Verdana"/>
                <a:ea typeface="Verdana"/>
                <a:cs typeface="Verdana"/>
                <a:sym typeface="Verdana"/>
              </a:rPr>
              <a:t> ['Питур', 'Хибировск', 'Бранск', 'Влодикасток']</a:t>
            </a:r>
            <a:endParaRPr b="0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t/>
            </a:r>
            <a:endParaRPr b="0" sz="2800">
              <a:solidFill>
                <a:srgbClr val="FFFFFF"/>
              </a:solidFill>
              <a:highlight>
                <a:srgbClr val="131417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15" y="3816800"/>
            <a:ext cx="5844250" cy="329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26" y="7276791"/>
            <a:ext cx="5844250" cy="358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1423" y="3816800"/>
            <a:ext cx="5844250" cy="32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24325" y="7358425"/>
            <a:ext cx="5901800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