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68" r:id="rId3"/>
    <p:sldId id="269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8" r:id="rId15"/>
    <p:sldId id="282" r:id="rId16"/>
    <p:sldId id="279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7" r:id="rId41"/>
    <p:sldId id="308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585"/>
  </p:normalViewPr>
  <p:slideViewPr>
    <p:cSldViewPr snapToGrid="0" snapToObjects="1">
      <p:cViewPr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46596-D83B-344F-A205-07C9F036CC5F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9837-9F5E-C34B-8C66-75ECF302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Изначально, еще до разработки эрланг, были сформулированы требования к языку:</a:t>
            </a:r>
          </a:p>
          <a:p>
            <a:pPr marL="171450" indent="-171450">
              <a:buFontTx/>
              <a:buChar char="-"/>
            </a:pPr>
            <a:r>
              <a:rPr lang="ru-RU" dirty="0" err="1" smtClean="0"/>
              <a:t>Concurrency</a:t>
            </a:r>
            <a:r>
              <a:rPr lang="ru-RU" dirty="0" smtClean="0"/>
              <a:t> -- эффективная реализация многопоточности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 smtClean="0"/>
              <a:t>Fault</a:t>
            </a:r>
            <a:r>
              <a:rPr lang="ru-RU" dirty="0" smtClean="0"/>
              <a:t> </a:t>
            </a:r>
            <a:r>
              <a:rPr lang="ru-RU" dirty="0" err="1" smtClean="0"/>
              <a:t>Tolerance</a:t>
            </a:r>
            <a:r>
              <a:rPr lang="ru-RU" dirty="0" smtClean="0"/>
              <a:t> -- устойчивость к программным и аппаратным сбоям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 smtClean="0"/>
              <a:t>Distribution</a:t>
            </a:r>
            <a:r>
              <a:rPr lang="ru-RU" dirty="0" smtClean="0"/>
              <a:t> -- поддержка распределенных систем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 smtClean="0"/>
              <a:t>Hot</a:t>
            </a:r>
            <a:r>
              <a:rPr lang="ru-RU" dirty="0" smtClean="0"/>
              <a:t> </a:t>
            </a:r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err="1" smtClean="0"/>
              <a:t>Upgrade</a:t>
            </a:r>
            <a:r>
              <a:rPr lang="ru-RU" dirty="0" smtClean="0"/>
              <a:t> -- возможность горячего обновления кода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Планировщики умеют балансировать нагрузку, перераспределяя потоки между собой.</a:t>
            </a:r>
          </a:p>
          <a:p>
            <a:r>
              <a:rPr lang="ru-RU" dirty="0" smtClean="0"/>
              <a:t>У них нет задачи постоянно держать равномерную нагрузку на все ядра процессоров,</a:t>
            </a:r>
          </a:p>
          <a:p>
            <a:r>
              <a:rPr lang="ru-RU" dirty="0" smtClean="0"/>
              <a:t>но есть задача избежать больших перекосов, когда одно ядро загружено на 100%, а другое вообще простаивает.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эрланг редко используется, из-за того, что другие уровни работают хорошо.</a:t>
            </a:r>
          </a:p>
          <a:p>
            <a:r>
              <a:rPr lang="ru-RU" dirty="0" smtClean="0"/>
              <a:t>Если вы возьмете исходники какого-нибудь крупного известного эрланг проекта, например, </a:t>
            </a:r>
            <a:r>
              <a:rPr lang="ru-RU" dirty="0" err="1" smtClean="0"/>
              <a:t>cowboy</a:t>
            </a:r>
            <a:r>
              <a:rPr lang="ru-RU" dirty="0" smtClean="0"/>
              <a:t> или </a:t>
            </a:r>
            <a:r>
              <a:rPr lang="ru-RU" dirty="0" err="1" smtClean="0"/>
              <a:t>riak</a:t>
            </a:r>
            <a:r>
              <a:rPr lang="ru-RU" dirty="0" smtClean="0"/>
              <a:t>, </a:t>
            </a:r>
            <a:r>
              <a:rPr lang="ru-RU" dirty="0" err="1" smtClean="0"/>
              <a:t>ипоищите</a:t>
            </a:r>
            <a:r>
              <a:rPr lang="ru-RU" dirty="0" smtClean="0"/>
              <a:t> там </a:t>
            </a:r>
            <a:r>
              <a:rPr lang="ru-RU" dirty="0" err="1" smtClean="0"/>
              <a:t>try</a:t>
            </a:r>
            <a:r>
              <a:rPr lang="ru-RU" dirty="0" smtClean="0"/>
              <a:t>..</a:t>
            </a:r>
            <a:r>
              <a:rPr lang="ru-RU" dirty="0" err="1" smtClean="0"/>
              <a:t>catch</a:t>
            </a:r>
            <a:r>
              <a:rPr lang="ru-RU" dirty="0" smtClean="0"/>
              <a:t>, то найдете их очень мало.</a:t>
            </a:r>
          </a:p>
          <a:p>
            <a:r>
              <a:rPr lang="en-US" dirty="0" smtClean="0"/>
              <a:t>Let</a:t>
            </a:r>
            <a:r>
              <a:rPr lang="en-US" baseline="0" dirty="0" smtClean="0"/>
              <a:t> in crash – </a:t>
            </a:r>
            <a:r>
              <a:rPr lang="ru-RU" baseline="0" dirty="0" smtClean="0"/>
              <a:t>будем обсуждать.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Erlang есть специальные потоки, которые сами не выполняют полезной работы, а наблюдают за другими. </a:t>
            </a:r>
          </a:p>
          <a:p>
            <a:r>
              <a:rPr lang="ru-RU" dirty="0" smtClean="0"/>
              <a:t>Такие специальные потоки называются </a:t>
            </a:r>
            <a:r>
              <a:rPr lang="ru-RU" dirty="0" err="1" smtClean="0"/>
              <a:t>supervisor</a:t>
            </a:r>
            <a:r>
              <a:rPr lang="ru-RU" dirty="0" smtClean="0"/>
              <a:t> (наблюдатели). </a:t>
            </a:r>
          </a:p>
          <a:p>
            <a:r>
              <a:rPr lang="ru-RU" dirty="0" smtClean="0"/>
              <a:t>Ну а потоки, которые выполняют реальную работу, называются </a:t>
            </a:r>
            <a:r>
              <a:rPr lang="ru-RU" dirty="0" err="1" smtClean="0"/>
              <a:t>worker</a:t>
            </a:r>
            <a:r>
              <a:rPr lang="ru-RU" dirty="0" smtClean="0"/>
              <a:t> (рабочие).</a:t>
            </a:r>
          </a:p>
          <a:p>
            <a:endParaRPr lang="ru-RU" dirty="0" smtClean="0"/>
          </a:p>
          <a:p>
            <a:r>
              <a:rPr lang="ru-RU" dirty="0" smtClean="0"/>
              <a:t>Если в рабочем потоке возникает ошибка, он </a:t>
            </a:r>
            <a:r>
              <a:rPr lang="ru-RU" dirty="0" err="1" smtClean="0"/>
              <a:t>аварийно</a:t>
            </a:r>
            <a:r>
              <a:rPr lang="ru-RU" dirty="0" smtClean="0"/>
              <a:t> завершается. Супервизор получает об этом сообщение, и может принять какие-то меры. Стандартная мера – </a:t>
            </a:r>
            <a:r>
              <a:rPr lang="ru-RU" dirty="0" err="1" smtClean="0"/>
              <a:t>логировать</a:t>
            </a:r>
            <a:r>
              <a:rPr lang="ru-RU" dirty="0" smtClean="0"/>
              <a:t> ошибку и перезапустить рабочий поток заново. При этом мы имеем потери (текущее состояние памяти</a:t>
            </a:r>
            <a:r>
              <a:rPr lang="ru-RU" baseline="0" dirty="0" smtClean="0"/>
              <a:t> </a:t>
            </a:r>
            <a:r>
              <a:rPr lang="ru-RU" dirty="0" smtClean="0"/>
              <a:t>потока), но можем продолжать работу.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более сложной ситуации можно перегрузить всю ветвь дерева, выше и выше по уровню. И, наконец, все дерево целиком.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узел все-таки падает, или вообще сервер выходит из строя из-за проблем с железом, </a:t>
            </a:r>
          </a:p>
          <a:p>
            <a:r>
              <a:rPr lang="ru-RU" dirty="0" smtClean="0"/>
              <a:t>то его функцию может взять на себя резервный узел.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4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Процессы общаются отправкой сообщений друг другу, при этом не важно, находятся ли они на одном узле, или на разных.</a:t>
            </a:r>
          </a:p>
          <a:p>
            <a:endParaRPr lang="ru-RU" dirty="0" smtClean="0"/>
          </a:p>
          <a:p>
            <a:r>
              <a:rPr lang="ru-RU" dirty="0" smtClean="0"/>
              <a:t>За реализацию отвечает виртуальная машина. Она сама открывает сокеты, устанавливает нужные TCP соединения между узлами, </a:t>
            </a:r>
            <a:r>
              <a:rPr lang="ru-RU" dirty="0" err="1" smtClean="0"/>
              <a:t>мониторит</a:t>
            </a:r>
            <a:r>
              <a:rPr lang="ru-RU" dirty="0" smtClean="0"/>
              <a:t> их состояние – </a:t>
            </a:r>
          </a:p>
          <a:p>
            <a:r>
              <a:rPr lang="ru-RU" dirty="0" smtClean="0"/>
              <a:t>программисту об этих низкоуровневых вещах думать не нужно.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этим 4-м столпам, описанным во всех книгах по эрланг, я добавлю еще несколько </a:t>
            </a:r>
            <a:r>
              <a:rPr lang="ru-RU" dirty="0" err="1" smtClean="0"/>
              <a:t>фич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ограничения прав. Любой процесс может посылать любые сообщения кому угодно.</a:t>
            </a:r>
          </a:p>
          <a:p>
            <a:r>
              <a:rPr lang="ru-RU" dirty="0" smtClean="0"/>
              <a:t>Это удобно, не безопасно.</a:t>
            </a:r>
          </a:p>
          <a:p>
            <a:r>
              <a:rPr lang="ru-RU" dirty="0" smtClean="0"/>
              <a:t>Подразумевается, что все узлы находятся в одной локальной сети, и сеть защищена от внешнего мира.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 позаимствована из </a:t>
            </a:r>
            <a:r>
              <a:rPr lang="en-US" dirty="0" smtClean="0"/>
              <a:t>Smalltalk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может измениться дерево супервизоров, и нужно стартовать новые процессы, или завершать старые.</a:t>
            </a:r>
          </a:p>
          <a:p>
            <a:r>
              <a:rPr lang="ru-RU" dirty="0" smtClean="0"/>
              <a:t>Эти проблемы так или иначе решаются.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6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 есть, процесс, запущенный под одним планировщиком, на одном процессорном ядре, может быть</a:t>
            </a:r>
          </a:p>
          <a:p>
            <a:r>
              <a:rPr lang="ru-RU" dirty="0" smtClean="0"/>
              <a:t>передан под управление другому планировщику, и продолжить выполнение на другом процессором ядре.</a:t>
            </a:r>
          </a:p>
          <a:p>
            <a:r>
              <a:rPr lang="ru-RU" dirty="0" smtClean="0"/>
              <a:t>Это позволяет избежать ситуаций, когда одно ядро загружено на 100%, а другое простаивает.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 из способов реализации многопоточности.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8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Один поток может послать другому любые данные.</a:t>
            </a:r>
            <a:endParaRPr lang="ru-RU" dirty="0" smtClean="0"/>
          </a:p>
          <a:p>
            <a:r>
              <a:rPr lang="ru-RU" dirty="0" smtClean="0"/>
              <a:t>При этом данные копируются, и получающий поток никак не может повлияют на данные отправителя.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2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необходимости можно реализовать синхронный вызов -- блокировать процесс на какое-то время, и ждать, пока придет ответное сообщение.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3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специальная область памяти процесса.</a:t>
            </a:r>
          </a:p>
          <a:p>
            <a:r>
              <a:rPr lang="ru-RU" dirty="0" smtClean="0"/>
              <a:t>Процесс проверяет свой </a:t>
            </a:r>
            <a:r>
              <a:rPr lang="ru-RU" dirty="0" err="1" smtClean="0"/>
              <a:t>mailbox</a:t>
            </a:r>
            <a:r>
              <a:rPr lang="ru-RU" dirty="0" smtClean="0"/>
              <a:t>, когда считает нужным, и реагирует на сообщения, как считает нужным.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Обычно</a:t>
            </a:r>
            <a:r>
              <a:rPr lang="ru-RU" baseline="0" dirty="0" smtClean="0"/>
              <a:t> реализована как библиотека.</a:t>
            </a:r>
          </a:p>
          <a:p>
            <a:r>
              <a:rPr lang="ru-RU" dirty="0" smtClean="0"/>
              <a:t>Но в эрланг эта модель реализована в виртуальной машине и поддерживается непосредственно на уровне языка.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Сердцем Erlang является Erlang </a:t>
            </a:r>
            <a:r>
              <a:rPr lang="ru-RU" dirty="0" err="1" smtClean="0"/>
              <a:t>Run-Time</a:t>
            </a:r>
            <a:r>
              <a:rPr lang="ru-RU" dirty="0" smtClean="0"/>
              <a:t> </a:t>
            </a:r>
            <a:r>
              <a:rPr lang="ru-RU" dirty="0" err="1" smtClean="0"/>
              <a:t>System</a:t>
            </a:r>
            <a:r>
              <a:rPr lang="ru-RU" dirty="0" smtClean="0"/>
              <a:t> (ERTS) -- виртуальная машина, которая выполняет байт-код эрланг.</a:t>
            </a:r>
          </a:p>
          <a:p>
            <a:r>
              <a:rPr lang="ru-RU" dirty="0" smtClean="0"/>
              <a:t>Реализована на С, и все описанные ниже </a:t>
            </a:r>
            <a:r>
              <a:rPr lang="ru-RU" dirty="0" err="1" smtClean="0"/>
              <a:t>фичи</a:t>
            </a:r>
            <a:r>
              <a:rPr lang="ru-RU" dirty="0" smtClean="0"/>
              <a:t> обеспечиваются 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эрланг можно строить системы реального времени -- то есть, системы, где требуется предсказуемое время ответа.</a:t>
            </a:r>
          </a:p>
          <a:p>
            <a:endParaRPr lang="ru-RU" dirty="0" smtClean="0"/>
          </a:p>
          <a:p>
            <a:r>
              <a:rPr lang="ru-RU" dirty="0" smtClean="0"/>
              <a:t>IO не выполняется в каждом процессе отдельно, а выполняется через специализированный пул </a:t>
            </a:r>
            <a:r>
              <a:rPr lang="ru-RU" dirty="0" err="1" smtClean="0"/>
              <a:t>процессов,и</a:t>
            </a:r>
            <a:r>
              <a:rPr lang="ru-RU" dirty="0" smtClean="0"/>
              <a:t> его можно тонко настраивать.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9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Сборка мусора в функциональных языках несколько проще, чем в императивных, благодаря неизменяемым переменным.  </a:t>
            </a:r>
          </a:p>
          <a:p>
            <a:r>
              <a:rPr lang="ru-RU" dirty="0" smtClean="0"/>
              <a:t>Из-за этого точно известно, что переменные, созданные раньше, не могут указывать на объекты, созданные позже.</a:t>
            </a:r>
          </a:p>
          <a:p>
            <a:endParaRPr lang="ru-RU" dirty="0" smtClean="0"/>
          </a:p>
          <a:p>
            <a:r>
              <a:rPr lang="en-US" dirty="0" smtClean="0"/>
              <a:t>Full</a:t>
            </a:r>
            <a:r>
              <a:rPr lang="en-US" baseline="0" dirty="0" smtClean="0"/>
              <a:t> sweep – </a:t>
            </a:r>
            <a:r>
              <a:rPr lang="ru-RU" baseline="0" dirty="0" smtClean="0"/>
              <a:t>с копированием используемых объектов в новую область памяти.</a:t>
            </a:r>
          </a:p>
          <a:p>
            <a:endParaRPr lang="ru-RU" baseline="0" dirty="0" smtClean="0"/>
          </a:p>
          <a:p>
            <a:r>
              <a:rPr lang="ru-RU" dirty="0" smtClean="0"/>
              <a:t>В этом нет ничего особенного, во многих других языках сборка мусора работает аналогично.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2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1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тут могут быть утечки</a:t>
            </a:r>
            <a:r>
              <a:rPr lang="ru-RU" baseline="0" dirty="0" smtClean="0"/>
              <a:t> памяти на больших бинарных данных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3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1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и многие другие языки, эрланг имеет REPL консоль.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0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очень помогает в диагностике разных проблем и исправлении их налету.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Его</a:t>
            </a:r>
            <a:r>
              <a:rPr lang="ru-RU" baseline="0" dirty="0" smtClean="0"/>
              <a:t> можно использовать на работающем под большой нагрузкой узле. </a:t>
            </a:r>
          </a:p>
          <a:p>
            <a:r>
              <a:rPr lang="ru-RU" baseline="0" dirty="0" smtClean="0"/>
              <a:t>Но с осторожностью, т.к. он может сгенерировать большое количество событий.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9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30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8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8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Данные трассировки можно наблюдать в консоли, или перенаправить в файл, или в свой обработчик. </a:t>
            </a:r>
          </a:p>
          <a:p>
            <a:r>
              <a:rPr lang="ru-RU" dirty="0" smtClean="0"/>
              <a:t>Их можно получать на том</a:t>
            </a:r>
            <a:r>
              <a:rPr lang="ru-RU" baseline="0" dirty="0" smtClean="0"/>
              <a:t> же узле</a:t>
            </a:r>
            <a:r>
              <a:rPr lang="ru-RU" dirty="0" smtClean="0"/>
              <a:t> или перенаправить на другой узел, и обрабатывать и анализировать 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Переключение</a:t>
            </a:r>
            <a:r>
              <a:rPr lang="ru-RU" baseline="0" dirty="0" smtClean="0"/>
              <a:t> между процессами тоже очень быстрое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tBAM_N9qPn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akka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0" y="309592"/>
            <a:ext cx="8796760" cy="1041934"/>
          </a:xfrm>
        </p:spPr>
        <p:txBody>
          <a:bodyPr>
            <a:normAutofit fontScale="90000"/>
          </a:bodyPr>
          <a:lstStyle/>
          <a:p>
            <a:r>
              <a:rPr lang="ru-RU"/>
              <a:t>Важные особенности Эрланг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353" y="2280224"/>
            <a:ext cx="5746154" cy="3391382"/>
          </a:xfrm>
        </p:spPr>
        <p:txBody>
          <a:bodyPr>
            <a:noAutofit/>
          </a:bodyPr>
          <a:lstStyle/>
          <a:p>
            <a:r>
              <a:rPr lang="en-US" dirty="0" smtClean="0"/>
              <a:t>Concurrency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/>
              <a:t>Fault </a:t>
            </a:r>
            <a:r>
              <a:rPr lang="en-US" dirty="0" smtClean="0"/>
              <a:t>Tolerance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Distribution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/>
              <a:t>Hot Code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500136"/>
            <a:ext cx="7977913" cy="32293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запускается </a:t>
            </a:r>
            <a:r>
              <a:rPr lang="ru-RU" sz="2400" dirty="0"/>
              <a:t>несколько </a:t>
            </a:r>
            <a:r>
              <a:rPr lang="ru-RU" sz="2400" dirty="0" smtClean="0"/>
              <a:t>планировщиков,</a:t>
            </a:r>
          </a:p>
          <a:p>
            <a:pPr marL="0" indent="0" algn="ctr">
              <a:buNone/>
            </a:pPr>
            <a:r>
              <a:rPr lang="ru-RU" sz="2400" dirty="0" smtClean="0"/>
              <a:t>соответственно </a:t>
            </a:r>
            <a:r>
              <a:rPr lang="ru-RU" sz="2400" dirty="0"/>
              <a:t>количеству процессорных </a:t>
            </a:r>
            <a:r>
              <a:rPr lang="ru-RU" sz="2400" dirty="0" smtClean="0"/>
              <a:t>ядер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к</a:t>
            </a:r>
            <a:r>
              <a:rPr lang="ru-RU" sz="2400" dirty="0" smtClean="0"/>
              <a:t>аждый </a:t>
            </a:r>
            <a:r>
              <a:rPr lang="ru-RU" sz="2400" dirty="0"/>
              <a:t>планировщик использует один процесс </a:t>
            </a:r>
            <a:r>
              <a:rPr lang="ru-RU" sz="2400" dirty="0" smtClean="0"/>
              <a:t>ОС,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поверх него запускает </a:t>
            </a:r>
            <a:r>
              <a:rPr lang="ru-RU" sz="2400" dirty="0" err="1"/>
              <a:t>эрланговские</a:t>
            </a:r>
            <a:r>
              <a:rPr lang="ru-RU" sz="2400" dirty="0"/>
              <a:t> </a:t>
            </a:r>
            <a:r>
              <a:rPr lang="ru-RU" sz="2400" dirty="0" smtClean="0"/>
              <a:t>процессы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3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815892"/>
            <a:ext cx="7977913" cy="1860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Lukas </a:t>
            </a:r>
            <a:r>
              <a:rPr lang="en-US" sz="2400" dirty="0" smtClean="0"/>
              <a:t>Larsson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Understanding </a:t>
            </a:r>
            <a:r>
              <a:rPr lang="en-US" sz="2400" dirty="0"/>
              <a:t>the Erlang </a:t>
            </a:r>
            <a:r>
              <a:rPr lang="en-US" sz="2400" dirty="0" smtClean="0"/>
              <a:t>Scheduler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www.youtube.com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watch?v</a:t>
            </a:r>
            <a:r>
              <a:rPr lang="en-US" sz="2400" dirty="0">
                <a:hlinkClick r:id="rId3"/>
              </a:rPr>
              <a:t>=tBAM_N9qPno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6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52576"/>
            <a:ext cx="7977913" cy="16268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Первый уровень защиты: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t</a:t>
            </a:r>
            <a:r>
              <a:rPr lang="en-US" sz="2400" dirty="0" smtClean="0"/>
              <a:t>ry .. catch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52576"/>
            <a:ext cx="7977913" cy="16268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Второ</a:t>
            </a:r>
            <a:r>
              <a:rPr lang="ru-RU" sz="2400" dirty="0" smtClean="0"/>
              <a:t>й </a:t>
            </a:r>
            <a:r>
              <a:rPr lang="ru-RU" sz="2400" dirty="0" smtClean="0"/>
              <a:t>уровень защиты: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supervisor</a:t>
            </a:r>
            <a:r>
              <a:rPr lang="en-US" sz="2400" dirty="0" smtClean="0"/>
              <a:t> .. worker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63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2" y="1682852"/>
            <a:ext cx="7977913" cy="6862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с</a:t>
            </a:r>
            <a:r>
              <a:rPr lang="ru-RU" sz="2400" dirty="0" smtClean="0"/>
              <a:t>упервизоры и </a:t>
            </a:r>
            <a:r>
              <a:rPr lang="ru-RU" sz="2400" dirty="0" err="1" smtClean="0"/>
              <a:t>воркеры</a:t>
            </a:r>
            <a:r>
              <a:rPr lang="ru-RU" sz="2400" dirty="0" smtClean="0"/>
              <a:t> формируют дерево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47" y="2449170"/>
            <a:ext cx="2947906" cy="39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52576"/>
            <a:ext cx="7977913" cy="16268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Третий уровень</a:t>
            </a:r>
            <a:r>
              <a:rPr lang="ru-RU" sz="2400" dirty="0" smtClean="0"/>
              <a:t> защиты: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</a:t>
            </a:r>
            <a:r>
              <a:rPr lang="ru-RU" sz="2400" dirty="0" smtClean="0"/>
              <a:t>бъединение узлов в кластер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430685"/>
            <a:ext cx="7977913" cy="32293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Устойчивость </a:t>
            </a:r>
            <a:r>
              <a:rPr lang="ru-RU" sz="2400" dirty="0" smtClean="0"/>
              <a:t>к </a:t>
            </a:r>
            <a:r>
              <a:rPr lang="ru-RU" sz="2400" dirty="0"/>
              <a:t>аппаратным </a:t>
            </a:r>
            <a:r>
              <a:rPr lang="ru-RU" sz="2400" dirty="0" smtClean="0"/>
              <a:t>авариям</a:t>
            </a:r>
          </a:p>
          <a:p>
            <a:pPr marL="0" indent="0" algn="ctr">
              <a:buNone/>
            </a:pPr>
            <a:r>
              <a:rPr lang="ru-RU" sz="2400" dirty="0" smtClean="0"/>
              <a:t>является </a:t>
            </a:r>
            <a:r>
              <a:rPr lang="ru-RU" sz="2400" dirty="0"/>
              <a:t>одним из требований к </a:t>
            </a:r>
            <a:r>
              <a:rPr lang="ru-RU" sz="2400" dirty="0" smtClean="0"/>
              <a:t>эрланг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</a:t>
            </a:r>
            <a:r>
              <a:rPr lang="ru-RU" sz="2400" dirty="0" smtClean="0"/>
              <a:t>беспечить </a:t>
            </a:r>
            <a:r>
              <a:rPr lang="ru-RU" sz="2400" dirty="0"/>
              <a:t>эту </a:t>
            </a:r>
            <a:r>
              <a:rPr lang="ru-RU" sz="2400" dirty="0" smtClean="0"/>
              <a:t>устойчивость</a:t>
            </a:r>
          </a:p>
          <a:p>
            <a:pPr marL="0" indent="0" algn="ctr">
              <a:buNone/>
            </a:pPr>
            <a:r>
              <a:rPr lang="ru-RU" sz="2400" dirty="0" smtClean="0"/>
              <a:t>можно </a:t>
            </a:r>
            <a:r>
              <a:rPr lang="ru-RU" sz="2400" dirty="0"/>
              <a:t>только в распределенной </a:t>
            </a:r>
            <a:r>
              <a:rPr lang="ru-RU" sz="2400" dirty="0" smtClean="0"/>
              <a:t>системе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93674"/>
            <a:ext cx="7977913" cy="14931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Если инфраструктура состоит из сотен </a:t>
            </a:r>
            <a:r>
              <a:rPr lang="ru-RU" sz="2400" dirty="0" smtClean="0"/>
              <a:t>серверов,</a:t>
            </a:r>
          </a:p>
          <a:p>
            <a:pPr marL="0" indent="0" algn="ctr">
              <a:buNone/>
            </a:pPr>
            <a:r>
              <a:rPr lang="ru-RU" sz="2400" dirty="0"/>
              <a:t>т</a:t>
            </a:r>
            <a:r>
              <a:rPr lang="ru-RU" sz="2400" dirty="0" smtClean="0"/>
              <a:t>о отказ железа </a:t>
            </a:r>
            <a:r>
              <a:rPr lang="ru-RU" sz="2400" dirty="0"/>
              <a:t>случается </a:t>
            </a:r>
            <a:r>
              <a:rPr lang="ru-RU" sz="2400" dirty="0" smtClean="0"/>
              <a:t>регулярно,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является штатной </a:t>
            </a:r>
            <a:r>
              <a:rPr lang="ru-RU" sz="2400" dirty="0" smtClean="0"/>
              <a:t>ситуацией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6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Сетевая</a:t>
            </a:r>
            <a:r>
              <a:rPr lang="en-US" sz="2400" dirty="0"/>
              <a:t> </a:t>
            </a:r>
            <a:r>
              <a:rPr lang="en-US" sz="2400" dirty="0" err="1" smtClean="0"/>
              <a:t>прозрачность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location transparency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3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407536"/>
            <a:ext cx="7977913" cy="26158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Сетевая</a:t>
            </a:r>
            <a:r>
              <a:rPr lang="en-US" sz="2400" dirty="0"/>
              <a:t> </a:t>
            </a:r>
            <a:r>
              <a:rPr lang="en-US" sz="2400" dirty="0" err="1" smtClean="0"/>
              <a:t>прозрачность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касается</a:t>
            </a:r>
            <a:r>
              <a:rPr lang="en-US" sz="2400" dirty="0" smtClean="0"/>
              <a:t> </a:t>
            </a: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только</a:t>
            </a:r>
            <a:r>
              <a:rPr lang="en-US" sz="2400" dirty="0"/>
              <a:t> </a:t>
            </a:r>
            <a:r>
              <a:rPr lang="en-US" sz="2400" dirty="0" err="1"/>
              <a:t>отправки</a:t>
            </a:r>
            <a:r>
              <a:rPr lang="en-US" sz="2400" dirty="0"/>
              <a:t> </a:t>
            </a:r>
            <a:r>
              <a:rPr lang="en-US" sz="2400" dirty="0" err="1" smtClean="0"/>
              <a:t>сообщений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но</a:t>
            </a:r>
            <a:r>
              <a:rPr lang="en-US" sz="2400" dirty="0" smtClean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мониторинга</a:t>
            </a:r>
            <a:r>
              <a:rPr lang="en-US" sz="2400" dirty="0"/>
              <a:t> </a:t>
            </a:r>
            <a:r>
              <a:rPr lang="en-US" sz="2400" dirty="0" err="1" smtClean="0"/>
              <a:t>процессов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супервизор</a:t>
            </a:r>
            <a:r>
              <a:rPr lang="en-US" sz="2400" dirty="0" smtClean="0"/>
              <a:t> </a:t>
            </a:r>
            <a:r>
              <a:rPr lang="en-US" sz="2400" dirty="0" err="1"/>
              <a:t>может</a:t>
            </a:r>
            <a:r>
              <a:rPr lang="en-US" sz="2400" dirty="0"/>
              <a:t> </a:t>
            </a:r>
            <a:r>
              <a:rPr lang="ru-RU" sz="2400" dirty="0" smtClean="0"/>
              <a:t>запускать и </a:t>
            </a:r>
            <a:r>
              <a:rPr lang="en-US" sz="2400" dirty="0" err="1" smtClean="0"/>
              <a:t>мониторить</a:t>
            </a:r>
            <a:endParaRPr lang="ru-RU" sz="2400" dirty="0"/>
          </a:p>
          <a:p>
            <a:pPr marL="0" indent="0" algn="ctr">
              <a:buNone/>
            </a:pPr>
            <a:r>
              <a:rPr lang="ru-RU" sz="2400" dirty="0" err="1" smtClean="0"/>
              <a:t>воркер</a:t>
            </a:r>
            <a:r>
              <a:rPr lang="en-US" sz="2400" dirty="0" smtClean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другом</a:t>
            </a:r>
            <a:r>
              <a:rPr lang="en-US" sz="2400" dirty="0"/>
              <a:t> </a:t>
            </a:r>
            <a:r>
              <a:rPr lang="en-US" sz="2400" dirty="0" err="1"/>
              <a:t>узле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0" y="309592"/>
            <a:ext cx="8796760" cy="1041934"/>
          </a:xfrm>
        </p:spPr>
        <p:txBody>
          <a:bodyPr>
            <a:normAutofit fontScale="90000"/>
          </a:bodyPr>
          <a:lstStyle/>
          <a:p>
            <a:r>
              <a:rPr lang="ru-RU"/>
              <a:t>Важные особенности Эрланг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353" y="2280224"/>
            <a:ext cx="5746154" cy="3391382"/>
          </a:xfrm>
        </p:spPr>
        <p:txBody>
          <a:bodyPr>
            <a:noAutofit/>
          </a:bodyPr>
          <a:lstStyle/>
          <a:p>
            <a:r>
              <a:rPr lang="en-US" dirty="0" smtClean="0"/>
              <a:t>Symmetric Multiprocessing</a:t>
            </a:r>
            <a:endParaRPr lang="ru-RU" dirty="0" smtClean="0"/>
          </a:p>
          <a:p>
            <a:r>
              <a:rPr lang="en-US" dirty="0" smtClean="0"/>
              <a:t>Actor Model</a:t>
            </a:r>
            <a:endParaRPr lang="ru-RU" dirty="0" smtClean="0"/>
          </a:p>
          <a:p>
            <a:r>
              <a:rPr lang="en-US" dirty="0" smtClean="0"/>
              <a:t>Soft </a:t>
            </a:r>
            <a:r>
              <a:rPr lang="en-US" dirty="0"/>
              <a:t>Real </a:t>
            </a:r>
            <a:r>
              <a:rPr lang="en-US" dirty="0" smtClean="0"/>
              <a:t>Time</a:t>
            </a:r>
            <a:endParaRPr lang="ru-RU" dirty="0" smtClean="0"/>
          </a:p>
          <a:p>
            <a:r>
              <a:rPr lang="en-US" dirty="0" smtClean="0"/>
              <a:t>Garbage Collection</a:t>
            </a:r>
            <a:endParaRPr lang="ru-RU" dirty="0" smtClean="0"/>
          </a:p>
          <a:p>
            <a:r>
              <a:rPr lang="en-US" dirty="0" smtClean="0"/>
              <a:t>Erlang Shell</a:t>
            </a:r>
            <a:endParaRPr lang="ru-RU" dirty="0" smtClean="0"/>
          </a:p>
          <a:p>
            <a:r>
              <a:rPr lang="en-US" dirty="0" smtClean="0"/>
              <a:t>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511708"/>
            <a:ext cx="7977913" cy="26506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эрланг-узлы, собранные в </a:t>
            </a:r>
            <a:r>
              <a:rPr lang="ru-RU" sz="2400" dirty="0" smtClean="0"/>
              <a:t>кластер,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формируют </a:t>
            </a:r>
            <a:r>
              <a:rPr lang="ru-RU" sz="2400" dirty="0"/>
              <a:t>доверенную </a:t>
            </a:r>
            <a:r>
              <a:rPr lang="ru-RU" sz="2400" dirty="0" smtClean="0"/>
              <a:t>среду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(</a:t>
            </a:r>
            <a:r>
              <a:rPr lang="ru-RU" sz="2400" dirty="0" err="1" smtClean="0"/>
              <a:t>trusted</a:t>
            </a:r>
            <a:r>
              <a:rPr lang="ru-RU" sz="2400" dirty="0" smtClean="0"/>
              <a:t> </a:t>
            </a:r>
            <a:r>
              <a:rPr lang="ru-RU" sz="2400" dirty="0" err="1" smtClean="0"/>
              <a:t>environment</a:t>
            </a:r>
            <a:r>
              <a:rPr lang="ru-RU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6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Hot Code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Можно загрузить </a:t>
            </a:r>
            <a:r>
              <a:rPr lang="ru-RU" sz="2400" dirty="0"/>
              <a:t>в </a:t>
            </a:r>
            <a:r>
              <a:rPr lang="ru-RU" sz="2400" dirty="0" err="1"/>
              <a:t>рантайм</a:t>
            </a:r>
            <a:r>
              <a:rPr lang="ru-RU" sz="2400" dirty="0"/>
              <a:t> новую версию </a:t>
            </a:r>
            <a:r>
              <a:rPr lang="ru-RU" sz="2400" dirty="0" smtClean="0"/>
              <a:t>кода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переключить выполнение </a:t>
            </a:r>
            <a:r>
              <a:rPr lang="ru-RU" sz="2400" dirty="0" smtClean="0"/>
              <a:t>процесса</a:t>
            </a:r>
          </a:p>
          <a:p>
            <a:pPr marL="0" indent="0" algn="ctr">
              <a:buNone/>
            </a:pPr>
            <a:r>
              <a:rPr lang="ru-RU" sz="2400" dirty="0" smtClean="0"/>
              <a:t>со </a:t>
            </a:r>
            <a:r>
              <a:rPr lang="ru-RU" sz="2400" dirty="0"/>
              <a:t>старой версии на новую</a:t>
            </a:r>
            <a:r>
              <a:rPr lang="ru-RU" sz="2400" dirty="0" smtClean="0"/>
              <a:t>,</a:t>
            </a:r>
          </a:p>
          <a:p>
            <a:pPr marL="0" indent="0" algn="ctr">
              <a:buNone/>
            </a:pPr>
            <a:r>
              <a:rPr lang="ru-RU" sz="2400" dirty="0" smtClean="0"/>
              <a:t>сохранив </a:t>
            </a:r>
            <a:r>
              <a:rPr lang="ru-RU" sz="2400" dirty="0"/>
              <a:t>состояние его </a:t>
            </a:r>
            <a:r>
              <a:rPr lang="ru-RU" sz="2400" dirty="0" smtClean="0"/>
              <a:t>памяти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9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Hot Code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Если в коде изменились структуры </a:t>
            </a:r>
            <a:r>
              <a:rPr lang="ru-RU" sz="2400" dirty="0" smtClean="0"/>
              <a:t>данных,</a:t>
            </a:r>
          </a:p>
          <a:p>
            <a:pPr marL="0" indent="0" algn="ctr">
              <a:buNone/>
            </a:pPr>
            <a:r>
              <a:rPr lang="ru-RU" sz="2400" dirty="0" smtClean="0"/>
              <a:t>то </a:t>
            </a:r>
            <a:r>
              <a:rPr lang="ru-RU" sz="2400" dirty="0"/>
              <a:t>есть способ мигрировать </a:t>
            </a:r>
            <a:r>
              <a:rPr lang="ru-RU" sz="2400" dirty="0" smtClean="0"/>
              <a:t>данные</a:t>
            </a:r>
          </a:p>
          <a:p>
            <a:pPr marL="0" indent="0" algn="ctr">
              <a:buNone/>
            </a:pPr>
            <a:r>
              <a:rPr lang="ru-RU" sz="2400" dirty="0" smtClean="0"/>
              <a:t>из </a:t>
            </a:r>
            <a:r>
              <a:rPr lang="ru-RU" sz="2400" dirty="0"/>
              <a:t>старой структуры в </a:t>
            </a:r>
            <a:r>
              <a:rPr lang="ru-RU" sz="2400" dirty="0" smtClean="0"/>
              <a:t>новую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6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Symmetric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Эрланг умеет </a:t>
            </a:r>
            <a:r>
              <a:rPr lang="ru-RU" sz="2400" dirty="0"/>
              <a:t>эффективно </a:t>
            </a:r>
            <a:r>
              <a:rPr lang="ru-RU" sz="2400" dirty="0" smtClean="0"/>
              <a:t>использовать</a:t>
            </a:r>
          </a:p>
          <a:p>
            <a:pPr marL="0" indent="0" algn="ctr">
              <a:buNone/>
            </a:pPr>
            <a:r>
              <a:rPr lang="ru-RU" sz="2400" dirty="0" smtClean="0"/>
              <a:t>все </a:t>
            </a:r>
            <a:r>
              <a:rPr lang="ru-RU" sz="2400" dirty="0"/>
              <a:t>процессорные ядра в системе</a:t>
            </a:r>
            <a:r>
              <a:rPr lang="ru-RU" sz="2400" dirty="0" smtClean="0"/>
              <a:t>,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перераспределять нагрузку между </a:t>
            </a:r>
            <a:r>
              <a:rPr lang="ru-RU" sz="2400" dirty="0" smtClean="0"/>
              <a:t>ними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66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Symmetric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3379808"/>
            <a:ext cx="7977913" cy="821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Проверено на чипах с </a:t>
            </a:r>
            <a:r>
              <a:rPr lang="ru-RU" sz="2400" smtClean="0"/>
              <a:t>1024 ядрами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7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3009420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Система состоит из акторов, 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которые </a:t>
            </a:r>
            <a:r>
              <a:rPr lang="ru-RU" sz="2400" dirty="0"/>
              <a:t>действуют </a:t>
            </a:r>
            <a:r>
              <a:rPr lang="ru-RU" sz="2400" dirty="0" smtClean="0"/>
              <a:t>параллельно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независимо друг от </a:t>
            </a:r>
            <a:r>
              <a:rPr lang="ru-RU" sz="2400" dirty="0" smtClean="0"/>
              <a:t>друга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9746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err="1"/>
              <a:t>Акторы</a:t>
            </a:r>
            <a:r>
              <a:rPr lang="ru-RU" sz="2400" dirty="0"/>
              <a:t> общаются друг с </a:t>
            </a:r>
            <a:r>
              <a:rPr lang="ru-RU" sz="2400" dirty="0" smtClean="0"/>
              <a:t>другом</a:t>
            </a:r>
          </a:p>
          <a:p>
            <a:pPr marL="0" indent="0" algn="ctr">
              <a:buNone/>
            </a:pPr>
            <a:r>
              <a:rPr lang="ru-RU" sz="2400" dirty="0" smtClean="0"/>
              <a:t>с </a:t>
            </a:r>
            <a:r>
              <a:rPr lang="ru-RU" sz="2400" dirty="0"/>
              <a:t>помощью отправки </a:t>
            </a:r>
            <a:r>
              <a:rPr lang="ru-RU" sz="2400" dirty="0" smtClean="0"/>
              <a:t>сообщений</a:t>
            </a:r>
          </a:p>
          <a:p>
            <a:pPr marL="0" indent="0" algn="ctr">
              <a:buNone/>
            </a:pPr>
            <a:r>
              <a:rPr lang="ru-RU" sz="2400" dirty="0" smtClean="0"/>
              <a:t>(</a:t>
            </a:r>
            <a:r>
              <a:rPr lang="ru-RU" sz="2400" dirty="0" err="1" smtClean="0"/>
              <a:t>message</a:t>
            </a:r>
            <a:r>
              <a:rPr lang="ru-RU" sz="2400" dirty="0" smtClean="0"/>
              <a:t> </a:t>
            </a:r>
            <a:r>
              <a:rPr lang="ru-RU" sz="2400" dirty="0" err="1"/>
              <a:t>passing</a:t>
            </a:r>
            <a:r>
              <a:rPr lang="ru-RU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3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3414533"/>
            <a:ext cx="7977913" cy="729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/>
              <a:t>Отправка сообщений </a:t>
            </a:r>
            <a:r>
              <a:rPr lang="ru-RU" sz="2400"/>
              <a:t>является </a:t>
            </a:r>
            <a:r>
              <a:rPr lang="ru-RU" sz="2400" smtClean="0"/>
              <a:t>асинхронной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307886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Каждый </a:t>
            </a:r>
            <a:r>
              <a:rPr lang="ru-RU" sz="2400" dirty="0" err="1" smtClean="0"/>
              <a:t>актор</a:t>
            </a:r>
            <a:r>
              <a:rPr lang="ru-RU" sz="2400" dirty="0" smtClean="0"/>
              <a:t> имеет </a:t>
            </a:r>
            <a:r>
              <a:rPr lang="ru-RU" sz="2400" dirty="0" err="1" smtClean="0"/>
              <a:t>mailbox</a:t>
            </a:r>
            <a:r>
              <a:rPr lang="ru-RU" sz="2400" dirty="0" smtClean="0"/>
              <a:t>,</a:t>
            </a:r>
          </a:p>
          <a:p>
            <a:pPr marL="0" indent="0" algn="ctr">
              <a:buNone/>
            </a:pPr>
            <a:r>
              <a:rPr lang="ru-RU" sz="2400" dirty="0" smtClean="0"/>
              <a:t>где </a:t>
            </a:r>
            <a:r>
              <a:rPr lang="ru-RU" sz="2400" dirty="0"/>
              <a:t>накапливаются полученные им </a:t>
            </a:r>
            <a:r>
              <a:rPr lang="ru-RU" sz="2400" dirty="0" smtClean="0"/>
              <a:t>сообщения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338088"/>
            <a:ext cx="7977913" cy="26043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Популярна и в других языках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err="1"/>
              <a:t>библиотека</a:t>
            </a:r>
            <a:r>
              <a:rPr lang="en-US" sz="2400" dirty="0"/>
              <a:t> </a:t>
            </a:r>
            <a:r>
              <a:rPr lang="en-US" sz="2400" dirty="0" err="1" smtClean="0"/>
              <a:t>Akka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akka.io/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для</a:t>
            </a:r>
            <a:r>
              <a:rPr lang="en-US" sz="2400" dirty="0" smtClean="0"/>
              <a:t> </a:t>
            </a:r>
            <a:r>
              <a:rPr lang="en-US" sz="2400" dirty="0"/>
              <a:t>Scala </a:t>
            </a:r>
            <a:r>
              <a:rPr lang="en-US" sz="2400" dirty="0" err="1"/>
              <a:t>и</a:t>
            </a:r>
            <a:r>
              <a:rPr lang="en-US" sz="2400" dirty="0"/>
              <a:t>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0" y="309592"/>
            <a:ext cx="8796760" cy="1041934"/>
          </a:xfrm>
        </p:spPr>
        <p:txBody>
          <a:bodyPr>
            <a:normAutofit fontScale="90000"/>
          </a:bodyPr>
          <a:lstStyle/>
          <a:p>
            <a:r>
              <a:rPr lang="ru-RU"/>
              <a:t>Важные особенности Эрланг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353" y="3044478"/>
            <a:ext cx="5746154" cy="1539097"/>
          </a:xfrm>
        </p:spPr>
        <p:txBody>
          <a:bodyPr>
            <a:noAutofit/>
          </a:bodyPr>
          <a:lstStyle/>
          <a:p>
            <a:r>
              <a:rPr lang="en-US" dirty="0"/>
              <a:t>Erlang Run-Time System 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Soft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083444"/>
            <a:ext cx="7977913" cy="3483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Это</a:t>
            </a:r>
            <a:r>
              <a:rPr lang="en-US" sz="2400" dirty="0"/>
              <a:t> </a:t>
            </a:r>
            <a:r>
              <a:rPr lang="en-US" sz="2400" dirty="0" err="1"/>
              <a:t>возможно</a:t>
            </a:r>
            <a:r>
              <a:rPr lang="en-US" sz="2400" dirty="0"/>
              <a:t> </a:t>
            </a:r>
            <a:r>
              <a:rPr lang="en-US" sz="2400" dirty="0" err="1" smtClean="0"/>
              <a:t>благодаря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вытесняющей</a:t>
            </a:r>
            <a:r>
              <a:rPr lang="en-US" sz="2400" dirty="0" smtClean="0"/>
              <a:t> </a:t>
            </a:r>
            <a:r>
              <a:rPr lang="en-US" sz="2400" dirty="0" err="1"/>
              <a:t>многозадачности</a:t>
            </a:r>
            <a:r>
              <a:rPr lang="en-US" sz="2400" dirty="0"/>
              <a:t> (preemptive scheduling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настраиваемому</a:t>
            </a:r>
            <a:r>
              <a:rPr lang="en-US" sz="2400" dirty="0" smtClean="0"/>
              <a:t> IO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особенностям</a:t>
            </a:r>
            <a:r>
              <a:rPr lang="en-US" sz="2400" dirty="0" smtClean="0"/>
              <a:t> </a:t>
            </a:r>
            <a:r>
              <a:rPr lang="en-US" sz="2400" dirty="0" err="1"/>
              <a:t>сборки</a:t>
            </a:r>
            <a:r>
              <a:rPr lang="en-US" sz="2400" dirty="0"/>
              <a:t> </a:t>
            </a:r>
            <a:r>
              <a:rPr lang="en-US" sz="2400" dirty="0" err="1"/>
              <a:t>мусора</a:t>
            </a:r>
            <a:r>
              <a:rPr lang="en-US" sz="2400" dirty="0"/>
              <a:t> (garbage collection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546432"/>
            <a:ext cx="7977913" cy="26274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Generational Copying garbage </a:t>
            </a:r>
            <a:r>
              <a:rPr lang="en-US" sz="2400" dirty="0" smtClean="0"/>
              <a:t>collection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два </a:t>
            </a:r>
            <a:r>
              <a:rPr lang="ru-RU" sz="2400" dirty="0" smtClean="0"/>
              <a:t>поколения объектов: </a:t>
            </a:r>
            <a:r>
              <a:rPr lang="ru-RU" sz="2400" dirty="0"/>
              <a:t>молодые </a:t>
            </a:r>
            <a:r>
              <a:rPr lang="ru-RU" sz="2400" dirty="0" smtClean="0"/>
              <a:t>и старые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олодые чистятся часто, старые редко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650605"/>
            <a:ext cx="7977913" cy="25927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отдельный сборщик мусора для каждого </a:t>
            </a:r>
            <a:r>
              <a:rPr lang="ru-RU" sz="2400" dirty="0" smtClean="0"/>
              <a:t>процесса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/>
              <a:t>в</a:t>
            </a:r>
            <a:r>
              <a:rPr lang="ru-RU" sz="2400" dirty="0" smtClean="0"/>
              <a:t>се они работают </a:t>
            </a:r>
            <a:r>
              <a:rPr lang="ru-RU" sz="2400" dirty="0"/>
              <a:t>независимо друг от </a:t>
            </a:r>
            <a:r>
              <a:rPr lang="ru-RU" sz="2400" dirty="0" smtClean="0"/>
              <a:t>друга,</a:t>
            </a:r>
          </a:p>
          <a:p>
            <a:pPr marL="0" indent="0" algn="ctr">
              <a:buNone/>
            </a:pPr>
            <a:r>
              <a:rPr lang="ru-RU" sz="2400" dirty="0" smtClean="0"/>
              <a:t>в </a:t>
            </a:r>
            <a:r>
              <a:rPr lang="ru-RU" sz="2400" dirty="0"/>
              <a:t>разные моменты </a:t>
            </a:r>
            <a:r>
              <a:rPr lang="ru-RU" sz="2400" dirty="0" smtClean="0"/>
              <a:t>времени,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останавливают только свой </a:t>
            </a:r>
            <a:r>
              <a:rPr lang="ru-RU" sz="2400" dirty="0" smtClean="0"/>
              <a:t>процесс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7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Не бывает эффекта </a:t>
            </a:r>
            <a:r>
              <a:rPr lang="ru-RU" sz="2400" b="1" dirty="0" err="1"/>
              <a:t>stop</a:t>
            </a:r>
            <a:r>
              <a:rPr lang="ru-RU" sz="2400" b="1" dirty="0"/>
              <a:t> </a:t>
            </a:r>
            <a:r>
              <a:rPr lang="ru-RU" sz="2400" b="1" dirty="0" err="1" smtClean="0"/>
              <a:t>world</a:t>
            </a:r>
            <a:r>
              <a:rPr lang="ru-RU" sz="2400" dirty="0" smtClean="0"/>
              <a:t>,</a:t>
            </a:r>
          </a:p>
          <a:p>
            <a:pPr marL="0" indent="0" algn="ctr">
              <a:buNone/>
            </a:pPr>
            <a:r>
              <a:rPr lang="ru-RU" sz="2400" dirty="0" smtClean="0"/>
              <a:t>когда </a:t>
            </a:r>
            <a:r>
              <a:rPr lang="ru-RU" sz="2400" dirty="0"/>
              <a:t>сборщик мусора должен остановить </a:t>
            </a:r>
            <a:r>
              <a:rPr lang="ru-RU" sz="2400" dirty="0" smtClean="0"/>
              <a:t>весь узел</a:t>
            </a:r>
          </a:p>
          <a:p>
            <a:pPr marL="0" indent="0" algn="ctr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своей </a:t>
            </a:r>
            <a:r>
              <a:rPr lang="ru-RU" sz="2400" dirty="0" smtClean="0"/>
              <a:t>работы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4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384387"/>
            <a:ext cx="7977913" cy="2997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Для короткоживущих процессов</a:t>
            </a:r>
          </a:p>
          <a:p>
            <a:pPr marL="0" indent="0" algn="ctr">
              <a:buNone/>
            </a:pPr>
            <a:r>
              <a:rPr lang="en-US" sz="2400" dirty="0" smtClean="0"/>
              <a:t>GC</a:t>
            </a:r>
            <a:r>
              <a:rPr lang="ru-RU" sz="2400" dirty="0" smtClean="0"/>
              <a:t> просто не успевает запуститься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Для долгоживущих, но потребляющих мало памяти</a:t>
            </a:r>
          </a:p>
          <a:p>
            <a:pPr marL="0" indent="0" algn="ctr">
              <a:buNone/>
            </a:pPr>
            <a:r>
              <a:rPr lang="ru-RU" sz="2400" dirty="0" smtClean="0"/>
              <a:t>(</a:t>
            </a:r>
            <a:r>
              <a:rPr lang="en-US" sz="2400" dirty="0" smtClean="0"/>
              <a:t>supervisor</a:t>
            </a:r>
            <a:r>
              <a:rPr lang="ru-RU" sz="2400" dirty="0" smtClean="0"/>
              <a:t> или какой-нибудь управляющий процесс),</a:t>
            </a:r>
          </a:p>
          <a:p>
            <a:pPr marL="0" indent="0" algn="ctr">
              <a:buNone/>
            </a:pPr>
            <a:r>
              <a:rPr lang="en-US" sz="2400" dirty="0" smtClean="0"/>
              <a:t>GC</a:t>
            </a:r>
            <a:r>
              <a:rPr lang="ru-RU" sz="2400" dirty="0" smtClean="0"/>
              <a:t> не запускается, за ненадобностью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9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604305"/>
            <a:ext cx="7977913" cy="26274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В результате сборка </a:t>
            </a:r>
            <a:r>
              <a:rPr lang="ru-RU" sz="2400" dirty="0" smtClean="0"/>
              <a:t>мусора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оказывает </a:t>
            </a:r>
            <a:r>
              <a:rPr lang="ru-RU" sz="2400" dirty="0"/>
              <a:t>мало </a:t>
            </a:r>
            <a:r>
              <a:rPr lang="ru-RU" sz="2400" dirty="0" smtClean="0"/>
              <a:t>влияния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на общую производительность системы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Erlang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REPL </a:t>
            </a:r>
            <a:r>
              <a:rPr lang="ru-RU" sz="2400" dirty="0" smtClean="0"/>
              <a:t>консоль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Read </a:t>
            </a:r>
            <a:r>
              <a:rPr lang="en-US" sz="2400" dirty="0" err="1" smtClean="0"/>
              <a:t>Eval</a:t>
            </a:r>
            <a:r>
              <a:rPr lang="en-US" sz="2400" dirty="0" smtClean="0"/>
              <a:t> Print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3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Erlang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395962"/>
            <a:ext cx="7977913" cy="3287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Можно подключиться к </a:t>
            </a:r>
            <a:r>
              <a:rPr lang="ru-RU" sz="2400" dirty="0" smtClean="0"/>
              <a:t>работающему узлу,</a:t>
            </a: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вызывать </a:t>
            </a:r>
            <a:r>
              <a:rPr lang="ru-RU" sz="2400" dirty="0"/>
              <a:t>любую функцию любого </a:t>
            </a:r>
            <a:r>
              <a:rPr lang="ru-RU" sz="2400" dirty="0" smtClean="0"/>
              <a:t>модуля,</a:t>
            </a: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отправить </a:t>
            </a:r>
            <a:r>
              <a:rPr lang="ru-RU" sz="2400" dirty="0"/>
              <a:t>сообщение любому процессу</a:t>
            </a:r>
            <a:r>
              <a:rPr lang="ru-RU" sz="2400" dirty="0" smtClean="0"/>
              <a:t>,</a:t>
            </a:r>
          </a:p>
          <a:p>
            <a:pPr marL="0" indent="0" algn="ctr">
              <a:buNone/>
            </a:pPr>
            <a:r>
              <a:rPr lang="ru-RU" sz="2400" dirty="0" smtClean="0"/>
              <a:t>прочитать </a:t>
            </a:r>
            <a:r>
              <a:rPr lang="ru-RU" sz="2400" dirty="0"/>
              <a:t>и изменить состояние любого </a:t>
            </a:r>
            <a:r>
              <a:rPr lang="ru-RU" sz="2400" dirty="0" smtClean="0"/>
              <a:t>процесса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То </a:t>
            </a:r>
            <a:r>
              <a:rPr lang="ru-RU" sz="2400" dirty="0"/>
              <a:t>есть</a:t>
            </a:r>
            <a:r>
              <a:rPr lang="ru-RU" sz="2400" dirty="0" smtClean="0"/>
              <a:t>, взаимодействовать </a:t>
            </a:r>
            <a:r>
              <a:rPr lang="ru-RU" sz="2400" dirty="0"/>
              <a:t>с </a:t>
            </a:r>
            <a:r>
              <a:rPr lang="ru-RU" sz="2400" dirty="0" smtClean="0"/>
              <a:t>узлом </a:t>
            </a:r>
            <a:r>
              <a:rPr lang="ru-RU" sz="2400" dirty="0"/>
              <a:t>в реальном времени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402801"/>
            <a:ext cx="7977913" cy="24517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механизм </a:t>
            </a:r>
            <a:r>
              <a:rPr lang="ru-RU" sz="2400" dirty="0" smtClean="0"/>
              <a:t>трассировки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в</a:t>
            </a:r>
            <a:r>
              <a:rPr lang="ru-RU" sz="2400" dirty="0" smtClean="0"/>
              <a:t>строен в виртуальную машину на низком уровне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ало влияет на производительность системы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3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291791"/>
            <a:ext cx="7977913" cy="43868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Можно получать в реальном времени данные: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жизненный </a:t>
            </a:r>
            <a:r>
              <a:rPr lang="ru-RU" sz="2400" dirty="0"/>
              <a:t>цикл </a:t>
            </a:r>
            <a:r>
              <a:rPr lang="ru-RU" sz="2400" dirty="0" smtClean="0"/>
              <a:t>процессов</a:t>
            </a:r>
          </a:p>
          <a:p>
            <a:pPr marL="0" indent="0" algn="ctr">
              <a:buNone/>
            </a:pPr>
            <a:r>
              <a:rPr lang="ru-RU" sz="2400" dirty="0" smtClean="0"/>
              <a:t>(запуск, </a:t>
            </a:r>
            <a:r>
              <a:rPr lang="ru-RU" sz="2400" dirty="0"/>
              <a:t>остановка, связи с другими </a:t>
            </a:r>
            <a:r>
              <a:rPr lang="ru-RU" sz="2400" dirty="0" smtClean="0"/>
              <a:t>процессами)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отправка </a:t>
            </a:r>
            <a:r>
              <a:rPr lang="ru-RU" sz="2400" dirty="0"/>
              <a:t>и получение </a:t>
            </a:r>
            <a:r>
              <a:rPr lang="ru-RU" sz="2400" dirty="0" smtClean="0"/>
              <a:t>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0938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92266"/>
            <a:ext cx="7977913" cy="37714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процессы </a:t>
            </a:r>
            <a:r>
              <a:rPr lang="ru-RU" sz="2400" dirty="0"/>
              <a:t>являются базовой сущностью </a:t>
            </a:r>
            <a:r>
              <a:rPr lang="ru-RU" sz="2400" dirty="0" smtClean="0"/>
              <a:t>языка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роцессы легковесны,</a:t>
            </a:r>
          </a:p>
          <a:p>
            <a:pPr marL="0" indent="0" algn="ctr">
              <a:buNone/>
            </a:pPr>
            <a:r>
              <a:rPr lang="ru-RU" sz="2400" dirty="0" smtClean="0"/>
              <a:t>их </a:t>
            </a:r>
            <a:r>
              <a:rPr lang="ru-RU" sz="2400" dirty="0"/>
              <a:t>можно создавать десятки и сотни </a:t>
            </a:r>
            <a:r>
              <a:rPr lang="ru-RU" sz="2400" dirty="0" smtClean="0"/>
              <a:t>тысяч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ереключение </a:t>
            </a:r>
            <a:r>
              <a:rPr lang="ru-RU" sz="2400" dirty="0"/>
              <a:t>между </a:t>
            </a:r>
            <a:r>
              <a:rPr lang="ru-RU" sz="2400" dirty="0" smtClean="0"/>
              <a:t>процессами </a:t>
            </a:r>
            <a:r>
              <a:rPr lang="ru-RU" sz="2400" dirty="0"/>
              <a:t>очень </a:t>
            </a:r>
            <a:r>
              <a:rPr lang="ru-RU" sz="2400" dirty="0" smtClean="0"/>
              <a:t>быстрое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291791"/>
            <a:ext cx="7977913" cy="43868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Можно получать в реальном времени данные: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вызовы </a:t>
            </a:r>
            <a:r>
              <a:rPr lang="ru-RU" sz="2400" dirty="0"/>
              <a:t>функций, </a:t>
            </a:r>
            <a:r>
              <a:rPr lang="ru-RU" sz="2400" dirty="0" smtClean="0"/>
              <a:t>их аргументы и </a:t>
            </a:r>
            <a:r>
              <a:rPr lang="ru-RU" sz="2400" dirty="0"/>
              <a:t>возвращаемые </a:t>
            </a:r>
            <a:r>
              <a:rPr lang="ru-RU" sz="2400" dirty="0" smtClean="0"/>
              <a:t>значения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</a:t>
            </a:r>
            <a:r>
              <a:rPr lang="ru-RU" sz="2400" dirty="0" smtClean="0"/>
              <a:t>ткуда вызывалась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348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282845"/>
            <a:ext cx="7977913" cy="39880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Можно получать в реальном времени данные: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информацию </a:t>
            </a:r>
            <a:r>
              <a:rPr lang="ru-RU" sz="2400" dirty="0"/>
              <a:t>о работе </a:t>
            </a:r>
            <a:r>
              <a:rPr lang="ru-RU" sz="2400" dirty="0" smtClean="0"/>
              <a:t>планировщика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информацию </a:t>
            </a:r>
            <a:r>
              <a:rPr lang="ru-RU" sz="2400" dirty="0"/>
              <a:t>о потреблении </a:t>
            </a:r>
            <a:r>
              <a:rPr lang="ru-RU" sz="2400" dirty="0" smtClean="0"/>
              <a:t>памяти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работе сборщиков </a:t>
            </a:r>
            <a:r>
              <a:rPr lang="ru-RU" sz="2400" dirty="0" smtClean="0"/>
              <a:t>мусора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0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986273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Можно читать и менять содержимое памяти</a:t>
            </a:r>
          </a:p>
          <a:p>
            <a:pPr marL="0" indent="0" algn="ctr">
              <a:buNone/>
            </a:pPr>
            <a:r>
              <a:rPr lang="ru-RU" sz="2400" dirty="0" smtClean="0"/>
              <a:t>работающих процессов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4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82098"/>
            <a:ext cx="7977913" cy="181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Можно узнать </a:t>
            </a:r>
            <a:r>
              <a:rPr lang="ru-RU" sz="2400" dirty="0"/>
              <a:t>почти все о работе </a:t>
            </a:r>
            <a:r>
              <a:rPr lang="ru-RU" sz="2400" dirty="0" smtClean="0"/>
              <a:t>узла.</a:t>
            </a:r>
          </a:p>
          <a:p>
            <a:pPr marL="0" indent="0" algn="ctr">
              <a:buNone/>
            </a:pPr>
            <a:r>
              <a:rPr lang="ru-RU" sz="2400" dirty="0" smtClean="0"/>
              <a:t> </a:t>
            </a:r>
          </a:p>
          <a:p>
            <a:pPr marL="0" indent="0" algn="ctr">
              <a:buNone/>
            </a:pPr>
            <a:r>
              <a:rPr lang="ru-RU" sz="2400" dirty="0"/>
              <a:t>С</a:t>
            </a:r>
            <a:r>
              <a:rPr lang="ru-RU" sz="2400" dirty="0" smtClean="0"/>
              <a:t>ложность </a:t>
            </a:r>
            <a:r>
              <a:rPr lang="ru-RU" sz="2400" dirty="0"/>
              <a:t>в том, чтобы </a:t>
            </a:r>
            <a:r>
              <a:rPr lang="ru-RU" sz="2400" dirty="0" smtClean="0"/>
              <a:t>узнать </a:t>
            </a:r>
            <a:r>
              <a:rPr lang="ru-RU" sz="2400" dirty="0"/>
              <a:t>именно </a:t>
            </a:r>
            <a:r>
              <a:rPr lang="ru-RU" sz="2400" dirty="0" smtClean="0"/>
              <a:t>то, что нужно :)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5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26032"/>
            <a:ext cx="7977913" cy="37418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нет </a:t>
            </a:r>
            <a:r>
              <a:rPr lang="ru-RU" sz="2400" dirty="0"/>
              <a:t>разделяемой области </a:t>
            </a:r>
            <a:r>
              <a:rPr lang="ru-RU" sz="2400" dirty="0" smtClean="0"/>
              <a:t>памяти,</a:t>
            </a:r>
          </a:p>
          <a:p>
            <a:pPr marL="0" indent="0" algn="ctr">
              <a:buNone/>
            </a:pPr>
            <a:r>
              <a:rPr lang="ru-RU" sz="2400" dirty="0" smtClean="0"/>
              <a:t>каждый </a:t>
            </a:r>
            <a:r>
              <a:rPr lang="ru-RU" sz="2400" dirty="0"/>
              <a:t>процесс имеет свою изолированную </a:t>
            </a:r>
            <a:r>
              <a:rPr lang="ru-RU" sz="2400" dirty="0" smtClean="0"/>
              <a:t>память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</a:t>
            </a:r>
            <a:r>
              <a:rPr lang="ru-RU" sz="2400" dirty="0" smtClean="0"/>
              <a:t>шибки </a:t>
            </a:r>
            <a:r>
              <a:rPr lang="ru-RU" sz="2400" dirty="0"/>
              <a:t>в процессах также </a:t>
            </a:r>
            <a:r>
              <a:rPr lang="ru-RU" sz="2400" dirty="0" smtClean="0"/>
              <a:t>изолированы,</a:t>
            </a:r>
          </a:p>
          <a:p>
            <a:pPr marL="0" indent="0" algn="ctr">
              <a:buNone/>
            </a:pPr>
            <a:r>
              <a:rPr lang="ru-RU" sz="2400" dirty="0" smtClean="0"/>
              <a:t>падение </a:t>
            </a:r>
            <a:r>
              <a:rPr lang="ru-RU" sz="2400" dirty="0"/>
              <a:t>одного процесса не влияет на работу </a:t>
            </a:r>
            <a:r>
              <a:rPr lang="ru-RU" sz="2400" dirty="0" smtClean="0"/>
              <a:t>остальных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0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98232"/>
            <a:ext cx="7977913" cy="25557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Данные между процессами передаются </a:t>
            </a:r>
            <a:r>
              <a:rPr lang="ru-RU" sz="2400" dirty="0" smtClean="0"/>
              <a:t>путем</a:t>
            </a:r>
          </a:p>
          <a:p>
            <a:pPr marL="0" indent="0" algn="ctr">
              <a:buNone/>
            </a:pPr>
            <a:r>
              <a:rPr lang="ru-RU" sz="2400" dirty="0" smtClean="0"/>
              <a:t>"отправки </a:t>
            </a:r>
            <a:r>
              <a:rPr lang="ru-RU" sz="2400" dirty="0"/>
              <a:t>сообщений" (</a:t>
            </a:r>
            <a:r>
              <a:rPr lang="ru-RU" sz="2400" dirty="0" err="1"/>
              <a:t>message</a:t>
            </a:r>
            <a:r>
              <a:rPr lang="ru-RU" sz="2400" dirty="0"/>
              <a:t> </a:t>
            </a:r>
            <a:r>
              <a:rPr lang="ru-RU" sz="2400" dirty="0" err="1" smtClean="0"/>
              <a:t>passing</a:t>
            </a:r>
            <a:r>
              <a:rPr lang="ru-RU" sz="2400" dirty="0" smtClean="0"/>
              <a:t>)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ри </a:t>
            </a:r>
            <a:r>
              <a:rPr lang="ru-RU" sz="2400" dirty="0"/>
              <a:t>этом данные копируются из памяти одного </a:t>
            </a:r>
            <a:r>
              <a:rPr lang="ru-RU" sz="2400" dirty="0" smtClean="0"/>
              <a:t>процесса</a:t>
            </a:r>
          </a:p>
          <a:p>
            <a:pPr marL="0" indent="0" algn="ctr">
              <a:buNone/>
            </a:pPr>
            <a:r>
              <a:rPr lang="ru-RU" sz="2400" dirty="0" smtClean="0"/>
              <a:t>в </a:t>
            </a:r>
            <a:r>
              <a:rPr lang="ru-RU" sz="2400" dirty="0"/>
              <a:t>память </a:t>
            </a:r>
            <a:r>
              <a:rPr lang="ru-RU" sz="2400" dirty="0" smtClean="0"/>
              <a:t>другого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199192"/>
            <a:ext cx="7977913" cy="32293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Ограничение на количество процессов: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инимум 1024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аксимум 134,217,727 (2^27)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о умолчанию </a:t>
            </a:r>
            <a:r>
              <a:rPr lang="ru-RU" sz="2400" dirty="0"/>
              <a:t>262,144 (2^18)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99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3446366"/>
            <a:ext cx="7977913" cy="5440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Запуск</a:t>
            </a:r>
            <a:r>
              <a:rPr lang="en-US" sz="2400" dirty="0"/>
              <a:t> </a:t>
            </a:r>
            <a:r>
              <a:rPr lang="en-US" sz="2400" dirty="0" err="1"/>
              <a:t>нового</a:t>
            </a:r>
            <a:r>
              <a:rPr lang="en-US" sz="2400" dirty="0"/>
              <a:t> </a:t>
            </a:r>
            <a:r>
              <a:rPr lang="en-US" sz="2400" dirty="0" err="1" smtClean="0"/>
              <a:t>п</a:t>
            </a:r>
            <a:r>
              <a:rPr lang="ru-RU" sz="2400" dirty="0" err="1" smtClean="0"/>
              <a:t>роцесса</a:t>
            </a:r>
            <a:r>
              <a:rPr lang="en-US" sz="2400" dirty="0" smtClean="0"/>
              <a:t> – </a:t>
            </a:r>
            <a:r>
              <a:rPr lang="en-US" sz="2400" dirty="0"/>
              <a:t>3-5 </a:t>
            </a:r>
            <a:r>
              <a:rPr lang="en-US" sz="2400" dirty="0" err="1" smtClean="0"/>
              <a:t>микросекунд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en-US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476986"/>
            <a:ext cx="7977913" cy="2581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Память процесса: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err="1"/>
              <a:t>с</a:t>
            </a:r>
            <a:r>
              <a:rPr lang="ru-RU" sz="2400" dirty="0" err="1" smtClean="0"/>
              <a:t>тэк</a:t>
            </a:r>
            <a:r>
              <a:rPr lang="ru-RU" sz="2400" dirty="0" smtClean="0"/>
              <a:t>, куча, почтовый ящик, метаданные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на </a:t>
            </a:r>
            <a:r>
              <a:rPr lang="ru-RU" sz="2400" dirty="0"/>
              <a:t>старте </a:t>
            </a:r>
            <a:r>
              <a:rPr lang="ru-RU" sz="2400" dirty="0" smtClean="0"/>
              <a:t>2696 байт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4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1532</Words>
  <Application>Microsoft Macintosh PowerPoint</Application>
  <PresentationFormat>On-screen Show (4:3)</PresentationFormat>
  <Paragraphs>323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Calibri Light</vt:lpstr>
      <vt:lpstr>Arial</vt:lpstr>
      <vt:lpstr>Office Theme</vt:lpstr>
      <vt:lpstr>Важные особенности Эрланг</vt:lpstr>
      <vt:lpstr>Важные особенности Эрланг</vt:lpstr>
      <vt:lpstr>Важные особенности Эрланг</vt:lpstr>
      <vt:lpstr>Concurrency</vt:lpstr>
      <vt:lpstr>Concurrency</vt:lpstr>
      <vt:lpstr>Concurrency</vt:lpstr>
      <vt:lpstr>Concurrency</vt:lpstr>
      <vt:lpstr>Concurrency</vt:lpstr>
      <vt:lpstr>Concurrency</vt:lpstr>
      <vt:lpstr>Concurrency</vt:lpstr>
      <vt:lpstr>Concurrency</vt:lpstr>
      <vt:lpstr>Fault Tolerance</vt:lpstr>
      <vt:lpstr>Fault Tolerance</vt:lpstr>
      <vt:lpstr>Fault Tolerance</vt:lpstr>
      <vt:lpstr>Fault Tolerance</vt:lpstr>
      <vt:lpstr>Distribution</vt:lpstr>
      <vt:lpstr>Distribution</vt:lpstr>
      <vt:lpstr>Distribution</vt:lpstr>
      <vt:lpstr>Distribution</vt:lpstr>
      <vt:lpstr>Distribution</vt:lpstr>
      <vt:lpstr>Hot Code Upgrade</vt:lpstr>
      <vt:lpstr>Hot Code Upgrade</vt:lpstr>
      <vt:lpstr>Symmetric Multiprocessing</vt:lpstr>
      <vt:lpstr>Symmetric Multiprocessing</vt:lpstr>
      <vt:lpstr>Actor Model</vt:lpstr>
      <vt:lpstr>Actor Model</vt:lpstr>
      <vt:lpstr>Actor Model</vt:lpstr>
      <vt:lpstr>Actor Model</vt:lpstr>
      <vt:lpstr>Actor Model</vt:lpstr>
      <vt:lpstr>Soft Real Time</vt:lpstr>
      <vt:lpstr>Garbage Collection</vt:lpstr>
      <vt:lpstr>Garbage Collection</vt:lpstr>
      <vt:lpstr>Garbage Collection</vt:lpstr>
      <vt:lpstr>Garbage Collection</vt:lpstr>
      <vt:lpstr>Garbage Collection</vt:lpstr>
      <vt:lpstr>Erlang Shell</vt:lpstr>
      <vt:lpstr>Erlang Shell</vt:lpstr>
      <vt:lpstr>Tracing</vt:lpstr>
      <vt:lpstr>Tracing</vt:lpstr>
      <vt:lpstr>Tracing</vt:lpstr>
      <vt:lpstr>Tracing</vt:lpstr>
      <vt:lpstr>Tracing</vt:lpstr>
      <vt:lpstr>Tracing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Немного истории</dc:title>
  <dc:creator>Microsoft Office User</dc:creator>
  <cp:lastModifiedBy>Microsoft Office User</cp:lastModifiedBy>
  <cp:revision>31</cp:revision>
  <dcterms:created xsi:type="dcterms:W3CDTF">2017-01-20T09:05:31Z</dcterms:created>
  <dcterms:modified xsi:type="dcterms:W3CDTF">2017-01-20T14:00:13Z</dcterms:modified>
</cp:coreProperties>
</file>