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585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46596-D83B-344F-A205-07C9F036CC5F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9837-9F5E-C34B-8C66-75ECF302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Датский математик, статистик и инженер.</a:t>
            </a:r>
          </a:p>
          <a:p>
            <a:r>
              <a:rPr lang="ru-RU" dirty="0" smtClean="0"/>
              <a:t>Основатель научного направления по изучению трафика в телекоммуникационных системах.</a:t>
            </a:r>
          </a:p>
          <a:p>
            <a:r>
              <a:rPr lang="ru-RU" dirty="0" smtClean="0"/>
              <a:t>Автор теории массового обслуживания.</a:t>
            </a:r>
          </a:p>
          <a:p>
            <a:r>
              <a:rPr lang="ru-RU" dirty="0" smtClean="0"/>
              <a:t>В его честь была названа единица измерения трафика в телекоммуникационных системах — эрланг.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отличие от большинства языков программирования, разработанных для "общего" применения и на "правильном" теоретическом базисе,</a:t>
            </a:r>
          </a:p>
          <a:p>
            <a:r>
              <a:rPr lang="ru-RU" dirty="0" smtClean="0"/>
              <a:t>Эрланг изначально разрабатывался для конкретного узкого применения, исходя из практических требований.</a:t>
            </a:r>
          </a:p>
          <a:p>
            <a:r>
              <a:rPr lang="ru-RU" dirty="0" smtClean="0"/>
              <a:t>И от этого идут его преимущества и недостатки (о которых мы поговорим ниже).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язык был слишком медленным. Так что в 1991 Майк Вильямс переписал виртуальную машину на 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1995 году случился провал крупного проекта на С++ по созданию нового маршрутизатора. </a:t>
            </a:r>
          </a:p>
          <a:p>
            <a:r>
              <a:rPr lang="ru-RU" dirty="0" smtClean="0"/>
              <a:t>Проект включал разработку и железа и софта.</a:t>
            </a:r>
          </a:p>
          <a:p>
            <a:r>
              <a:rPr lang="ru-RU" dirty="0" smtClean="0"/>
              <a:t>Софт решили переписать заново на </a:t>
            </a:r>
            <a:r>
              <a:rPr lang="ru-RU" dirty="0" err="1" smtClean="0"/>
              <a:t>эрланге</a:t>
            </a:r>
            <a:r>
              <a:rPr lang="ru-RU" dirty="0" smtClean="0"/>
              <a:t>, и для этого создали новый отдел, куда вошло 60 разработчиков.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Многие разработчики покинули </a:t>
            </a:r>
            <a:r>
              <a:rPr lang="ru-RU" dirty="0" err="1" smtClean="0"/>
              <a:t>Эрикссон</a:t>
            </a:r>
            <a:r>
              <a:rPr lang="ru-RU" dirty="0" smtClean="0"/>
              <a:t> и организовали собственную </a:t>
            </a:r>
            <a:r>
              <a:rPr lang="ru-RU" dirty="0" err="1" smtClean="0"/>
              <a:t>компанию,где</a:t>
            </a:r>
            <a:r>
              <a:rPr lang="ru-RU" dirty="0" smtClean="0"/>
              <a:t> продолжали использовать эрланг. Компания оказалась успешной.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</a:t>
            </a:r>
            <a:r>
              <a:rPr lang="es-ES_tradnl" dirty="0" err="1" smtClean="0"/>
              <a:t>ниверситет</a:t>
            </a:r>
            <a:r>
              <a:rPr lang="es-ES_tradnl" dirty="0" smtClean="0"/>
              <a:t> </a:t>
            </a:r>
            <a:r>
              <a:rPr lang="es-ES_tradnl" dirty="0" err="1" smtClean="0"/>
              <a:t>Уппсала</a:t>
            </a:r>
            <a:r>
              <a:rPr lang="es-ES_tradnl" dirty="0" smtClean="0"/>
              <a:t> (Uppsala </a:t>
            </a:r>
            <a:r>
              <a:rPr lang="es-ES_tradnl" dirty="0" err="1" smtClean="0"/>
              <a:t>University</a:t>
            </a:r>
            <a:r>
              <a:rPr lang="es-ES_tradnl" dirty="0" smtClean="0"/>
              <a:t>) -- </a:t>
            </a:r>
            <a:r>
              <a:rPr lang="es-ES_tradnl" dirty="0" err="1" smtClean="0"/>
              <a:t>старейший</a:t>
            </a:r>
            <a:r>
              <a:rPr lang="es-ES_tradnl" dirty="0" smtClean="0"/>
              <a:t> </a:t>
            </a:r>
            <a:r>
              <a:rPr lang="es-ES_tradnl" dirty="0" err="1" smtClean="0"/>
              <a:t>университет</a:t>
            </a:r>
            <a:r>
              <a:rPr lang="es-ES_tradnl" dirty="0" smtClean="0"/>
              <a:t> </a:t>
            </a:r>
            <a:r>
              <a:rPr lang="es-ES_tradnl" dirty="0" err="1" smtClean="0"/>
              <a:t>Швеции</a:t>
            </a:r>
            <a:r>
              <a:rPr lang="es-ES_tradnl" dirty="0" smtClean="0"/>
              <a:t>.</a:t>
            </a:r>
            <a:endParaRPr lang="ru-RU" dirty="0" smtClean="0"/>
          </a:p>
          <a:p>
            <a:r>
              <a:rPr lang="ru-RU" dirty="0" smtClean="0"/>
              <a:t>Они разработали компилятор в </a:t>
            </a:r>
            <a:r>
              <a:rPr lang="ru-RU" dirty="0" err="1" smtClean="0"/>
              <a:t>нативный</a:t>
            </a:r>
            <a:r>
              <a:rPr lang="ru-RU" dirty="0" smtClean="0"/>
              <a:t>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крупный 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r>
              <a:rPr lang="ru-RU" dirty="0" smtClean="0"/>
              <a:t> проект на эрланг.</a:t>
            </a:r>
          </a:p>
          <a:p>
            <a:r>
              <a:rPr lang="ru-RU" dirty="0" smtClean="0"/>
              <a:t>Стал основой для большинства IM (</a:t>
            </a:r>
            <a:r>
              <a:rPr lang="ru-RU" dirty="0" err="1" smtClean="0"/>
              <a:t>instant</a:t>
            </a:r>
            <a:r>
              <a:rPr lang="ru-RU" dirty="0" smtClean="0"/>
              <a:t> </a:t>
            </a:r>
            <a:r>
              <a:rPr lang="ru-RU" dirty="0" err="1" smtClean="0"/>
              <a:t>messaging</a:t>
            </a:r>
            <a:r>
              <a:rPr lang="ru-RU" dirty="0" smtClean="0"/>
              <a:t>) систем.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 для широко известного нынче </a:t>
            </a:r>
            <a:r>
              <a:rPr lang="ru-RU" dirty="0" err="1" smtClean="0"/>
              <a:t>WhatsApp</a:t>
            </a:r>
            <a:endParaRPr lang="ru-RU" dirty="0" smtClean="0"/>
          </a:p>
          <a:p>
            <a:r>
              <a:rPr lang="ru-RU" dirty="0" smtClean="0"/>
              <a:t>Его автор -- Алексей Щепин -- получил награду «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Year</a:t>
            </a:r>
            <a:r>
              <a:rPr lang="ru-RU" dirty="0" smtClean="0"/>
              <a:t>» на 2006 Erlang 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Эрланг научился эффективно использовать все имеющиеся в системе процессорные ядра.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6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Это случилось в подходящий момент. </a:t>
            </a:r>
          </a:p>
          <a:p>
            <a:endParaRPr lang="ru-RU" sz="1200" dirty="0" smtClean="0"/>
          </a:p>
          <a:p>
            <a:r>
              <a:rPr lang="ru-RU" sz="1200" dirty="0" smtClean="0"/>
              <a:t>У IT-индустрии появилась потребность разрабатывать многопоточные программы, эффективно использующие несколько процессоров.</a:t>
            </a:r>
          </a:p>
          <a:p>
            <a:r>
              <a:rPr lang="ru-RU" sz="1200" dirty="0" smtClean="0"/>
              <a:t>Делать это на популярных языках программирования было трудно.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Позволяет рассчитать потребность в оборудовании исходя из предполагаемой</a:t>
            </a:r>
            <a:r>
              <a:rPr lang="ru-RU" baseline="0" dirty="0" smtClean="0"/>
              <a:t> нагрузки.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2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считать первой книгой по эрланг. </a:t>
            </a:r>
          </a:p>
          <a:p>
            <a:r>
              <a:rPr lang="ru-RU" dirty="0" smtClean="0"/>
              <a:t>Хотя первая</a:t>
            </a:r>
            <a:r>
              <a:rPr lang="ru-RU" baseline="0" dirty="0" smtClean="0"/>
              <a:t> книга была</a:t>
            </a:r>
            <a:r>
              <a:rPr lang="ru-RU" dirty="0" smtClean="0"/>
              <a:t> в 90х, но она</a:t>
            </a:r>
            <a:r>
              <a:rPr lang="ru-RU" baseline="0" dirty="0" smtClean="0"/>
              <a:t> устаревшая.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Признана во всем мире, принята для использования в крупнейшей почтовой службе мира — Главном почтамте Великобритании.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Эрикссон</a:t>
            </a:r>
            <a:r>
              <a:rPr lang="ru-RU" baseline="0" dirty="0" smtClean="0"/>
              <a:t> -- </a:t>
            </a:r>
            <a:r>
              <a:rPr lang="ru-RU" dirty="0" smtClean="0"/>
              <a:t>крупный поставщик </a:t>
            </a:r>
            <a:r>
              <a:rPr lang="ru-RU" dirty="0" err="1" smtClean="0"/>
              <a:t>телекомуникационного</a:t>
            </a:r>
            <a:r>
              <a:rPr lang="ru-RU" dirty="0" smtClean="0"/>
              <a:t> оборудования и услуг.</a:t>
            </a:r>
          </a:p>
          <a:p>
            <a:endParaRPr lang="ru-RU" dirty="0" smtClean="0"/>
          </a:p>
          <a:p>
            <a:r>
              <a:rPr lang="en-US" dirty="0" err="1" smtClean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компании</a:t>
            </a:r>
            <a:r>
              <a:rPr lang="en-US" dirty="0" smtClean="0"/>
              <a:t> </a:t>
            </a:r>
            <a:r>
              <a:rPr lang="en-US" dirty="0" err="1" smtClean="0"/>
              <a:t>был</a:t>
            </a:r>
            <a:r>
              <a:rPr lang="en-US" dirty="0" smtClean="0"/>
              <a:t> </a:t>
            </a:r>
            <a:r>
              <a:rPr lang="en-US" dirty="0" err="1" smtClean="0"/>
              <a:t>отдел</a:t>
            </a:r>
            <a:r>
              <a:rPr lang="en-US" dirty="0" smtClean="0"/>
              <a:t>, </a:t>
            </a:r>
            <a:r>
              <a:rPr lang="en-US" dirty="0" err="1" smtClean="0"/>
              <a:t>занимающийся</a:t>
            </a:r>
            <a:r>
              <a:rPr lang="en-US" dirty="0" smtClean="0"/>
              <a:t> </a:t>
            </a:r>
            <a:r>
              <a:rPr lang="en-US" dirty="0" err="1" smtClean="0"/>
              <a:t>научной</a:t>
            </a:r>
            <a:r>
              <a:rPr lang="en-US" dirty="0" smtClean="0"/>
              <a:t> </a:t>
            </a:r>
            <a:r>
              <a:rPr lang="en-US" dirty="0" err="1" smtClean="0"/>
              <a:t>работой:Ericsson’s</a:t>
            </a:r>
            <a:r>
              <a:rPr lang="en-US" dirty="0" smtClean="0"/>
              <a:t> Computer Science Laboratory in Stockholm, Sweden.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компании уже был опыт разработки языков программирования, использовались собственные </a:t>
            </a:r>
            <a:r>
              <a:rPr lang="ru-RU" dirty="0" err="1" smtClean="0"/>
              <a:t>проприетарные</a:t>
            </a:r>
            <a:r>
              <a:rPr lang="ru-RU" dirty="0" smtClean="0"/>
              <a:t> языки PLEX и </a:t>
            </a:r>
            <a:r>
              <a:rPr lang="ru-RU" dirty="0" err="1" smtClean="0"/>
              <a:t>EriPascal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 они не стремились разработать еще один язык, а хотели найти подходящее решение среди уже существующих.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Больше всего им понравился </a:t>
            </a:r>
            <a:r>
              <a:rPr lang="ru-RU" dirty="0" err="1" smtClean="0"/>
              <a:t>Prolog</a:t>
            </a:r>
            <a:r>
              <a:rPr lang="ru-RU" dirty="0" smtClean="0"/>
              <a:t>. И первая виртуальная машина для Erlang была написана на нем.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jabberd.i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Symmetric_multiprocess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Queueing_theo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814" y="1629103"/>
            <a:ext cx="6474372" cy="1041934"/>
          </a:xfrm>
        </p:spPr>
        <p:txBody>
          <a:bodyPr/>
          <a:lstStyle/>
          <a:p>
            <a:r>
              <a:rPr lang="ru-RU" dirty="0" smtClean="0"/>
              <a:t>Немного истории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3353" y="3292122"/>
            <a:ext cx="5746154" cy="1867707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Предыстория – начало ХХ века</a:t>
            </a:r>
            <a:endParaRPr lang="en-US" dirty="0" smtClean="0"/>
          </a:p>
          <a:p>
            <a:pPr algn="l"/>
            <a:r>
              <a:rPr lang="ru-RU" dirty="0" smtClean="0"/>
              <a:t>Детство</a:t>
            </a:r>
            <a:r>
              <a:rPr lang="en-US" dirty="0" smtClean="0"/>
              <a:t> – </a:t>
            </a:r>
            <a:r>
              <a:rPr lang="ru-RU" dirty="0" smtClean="0"/>
              <a:t>1985-1991</a:t>
            </a:r>
            <a:endParaRPr lang="en-US" dirty="0" smtClean="0"/>
          </a:p>
          <a:p>
            <a:pPr algn="l"/>
            <a:r>
              <a:rPr lang="ru-RU" dirty="0" smtClean="0"/>
              <a:t>Взросление</a:t>
            </a:r>
            <a:r>
              <a:rPr lang="en-US" dirty="0" smtClean="0"/>
              <a:t> – </a:t>
            </a:r>
            <a:r>
              <a:rPr lang="ru-RU" dirty="0" smtClean="0"/>
              <a:t>1991-1998</a:t>
            </a:r>
            <a:endParaRPr lang="en-US" dirty="0" smtClean="0"/>
          </a:p>
          <a:p>
            <a:pPr algn="l"/>
            <a:r>
              <a:rPr lang="ru-RU" dirty="0" smtClean="0"/>
              <a:t>Выход в мир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с 1998 по настоящее 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Детство </a:t>
            </a:r>
            <a:r>
              <a:rPr lang="ru-RU" dirty="0"/>
              <a:t>– 1985-1991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250924"/>
            <a:ext cx="7977913" cy="36817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Подходящего по всем требованиям языка нет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И главная проблема </a:t>
            </a:r>
            <a:r>
              <a:rPr lang="ru-RU" sz="2400" dirty="0" smtClean="0"/>
              <a:t>– ни </a:t>
            </a:r>
            <a:r>
              <a:rPr lang="ru-RU" sz="2400" dirty="0"/>
              <a:t>один язык не поддерживает </a:t>
            </a:r>
            <a:r>
              <a:rPr lang="ru-RU" sz="2400" dirty="0" err="1"/>
              <a:t>многопоточность</a:t>
            </a:r>
            <a:r>
              <a:rPr lang="ru-RU" sz="2400" dirty="0"/>
              <a:t> на нужном </a:t>
            </a:r>
            <a:r>
              <a:rPr lang="ru-RU" sz="2400" dirty="0" smtClean="0"/>
              <a:t>уровне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Через </a:t>
            </a:r>
            <a:r>
              <a:rPr lang="ru-RU" sz="2400" dirty="0"/>
              <a:t>2 года лаборатория решила </a:t>
            </a: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разработать </a:t>
            </a:r>
            <a:r>
              <a:rPr lang="ru-RU" sz="2400" dirty="0"/>
              <a:t>свой язык </a:t>
            </a:r>
            <a:r>
              <a:rPr lang="ru-RU" sz="2400" dirty="0" smtClean="0"/>
              <a:t>программирования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Детство </a:t>
            </a:r>
            <a:r>
              <a:rPr lang="ru-RU" dirty="0"/>
              <a:t>– 1985-1991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849641"/>
            <a:ext cx="7977913" cy="170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Еще 4 года ушло на разработку первых версий Эрланг</a:t>
            </a:r>
            <a:r>
              <a:rPr lang="ru-RU" sz="2400" dirty="0" smtClean="0"/>
              <a:t>,</a:t>
            </a:r>
          </a:p>
          <a:p>
            <a:pPr marL="0" indent="0" algn="ctr">
              <a:buNone/>
            </a:pPr>
            <a:r>
              <a:rPr lang="ru-RU" sz="2400" dirty="0" smtClean="0"/>
              <a:t> </a:t>
            </a:r>
            <a:r>
              <a:rPr lang="ru-RU" sz="2400" dirty="0"/>
              <a:t>одновременно с </a:t>
            </a:r>
            <a:r>
              <a:rPr lang="ru-RU" sz="2400" dirty="0" smtClean="0"/>
              <a:t>написанием</a:t>
            </a:r>
          </a:p>
          <a:p>
            <a:pPr marL="0" indent="0" algn="ctr">
              <a:buNone/>
            </a:pPr>
            <a:r>
              <a:rPr lang="ru-RU" sz="2400" dirty="0" smtClean="0"/>
              <a:t>прототипов </a:t>
            </a:r>
            <a:r>
              <a:rPr lang="ru-RU" sz="2400" dirty="0"/>
              <a:t>приложений на нем.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4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Взросление </a:t>
            </a:r>
            <a:r>
              <a:rPr lang="ru-RU" dirty="0"/>
              <a:t>– 1991-1998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849641"/>
            <a:ext cx="7977913" cy="170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По итогам 6-ти летней работы </a:t>
            </a:r>
            <a:r>
              <a:rPr lang="ru-RU" sz="2400" dirty="0" smtClean="0"/>
              <a:t>лаборатории</a:t>
            </a:r>
          </a:p>
          <a:p>
            <a:pPr marL="0" indent="0" algn="ctr">
              <a:buNone/>
            </a:pPr>
            <a:r>
              <a:rPr lang="ru-RU" sz="2400" dirty="0" smtClean="0"/>
              <a:t>Эрланг </a:t>
            </a:r>
            <a:r>
              <a:rPr lang="ru-RU" sz="2400" dirty="0"/>
              <a:t>был признан удачным </a:t>
            </a:r>
            <a:r>
              <a:rPr lang="ru-RU" sz="2400" dirty="0" smtClean="0"/>
              <a:t>решением,</a:t>
            </a:r>
          </a:p>
          <a:p>
            <a:pPr marL="0" indent="0" algn="ctr">
              <a:buNone/>
            </a:pPr>
            <a:r>
              <a:rPr lang="ru-RU" sz="2400" dirty="0" smtClean="0"/>
              <a:t>соответствующим </a:t>
            </a:r>
            <a:r>
              <a:rPr lang="ru-RU" sz="2400" dirty="0"/>
              <a:t>всем требованиям.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Взросление </a:t>
            </a:r>
            <a:r>
              <a:rPr lang="ru-RU" dirty="0"/>
              <a:t>– 1991-1998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295678"/>
            <a:ext cx="7977913" cy="22666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1992 год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ервое использование </a:t>
            </a:r>
            <a:r>
              <a:rPr lang="ru-RU" sz="2400" dirty="0"/>
              <a:t>в коммерческом </a:t>
            </a:r>
            <a:r>
              <a:rPr lang="ru-RU" sz="2400" dirty="0" smtClean="0"/>
              <a:t>проекте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Успешно :)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Взросление </a:t>
            </a:r>
            <a:r>
              <a:rPr lang="ru-RU" dirty="0"/>
              <a:t>– 1991-1998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293681"/>
            <a:ext cx="7977913" cy="23863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1995 </a:t>
            </a:r>
            <a:r>
              <a:rPr lang="ru-RU" sz="2400" dirty="0"/>
              <a:t>год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к</a:t>
            </a:r>
            <a:r>
              <a:rPr lang="ru-RU" sz="2400" dirty="0" smtClean="0"/>
              <a:t>рупный проект, 60 разработчиков, 1М строк кода</a:t>
            </a:r>
            <a:endParaRPr lang="ru-RU" sz="2400" dirty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Успешно :)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Взросление </a:t>
            </a:r>
            <a:r>
              <a:rPr lang="ru-RU" dirty="0"/>
              <a:t>– 1991-1998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849641"/>
            <a:ext cx="7977913" cy="170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Open Telecom Platform (OTP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</a:t>
            </a:r>
            <a:r>
              <a:rPr lang="ru-RU" sz="2400" dirty="0" smtClean="0"/>
              <a:t>тдел в </a:t>
            </a:r>
            <a:r>
              <a:rPr lang="ru-RU" sz="2400" dirty="0" err="1" smtClean="0"/>
              <a:t>Эрикссон</a:t>
            </a:r>
            <a:r>
              <a:rPr lang="ru-RU" sz="2400" dirty="0" smtClean="0"/>
              <a:t>, и созданный им </a:t>
            </a:r>
            <a:r>
              <a:rPr lang="ru-RU" sz="2400" dirty="0" err="1" smtClean="0"/>
              <a:t>фреймворк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3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Взросление </a:t>
            </a:r>
            <a:r>
              <a:rPr lang="ru-RU" dirty="0"/>
              <a:t>– 1991-1998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131185"/>
            <a:ext cx="7977913" cy="32463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1998 год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Внезапная </a:t>
            </a:r>
            <a:r>
              <a:rPr lang="en-US" sz="2400" dirty="0" smtClean="0"/>
              <a:t>Java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 smtClean="0"/>
              <a:t>Эрланг запрещен для новых проектов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н</a:t>
            </a:r>
            <a:r>
              <a:rPr lang="ru-RU" sz="2400" dirty="0" smtClean="0"/>
              <a:t>е на долго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Взросление </a:t>
            </a:r>
            <a:r>
              <a:rPr lang="ru-RU" dirty="0"/>
              <a:t>– 1991-1998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087645"/>
            <a:ext cx="7977913" cy="34531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1998 год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pen source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Uppsala </a:t>
            </a:r>
            <a:r>
              <a:rPr lang="en-US" sz="2400" dirty="0" smtClean="0"/>
              <a:t>University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High-Performance </a:t>
            </a:r>
            <a:r>
              <a:rPr lang="en-US" sz="2400" dirty="0" err="1"/>
              <a:t>Erlang</a:t>
            </a:r>
            <a:r>
              <a:rPr lang="en-US" sz="2400" dirty="0"/>
              <a:t> research group (</a:t>
            </a:r>
            <a:r>
              <a:rPr lang="en-US" sz="2400" dirty="0" err="1"/>
              <a:t>HiPE</a:t>
            </a:r>
            <a:r>
              <a:rPr lang="en-U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Выход в мир – </a:t>
            </a:r>
            <a:r>
              <a:rPr lang="en-US" dirty="0" smtClean="0"/>
              <a:t>c </a:t>
            </a:r>
            <a:r>
              <a:rPr lang="ru-RU" dirty="0" smtClean="0"/>
              <a:t>1998</a:t>
            </a:r>
            <a:r>
              <a:rPr lang="en-US" dirty="0" smtClean="0"/>
              <a:t> </a:t>
            </a:r>
            <a:r>
              <a:rPr lang="ru-RU" dirty="0" smtClean="0"/>
              <a:t>года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523073"/>
            <a:ext cx="7977913" cy="25823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2002 </a:t>
            </a:r>
            <a:r>
              <a:rPr lang="en-US" sz="2400" dirty="0" err="1" smtClean="0"/>
              <a:t>год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err="1" smtClean="0"/>
              <a:t>ejabberd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www.ejabberd.im</a:t>
            </a:r>
            <a:r>
              <a:rPr lang="en-US" sz="2400" dirty="0">
                <a:hlinkClick r:id="rId3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2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Выход в мир – </a:t>
            </a:r>
            <a:r>
              <a:rPr lang="en-US" dirty="0" smtClean="0"/>
              <a:t>c </a:t>
            </a:r>
            <a:r>
              <a:rPr lang="ru-RU" dirty="0" smtClean="0"/>
              <a:t>1998</a:t>
            </a:r>
            <a:r>
              <a:rPr lang="en-US" dirty="0" smtClean="0"/>
              <a:t> </a:t>
            </a:r>
            <a:r>
              <a:rPr lang="ru-RU" dirty="0" smtClean="0"/>
              <a:t>года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327129"/>
            <a:ext cx="7977913" cy="25605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2006 </a:t>
            </a:r>
            <a:r>
              <a:rPr lang="en-US" sz="2400" dirty="0" err="1" smtClean="0"/>
              <a:t>год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появилась</a:t>
            </a:r>
            <a:r>
              <a:rPr lang="en-US" sz="2400" dirty="0" smtClean="0"/>
              <a:t> </a:t>
            </a:r>
            <a:r>
              <a:rPr lang="en-US" sz="2400" dirty="0" err="1" smtClean="0"/>
              <a:t>поддержка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симметричной</a:t>
            </a:r>
            <a:r>
              <a:rPr lang="en-US" sz="2400" dirty="0" smtClean="0"/>
              <a:t> </a:t>
            </a:r>
            <a:r>
              <a:rPr lang="en-US" sz="2400" dirty="0" err="1" smtClean="0"/>
              <a:t>мультипроцессорности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(Symmetric Multiprocessing, SMP)</a:t>
            </a:r>
          </a:p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en.wikipedia.org</a:t>
            </a:r>
            <a:r>
              <a:rPr lang="en-US" sz="2400" dirty="0">
                <a:hlinkClick r:id="rId3"/>
              </a:rPr>
              <a:t>/wiki/</a:t>
            </a:r>
            <a:r>
              <a:rPr lang="en-US" sz="2400" dirty="0" err="1">
                <a:hlinkClick r:id="rId3"/>
              </a:rPr>
              <a:t>Symmetric_multiprocessing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7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Предыстория – начало </a:t>
            </a:r>
            <a:r>
              <a:rPr lang="ru-RU" dirty="0"/>
              <a:t>ХХ века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3114" y="5552949"/>
            <a:ext cx="3197772" cy="8092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Агнер Краруп </a:t>
            </a:r>
            <a:r>
              <a:rPr lang="ru-RU" sz="2400" dirty="0" smtClean="0"/>
              <a:t>Эрланг</a:t>
            </a:r>
          </a:p>
          <a:p>
            <a:pPr marL="0" indent="0" algn="ctr">
              <a:buNone/>
            </a:pPr>
            <a:r>
              <a:rPr lang="ru-RU" sz="2400" dirty="0" smtClean="0"/>
              <a:t>Agner </a:t>
            </a:r>
            <a:r>
              <a:rPr lang="ru-RU" sz="2400" dirty="0"/>
              <a:t>Krarup Erlang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11" y="1584435"/>
            <a:ext cx="2307978" cy="36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Выход в мир – </a:t>
            </a:r>
            <a:r>
              <a:rPr lang="en-US" dirty="0" smtClean="0"/>
              <a:t>c </a:t>
            </a:r>
            <a:r>
              <a:rPr lang="ru-RU" dirty="0" smtClean="0"/>
              <a:t>1998</a:t>
            </a:r>
            <a:r>
              <a:rPr lang="en-US" dirty="0" smtClean="0"/>
              <a:t> </a:t>
            </a:r>
            <a:r>
              <a:rPr lang="ru-RU" dirty="0" smtClean="0"/>
              <a:t>года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247757"/>
            <a:ext cx="7977913" cy="30187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Производители процессоров</a:t>
            </a:r>
          </a:p>
          <a:p>
            <a:pPr marL="0" indent="0" algn="ctr">
              <a:buNone/>
            </a:pPr>
            <a:r>
              <a:rPr lang="ru-RU" sz="2400" dirty="0" smtClean="0"/>
              <a:t>достигли </a:t>
            </a:r>
            <a:r>
              <a:rPr lang="ru-RU" sz="2400" dirty="0"/>
              <a:t>предела тактовых </a:t>
            </a:r>
            <a:r>
              <a:rPr lang="ru-RU" sz="2400" dirty="0" smtClean="0"/>
              <a:t>частот,</a:t>
            </a:r>
          </a:p>
          <a:p>
            <a:pPr marL="0" indent="0" algn="ctr">
              <a:buNone/>
            </a:pPr>
            <a:r>
              <a:rPr lang="ru-RU" sz="2400" dirty="0" smtClean="0"/>
              <a:t>и пошли </a:t>
            </a:r>
            <a:r>
              <a:rPr lang="ru-RU" sz="2400" dirty="0"/>
              <a:t>по пути увеличения числа процессоров</a:t>
            </a:r>
            <a:r>
              <a:rPr lang="ru-RU" sz="2400" dirty="0" smtClean="0"/>
              <a:t>.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В</a:t>
            </a:r>
            <a:r>
              <a:rPr lang="ru-RU" sz="2400" dirty="0" smtClean="0"/>
              <a:t>озник </a:t>
            </a:r>
            <a:r>
              <a:rPr lang="ru-RU" sz="2400" dirty="0"/>
              <a:t>интерес к функциональному </a:t>
            </a:r>
            <a:r>
              <a:rPr lang="ru-RU" sz="2400" dirty="0" smtClean="0"/>
              <a:t>программированию</a:t>
            </a:r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к эрланг в частности.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47" y="525970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Выход в мир – </a:t>
            </a:r>
            <a:r>
              <a:rPr lang="en-US" dirty="0" smtClean="0"/>
              <a:t>c </a:t>
            </a:r>
            <a:r>
              <a:rPr lang="ru-RU" dirty="0" smtClean="0"/>
              <a:t>1998</a:t>
            </a:r>
            <a:r>
              <a:rPr lang="en-US" dirty="0" smtClean="0"/>
              <a:t> </a:t>
            </a:r>
            <a:r>
              <a:rPr lang="ru-RU" dirty="0" smtClean="0"/>
              <a:t>года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594995"/>
            <a:ext cx="7977913" cy="24747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Популярность ФП </a:t>
            </a:r>
            <a:r>
              <a:rPr lang="ru-RU" sz="2400" dirty="0"/>
              <a:t>проявилась в двух направлениях</a:t>
            </a:r>
            <a:r>
              <a:rPr lang="ru-RU" sz="2400" dirty="0" smtClean="0"/>
              <a:t>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использование ФП языков</a:t>
            </a:r>
            <a:endParaRPr lang="ru-RU" sz="2400" dirty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заимствование </a:t>
            </a:r>
            <a:r>
              <a:rPr lang="ru-RU" sz="2400" dirty="0"/>
              <a:t>идей ФП </a:t>
            </a:r>
            <a:r>
              <a:rPr lang="ru-RU" sz="2400" dirty="0" smtClean="0"/>
              <a:t>в </a:t>
            </a:r>
            <a:r>
              <a:rPr lang="ru-RU" sz="2400" dirty="0" err="1" smtClean="0"/>
              <a:t>мейнстрим</a:t>
            </a:r>
            <a:r>
              <a:rPr lang="ru-RU" sz="2400" dirty="0" smtClean="0"/>
              <a:t> языках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47" y="525970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Выход в мир – </a:t>
            </a:r>
            <a:r>
              <a:rPr lang="en-US" dirty="0" smtClean="0"/>
              <a:t>c </a:t>
            </a:r>
            <a:r>
              <a:rPr lang="ru-RU" dirty="0" smtClean="0"/>
              <a:t>1998</a:t>
            </a:r>
            <a:r>
              <a:rPr lang="en-US" dirty="0" smtClean="0"/>
              <a:t> </a:t>
            </a:r>
            <a:r>
              <a:rPr lang="ru-RU" dirty="0" smtClean="0"/>
              <a:t>года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502402"/>
            <a:ext cx="7977913" cy="24747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2007 год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/>
              <a:t>книга Джо </a:t>
            </a:r>
            <a:r>
              <a:rPr lang="ru-RU" sz="2400" dirty="0" err="1" smtClean="0"/>
              <a:t>Армстронга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/>
              <a:t>«Programming </a:t>
            </a:r>
            <a:r>
              <a:rPr lang="en-US" sz="2400" dirty="0" err="1"/>
              <a:t>Erlang</a:t>
            </a:r>
            <a:r>
              <a:rPr lang="en-US" sz="2400" dirty="0"/>
              <a:t>»</a:t>
            </a:r>
            <a:endParaRPr lang="ru-RU" sz="2400" dirty="0"/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47" y="525970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Выход в мир – </a:t>
            </a:r>
            <a:r>
              <a:rPr lang="en-US" dirty="0" smtClean="0"/>
              <a:t>c </a:t>
            </a:r>
            <a:r>
              <a:rPr lang="ru-RU" dirty="0" smtClean="0"/>
              <a:t>1998</a:t>
            </a:r>
            <a:r>
              <a:rPr lang="en-US" dirty="0" smtClean="0"/>
              <a:t> </a:t>
            </a:r>
            <a:r>
              <a:rPr lang="ru-RU" dirty="0" smtClean="0"/>
              <a:t>года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907520"/>
            <a:ext cx="7977913" cy="24747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Нынче </a:t>
            </a:r>
            <a:r>
              <a:rPr lang="ru-RU" sz="2400"/>
              <a:t>эрланг</a:t>
            </a:r>
            <a:r>
              <a:rPr lang="ru-RU" sz="2400" dirty="0"/>
              <a:t> </a:t>
            </a:r>
            <a:r>
              <a:rPr lang="ru-RU" sz="2400" dirty="0" smtClean="0"/>
              <a:t>известен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применяется достаточно широко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7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Предыстория – начало </a:t>
            </a:r>
            <a:r>
              <a:rPr lang="ru-RU" dirty="0"/>
              <a:t>ХХ века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86" y="2316245"/>
            <a:ext cx="7421429" cy="2225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/>
              <a:t>Теория</a:t>
            </a:r>
            <a:r>
              <a:rPr lang="en-US" sz="2400" dirty="0"/>
              <a:t> </a:t>
            </a:r>
            <a:r>
              <a:rPr lang="en-US" sz="2400" dirty="0" err="1"/>
              <a:t>массового</a:t>
            </a:r>
            <a:r>
              <a:rPr lang="en-US" sz="2400" dirty="0"/>
              <a:t> </a:t>
            </a:r>
            <a:r>
              <a:rPr lang="en-US" sz="2400" dirty="0" err="1" smtClean="0"/>
              <a:t>обслуживания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Queueing theory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en.wikipedia.org</a:t>
            </a:r>
            <a:r>
              <a:rPr lang="en-US" sz="2400" dirty="0">
                <a:hlinkClick r:id="rId3"/>
              </a:rPr>
              <a:t>/wiki/</a:t>
            </a:r>
            <a:r>
              <a:rPr lang="en-US" sz="2400" dirty="0" err="1">
                <a:hlinkClick r:id="rId3"/>
              </a:rPr>
              <a:t>Queueing_theory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Предыстория – начало </a:t>
            </a:r>
            <a:r>
              <a:rPr lang="ru-RU" dirty="0"/>
              <a:t>ХХ века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1909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/>
              <a:t>«</a:t>
            </a:r>
            <a:r>
              <a:rPr lang="en-US" sz="2400" dirty="0" err="1" smtClean="0"/>
              <a:t>Теория</a:t>
            </a:r>
            <a:r>
              <a:rPr lang="en-US" sz="2400" dirty="0" smtClean="0"/>
              <a:t> </a:t>
            </a:r>
            <a:r>
              <a:rPr lang="en-US" sz="2400" dirty="0" err="1"/>
              <a:t>вероятностей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телефонные</a:t>
            </a:r>
            <a:r>
              <a:rPr lang="en-US" sz="2400" dirty="0"/>
              <a:t> </a:t>
            </a:r>
            <a:r>
              <a:rPr lang="en-US" sz="2400" dirty="0" err="1" smtClean="0"/>
              <a:t>разговоры</a:t>
            </a:r>
            <a:r>
              <a:rPr lang="en-US" sz="2400" dirty="0" smtClean="0"/>
              <a:t>»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/>
              <a:t>The </a:t>
            </a:r>
            <a:r>
              <a:rPr lang="en-US" sz="2400" dirty="0"/>
              <a:t>Theory of Probabilities and </a:t>
            </a:r>
            <a:r>
              <a:rPr lang="en-US" sz="2400" dirty="0" smtClean="0"/>
              <a:t>Telephone</a:t>
            </a:r>
            <a:r>
              <a:rPr lang="ru-RU" sz="2400" dirty="0" smtClean="0"/>
              <a:t> </a:t>
            </a:r>
            <a:r>
              <a:rPr lang="en-US" sz="2400" dirty="0" smtClean="0"/>
              <a:t>Conversations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Предыстория – начало </a:t>
            </a:r>
            <a:r>
              <a:rPr lang="ru-RU" dirty="0"/>
              <a:t>ХХ века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422688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Теория массового обслуживания используется: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/>
              <a:t>д</a:t>
            </a:r>
            <a:r>
              <a:rPr lang="ru-RU" sz="2400" dirty="0" smtClean="0"/>
              <a:t>ля оценки пропускной способности сетей</a:t>
            </a:r>
          </a:p>
          <a:p>
            <a:pPr marL="0" indent="0" algn="ctr">
              <a:buNone/>
            </a:pPr>
            <a:r>
              <a:rPr lang="ru-RU" sz="2400" dirty="0"/>
              <a:t>д</a:t>
            </a:r>
            <a:r>
              <a:rPr lang="ru-RU" sz="2400" dirty="0" smtClean="0"/>
              <a:t>ля оценки автомобильного траффика</a:t>
            </a:r>
          </a:p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ри проектировании фабрик, больниц, складов, магазинов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Детство </a:t>
            </a:r>
            <a:r>
              <a:rPr lang="ru-RU" dirty="0"/>
              <a:t>– 1985-1991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1946128"/>
            <a:ext cx="7977913" cy="37495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Шведская компания </a:t>
            </a:r>
            <a:r>
              <a:rPr lang="ru-RU" sz="2400" dirty="0" err="1"/>
              <a:t>Эрикссон</a:t>
            </a:r>
            <a:r>
              <a:rPr lang="ru-RU" sz="2400" dirty="0"/>
              <a:t> (</a:t>
            </a:r>
            <a:r>
              <a:rPr lang="ru-RU" sz="2400" dirty="0" err="1"/>
              <a:t>Ericsson</a:t>
            </a:r>
            <a:r>
              <a:rPr lang="ru-RU" sz="2400" dirty="0" smtClean="0"/>
              <a:t>)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/>
              <a:t>Ericsson’s Computer Science </a:t>
            </a:r>
            <a:r>
              <a:rPr lang="en-US" sz="2400" dirty="0" smtClean="0"/>
              <a:t>Laboratory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Джо </a:t>
            </a:r>
            <a:r>
              <a:rPr lang="ru-RU" sz="2400" dirty="0" err="1"/>
              <a:t>Армстронг</a:t>
            </a:r>
            <a:r>
              <a:rPr lang="ru-RU" sz="2400" dirty="0"/>
              <a:t> (</a:t>
            </a:r>
            <a:r>
              <a:rPr lang="ru-RU" sz="2400" dirty="0" err="1"/>
              <a:t>Joe</a:t>
            </a:r>
            <a:r>
              <a:rPr lang="ru-RU" sz="2400" dirty="0"/>
              <a:t> </a:t>
            </a:r>
            <a:r>
              <a:rPr lang="ru-RU" sz="2400" dirty="0" err="1" smtClean="0"/>
              <a:t>Armstrong</a:t>
            </a:r>
            <a:r>
              <a:rPr lang="ru-RU" sz="2400" dirty="0" smtClean="0"/>
              <a:t>)</a:t>
            </a:r>
          </a:p>
          <a:p>
            <a:pPr marL="0" indent="0" algn="ctr">
              <a:buNone/>
            </a:pPr>
            <a:r>
              <a:rPr lang="ru-RU" sz="2400" dirty="0" smtClean="0"/>
              <a:t>Роберт </a:t>
            </a:r>
            <a:r>
              <a:rPr lang="ru-RU" sz="2400" dirty="0" err="1"/>
              <a:t>Вирдинг</a:t>
            </a:r>
            <a:r>
              <a:rPr lang="ru-RU" sz="2400" dirty="0"/>
              <a:t> (</a:t>
            </a:r>
            <a:r>
              <a:rPr lang="ru-RU" sz="2400" dirty="0" err="1"/>
              <a:t>Robert</a:t>
            </a:r>
            <a:r>
              <a:rPr lang="ru-RU" sz="2400" dirty="0"/>
              <a:t> </a:t>
            </a:r>
            <a:r>
              <a:rPr lang="ru-RU" sz="2400" dirty="0" err="1" smtClean="0"/>
              <a:t>Virding</a:t>
            </a:r>
            <a:r>
              <a:rPr lang="ru-RU" sz="2400" dirty="0" smtClean="0"/>
              <a:t>)</a:t>
            </a:r>
          </a:p>
          <a:p>
            <a:pPr marL="0" indent="0" algn="ctr">
              <a:buNone/>
            </a:pPr>
            <a:r>
              <a:rPr lang="ru-RU" sz="2400" dirty="0" smtClean="0"/>
              <a:t>Майк </a:t>
            </a:r>
            <a:r>
              <a:rPr lang="ru-RU" sz="2400" dirty="0"/>
              <a:t>Вильямс (</a:t>
            </a:r>
            <a:r>
              <a:rPr lang="ru-RU" sz="2400" dirty="0" err="1"/>
              <a:t>Mike</a:t>
            </a:r>
            <a:r>
              <a:rPr lang="ru-RU" sz="2400" dirty="0"/>
              <a:t> </a:t>
            </a:r>
            <a:r>
              <a:rPr lang="ru-RU" sz="2400" dirty="0" err="1" smtClean="0"/>
              <a:t>Williams</a:t>
            </a:r>
            <a:r>
              <a:rPr lang="ru-RU" sz="2400" dirty="0" smtClean="0"/>
              <a:t>)</a:t>
            </a:r>
          </a:p>
          <a:p>
            <a:pPr marL="0" indent="0" algn="ctr">
              <a:buNone/>
            </a:pPr>
            <a:r>
              <a:rPr lang="ru-RU" sz="2400" dirty="0" smtClean="0"/>
              <a:t>Бьярне </a:t>
            </a:r>
            <a:r>
              <a:rPr lang="ru-RU" sz="2400" dirty="0" err="1" smtClean="0"/>
              <a:t>Деккер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Bjarne</a:t>
            </a:r>
            <a:r>
              <a:rPr lang="ru-RU" sz="2400" dirty="0"/>
              <a:t> </a:t>
            </a:r>
            <a:r>
              <a:rPr lang="ru-RU" sz="2400" dirty="0" err="1"/>
              <a:t>Däcker</a:t>
            </a:r>
            <a:r>
              <a:rPr lang="ru-RU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Детство </a:t>
            </a:r>
            <a:r>
              <a:rPr lang="ru-RU" dirty="0"/>
              <a:t>– 1985-1991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1946128"/>
            <a:ext cx="7977913" cy="37495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Телекоммуникационная индустрия: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сложное </a:t>
            </a:r>
            <a:r>
              <a:rPr lang="ru-RU" sz="2400" dirty="0" smtClean="0"/>
              <a:t>оборудование</a:t>
            </a:r>
          </a:p>
          <a:p>
            <a:pPr marL="0" indent="0" algn="ctr">
              <a:buNone/>
            </a:pPr>
            <a:r>
              <a:rPr lang="ru-RU" sz="2400" dirty="0" smtClean="0"/>
              <a:t>сложный софт</a:t>
            </a:r>
          </a:p>
          <a:p>
            <a:pPr marL="0" indent="0" algn="ctr">
              <a:buNone/>
            </a:pPr>
            <a:r>
              <a:rPr lang="ru-RU" sz="2400" dirty="0" smtClean="0"/>
              <a:t>большой траффик</a:t>
            </a:r>
          </a:p>
          <a:p>
            <a:pPr marL="0" indent="0" algn="ctr">
              <a:buNone/>
            </a:pPr>
            <a:r>
              <a:rPr lang="ru-RU" sz="2400" dirty="0" smtClean="0"/>
              <a:t>жесткие </a:t>
            </a:r>
            <a:r>
              <a:rPr lang="ru-RU" sz="2400" dirty="0"/>
              <a:t>требования по доступности </a:t>
            </a:r>
            <a:r>
              <a:rPr lang="ru-RU" sz="2400" dirty="0" smtClean="0"/>
              <a:t>сервиса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был </a:t>
            </a:r>
            <a:r>
              <a:rPr lang="ru-RU" sz="2400" dirty="0" err="1"/>
              <a:t>highload</a:t>
            </a:r>
            <a:r>
              <a:rPr lang="ru-RU" sz="2400" dirty="0"/>
              <a:t> тех </a:t>
            </a:r>
            <a:r>
              <a:rPr lang="ru-RU" sz="2400" dirty="0" smtClean="0"/>
              <a:t>времен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Детство </a:t>
            </a:r>
            <a:r>
              <a:rPr lang="ru-RU" dirty="0"/>
              <a:t>– 1985-1991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617046"/>
            <a:ext cx="7977913" cy="21033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Задача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найти </a:t>
            </a:r>
            <a:r>
              <a:rPr lang="ru-RU" sz="2400" dirty="0"/>
              <a:t>более эффективные </a:t>
            </a:r>
            <a:r>
              <a:rPr lang="ru-RU" sz="2400" dirty="0" smtClean="0"/>
              <a:t>средства</a:t>
            </a:r>
          </a:p>
          <a:p>
            <a:pPr marL="0" indent="0" algn="ctr">
              <a:buNone/>
            </a:pPr>
            <a:r>
              <a:rPr lang="ru-RU" sz="2400" dirty="0" smtClean="0"/>
              <a:t>разработки </a:t>
            </a:r>
            <a:r>
              <a:rPr lang="ru-RU" sz="2400" dirty="0"/>
              <a:t>софта для железа и сервисов </a:t>
            </a:r>
            <a:r>
              <a:rPr lang="ru-RU" sz="2400" dirty="0" smtClean="0"/>
              <a:t>компании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Детство </a:t>
            </a:r>
            <a:r>
              <a:rPr lang="ru-RU" dirty="0"/>
              <a:t>– 1985-1991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250924"/>
            <a:ext cx="7977913" cy="36817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2 года на изучение существующих языков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рототипы телеком-приложений на языках: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функциональные </a:t>
            </a:r>
            <a:r>
              <a:rPr lang="ru-RU" sz="2400" dirty="0"/>
              <a:t>языки ML и </a:t>
            </a:r>
            <a:r>
              <a:rPr lang="ru-RU" sz="2400" dirty="0" err="1" smtClean="0"/>
              <a:t>Miranda</a:t>
            </a: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многопоточные </a:t>
            </a:r>
            <a:r>
              <a:rPr lang="ru-RU" sz="2400" dirty="0"/>
              <a:t>языки ADA, </a:t>
            </a:r>
            <a:r>
              <a:rPr lang="ru-RU" sz="2400" dirty="0" err="1"/>
              <a:t>Modula</a:t>
            </a:r>
            <a:r>
              <a:rPr lang="ru-RU" sz="2400" dirty="0"/>
              <a:t> и </a:t>
            </a:r>
            <a:r>
              <a:rPr lang="ru-RU" sz="2400" dirty="0" err="1" smtClean="0"/>
              <a:t>Chill</a:t>
            </a: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err="1" smtClean="0"/>
              <a:t>Prolog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Smalltalk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879</Words>
  <Application>Microsoft Macintosh PowerPoint</Application>
  <PresentationFormat>On-screen Show (4:3)</PresentationFormat>
  <Paragraphs>195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Немного истории</vt:lpstr>
      <vt:lpstr>Предыстория – начало ХХ века</vt:lpstr>
      <vt:lpstr>Предыстория – начало ХХ века</vt:lpstr>
      <vt:lpstr>Предыстория – начало ХХ века</vt:lpstr>
      <vt:lpstr>Предыстория – начало ХХ века</vt:lpstr>
      <vt:lpstr>Детство – 1985-1991</vt:lpstr>
      <vt:lpstr>Детство – 1985-1991</vt:lpstr>
      <vt:lpstr>Детство – 1985-1991</vt:lpstr>
      <vt:lpstr>Детство – 1985-1991</vt:lpstr>
      <vt:lpstr>Детство – 1985-1991</vt:lpstr>
      <vt:lpstr>Детство – 1985-1991</vt:lpstr>
      <vt:lpstr>Взросление – 1991-1998</vt:lpstr>
      <vt:lpstr>Взросление – 1991-1998</vt:lpstr>
      <vt:lpstr>Взросление – 1991-1998</vt:lpstr>
      <vt:lpstr>Взросление – 1991-1998</vt:lpstr>
      <vt:lpstr>Взросление – 1991-1998</vt:lpstr>
      <vt:lpstr>Взросление – 1991-1998</vt:lpstr>
      <vt:lpstr>Выход в мир – c 1998 года</vt:lpstr>
      <vt:lpstr>Выход в мир – c 1998 года</vt:lpstr>
      <vt:lpstr>Выход в мир – c 1998 года</vt:lpstr>
      <vt:lpstr>Выход в мир – c 1998 года</vt:lpstr>
      <vt:lpstr>Выход в мир – c 1998 года</vt:lpstr>
      <vt:lpstr>Выход в мир – c 1998 года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Немного истории</dc:title>
  <dc:creator>Microsoft Office User</dc:creator>
  <cp:lastModifiedBy>Microsoft Office User</cp:lastModifiedBy>
  <cp:revision>14</cp:revision>
  <dcterms:created xsi:type="dcterms:W3CDTF">2017-01-20T09:05:31Z</dcterms:created>
  <dcterms:modified xsi:type="dcterms:W3CDTF">2017-01-20T11:01:09Z</dcterms:modified>
</cp:coreProperties>
</file>