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&#1044;&#1086;&#1082;&#1091;&#1084;&#1077;&#1085;&#1090;&#1099;\&#1088;&#1077;&#1096;&#1077;&#1085;&#1080;&#1077;\&#1082;&#1086;&#1083;&#1080;&#1095;&#1077;&#1089;&#1090;&#1074;&#1086;%20&#1087;&#1086;&#1083;&#1100;&#1079;&#1086;&#1074;&#1072;&#1090;&#1077;&#1083;&#1077;&#1081;\qty_tb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&#1044;&#1086;&#1082;&#1091;&#1084;&#1077;&#1085;&#1090;&#1099;\&#1088;&#1077;&#1096;&#1077;&#1085;&#1080;&#1077;\&#1082;&#1086;&#1083;&#1080;&#1095;&#1077;&#1089;&#1090;&#1074;&#1086;%20&#1087;&#1086;&#1083;&#1100;&#1079;&#1086;&#1074;&#1072;&#1090;&#1077;&#1083;&#1077;&#1081;\qty_tb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количество</a:t>
            </a:r>
            <a:r>
              <a:rPr lang="ru-RU" baseline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baseline="0" dirty="0" smtClean="0">
                <a:solidFill>
                  <a:schemeClr val="accent1">
                    <a:lumMod val="50000"/>
                  </a:schemeClr>
                </a:solidFill>
              </a:rPr>
              <a:t>зарегистрированных пользователей (в месяц)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c:rich>
      </c:tx>
      <c:layout>
        <c:manualLayout>
          <c:xMode val="edge"/>
          <c:yMode val="edge"/>
          <c:x val="0.17704114274657404"/>
          <c:y val="3.8491147036181679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qty!$D$1</c:f>
              <c:strCache>
                <c:ptCount val="1"/>
                <c:pt idx="0">
                  <c:v>user_qty (факт)</c:v>
                </c:pt>
              </c:strCache>
            </c:strRef>
          </c:tx>
          <c:marker>
            <c:symbol val="none"/>
          </c:marker>
          <c:val>
            <c:numRef>
              <c:f>qty!$D$2:$D$103</c:f>
              <c:numCache>
                <c:formatCode>General</c:formatCode>
                <c:ptCount val="102"/>
                <c:pt idx="0">
                  <c:v>4</c:v>
                </c:pt>
                <c:pt idx="1">
                  <c:v>52</c:v>
                </c:pt>
                <c:pt idx="2">
                  <c:v>62</c:v>
                </c:pt>
                <c:pt idx="3">
                  <c:v>78</c:v>
                </c:pt>
                <c:pt idx="4">
                  <c:v>107</c:v>
                </c:pt>
                <c:pt idx="5">
                  <c:v>109</c:v>
                </c:pt>
                <c:pt idx="6">
                  <c:v>113</c:v>
                </c:pt>
                <c:pt idx="7">
                  <c:v>100</c:v>
                </c:pt>
                <c:pt idx="8">
                  <c:v>84</c:v>
                </c:pt>
                <c:pt idx="9">
                  <c:v>92</c:v>
                </c:pt>
                <c:pt idx="10">
                  <c:v>90</c:v>
                </c:pt>
                <c:pt idx="11">
                  <c:v>122</c:v>
                </c:pt>
                <c:pt idx="12">
                  <c:v>90</c:v>
                </c:pt>
                <c:pt idx="13">
                  <c:v>54</c:v>
                </c:pt>
                <c:pt idx="14">
                  <c:v>42</c:v>
                </c:pt>
                <c:pt idx="15">
                  <c:v>45</c:v>
                </c:pt>
                <c:pt idx="16">
                  <c:v>25</c:v>
                </c:pt>
                <c:pt idx="17">
                  <c:v>64</c:v>
                </c:pt>
                <c:pt idx="18">
                  <c:v>84</c:v>
                </c:pt>
                <c:pt idx="19">
                  <c:v>100</c:v>
                </c:pt>
                <c:pt idx="20">
                  <c:v>123</c:v>
                </c:pt>
                <c:pt idx="21">
                  <c:v>139</c:v>
                </c:pt>
                <c:pt idx="22">
                  <c:v>142</c:v>
                </c:pt>
                <c:pt idx="23">
                  <c:v>176</c:v>
                </c:pt>
                <c:pt idx="24">
                  <c:v>206</c:v>
                </c:pt>
                <c:pt idx="25">
                  <c:v>236</c:v>
                </c:pt>
                <c:pt idx="26">
                  <c:v>207</c:v>
                </c:pt>
                <c:pt idx="27">
                  <c:v>1052</c:v>
                </c:pt>
                <c:pt idx="28">
                  <c:v>1023</c:v>
                </c:pt>
                <c:pt idx="29">
                  <c:v>851</c:v>
                </c:pt>
                <c:pt idx="30">
                  <c:v>788</c:v>
                </c:pt>
                <c:pt idx="31">
                  <c:v>718</c:v>
                </c:pt>
                <c:pt idx="32">
                  <c:v>640</c:v>
                </c:pt>
                <c:pt idx="33">
                  <c:v>595</c:v>
                </c:pt>
                <c:pt idx="34">
                  <c:v>639</c:v>
                </c:pt>
                <c:pt idx="35">
                  <c:v>1056</c:v>
                </c:pt>
                <c:pt idx="36">
                  <c:v>1878</c:v>
                </c:pt>
                <c:pt idx="37">
                  <c:v>1982</c:v>
                </c:pt>
                <c:pt idx="38">
                  <c:v>1195</c:v>
                </c:pt>
                <c:pt idx="39">
                  <c:v>1940</c:v>
                </c:pt>
                <c:pt idx="40">
                  <c:v>2143</c:v>
                </c:pt>
                <c:pt idx="41">
                  <c:v>2390</c:v>
                </c:pt>
                <c:pt idx="42">
                  <c:v>2129</c:v>
                </c:pt>
                <c:pt idx="43">
                  <c:v>2219</c:v>
                </c:pt>
                <c:pt idx="44">
                  <c:v>2581</c:v>
                </c:pt>
                <c:pt idx="45">
                  <c:v>2100</c:v>
                </c:pt>
                <c:pt idx="46">
                  <c:v>2481</c:v>
                </c:pt>
                <c:pt idx="47">
                  <c:v>2786</c:v>
                </c:pt>
                <c:pt idx="48">
                  <c:v>3420</c:v>
                </c:pt>
                <c:pt idx="49">
                  <c:v>2928</c:v>
                </c:pt>
                <c:pt idx="50">
                  <c:v>2457</c:v>
                </c:pt>
                <c:pt idx="51">
                  <c:v>3704</c:v>
                </c:pt>
                <c:pt idx="52">
                  <c:v>4396</c:v>
                </c:pt>
                <c:pt idx="53">
                  <c:v>4293</c:v>
                </c:pt>
                <c:pt idx="54">
                  <c:v>3781</c:v>
                </c:pt>
                <c:pt idx="55">
                  <c:v>3668</c:v>
                </c:pt>
                <c:pt idx="56">
                  <c:v>3217</c:v>
                </c:pt>
                <c:pt idx="57">
                  <c:v>3161</c:v>
                </c:pt>
                <c:pt idx="58">
                  <c:v>3320</c:v>
                </c:pt>
                <c:pt idx="59">
                  <c:v>3929</c:v>
                </c:pt>
                <c:pt idx="60">
                  <c:v>4888</c:v>
                </c:pt>
                <c:pt idx="61">
                  <c:v>4878</c:v>
                </c:pt>
                <c:pt idx="62">
                  <c:v>4137</c:v>
                </c:pt>
                <c:pt idx="63">
                  <c:v>2896</c:v>
                </c:pt>
                <c:pt idx="64">
                  <c:v>3010</c:v>
                </c:pt>
                <c:pt idx="65">
                  <c:v>3836</c:v>
                </c:pt>
                <c:pt idx="66">
                  <c:v>3766</c:v>
                </c:pt>
                <c:pt idx="67">
                  <c:v>3276</c:v>
                </c:pt>
                <c:pt idx="68">
                  <c:v>2881</c:v>
                </c:pt>
                <c:pt idx="69">
                  <c:v>2977</c:v>
                </c:pt>
                <c:pt idx="70">
                  <c:v>3138</c:v>
                </c:pt>
                <c:pt idx="71">
                  <c:v>3376</c:v>
                </c:pt>
                <c:pt idx="72">
                  <c:v>3791</c:v>
                </c:pt>
                <c:pt idx="73">
                  <c:v>3376</c:v>
                </c:pt>
                <c:pt idx="74">
                  <c:v>2881</c:v>
                </c:pt>
                <c:pt idx="75">
                  <c:v>3457</c:v>
                </c:pt>
                <c:pt idx="76">
                  <c:v>3417</c:v>
                </c:pt>
                <c:pt idx="77">
                  <c:v>4012</c:v>
                </c:pt>
                <c:pt idx="78">
                  <c:v>3875</c:v>
                </c:pt>
                <c:pt idx="79">
                  <c:v>3473</c:v>
                </c:pt>
                <c:pt idx="80">
                  <c:v>3153</c:v>
                </c:pt>
                <c:pt idx="81">
                  <c:v>3260</c:v>
                </c:pt>
                <c:pt idx="82">
                  <c:v>3327</c:v>
                </c:pt>
                <c:pt idx="83">
                  <c:v>3936</c:v>
                </c:pt>
                <c:pt idx="84">
                  <c:v>4391</c:v>
                </c:pt>
                <c:pt idx="85">
                  <c:v>3909</c:v>
                </c:pt>
                <c:pt idx="86">
                  <c:v>3227</c:v>
                </c:pt>
                <c:pt idx="87">
                  <c:v>3572</c:v>
                </c:pt>
                <c:pt idx="88">
                  <c:v>3730</c:v>
                </c:pt>
                <c:pt idx="89">
                  <c:v>4639</c:v>
                </c:pt>
                <c:pt idx="90">
                  <c:v>4259</c:v>
                </c:pt>
                <c:pt idx="91">
                  <c:v>4090</c:v>
                </c:pt>
                <c:pt idx="92">
                  <c:v>3979</c:v>
                </c:pt>
                <c:pt idx="93">
                  <c:v>4674</c:v>
                </c:pt>
                <c:pt idx="94">
                  <c:v>5746</c:v>
                </c:pt>
                <c:pt idx="95">
                  <c:v>10863</c:v>
                </c:pt>
                <c:pt idx="96">
                  <c:v>10573</c:v>
                </c:pt>
                <c:pt idx="97">
                  <c:v>9285</c:v>
                </c:pt>
                <c:pt idx="98">
                  <c:v>6704</c:v>
                </c:pt>
                <c:pt idx="99">
                  <c:v>651</c:v>
                </c:pt>
                <c:pt idx="100">
                  <c:v>433</c:v>
                </c:pt>
                <c:pt idx="101">
                  <c:v>312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76-468D-9DD7-F1645B4FE0DC}"/>
            </c:ext>
          </c:extLst>
        </c:ser>
        <c:ser>
          <c:idx val="0"/>
          <c:order val="1"/>
          <c:tx>
            <c:strRef>
              <c:f>qty!$D$1</c:f>
              <c:strCache>
                <c:ptCount val="1"/>
                <c:pt idx="0">
                  <c:v>user_qty (факт)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qty!$D$2:$D$103</c:f>
              <c:numCache>
                <c:formatCode>General</c:formatCode>
                <c:ptCount val="102"/>
                <c:pt idx="0">
                  <c:v>4</c:v>
                </c:pt>
                <c:pt idx="1">
                  <c:v>52</c:v>
                </c:pt>
                <c:pt idx="2">
                  <c:v>62</c:v>
                </c:pt>
                <c:pt idx="3">
                  <c:v>78</c:v>
                </c:pt>
                <c:pt idx="4">
                  <c:v>107</c:v>
                </c:pt>
                <c:pt idx="5">
                  <c:v>109</c:v>
                </c:pt>
                <c:pt idx="6">
                  <c:v>113</c:v>
                </c:pt>
                <c:pt idx="7">
                  <c:v>100</c:v>
                </c:pt>
                <c:pt idx="8">
                  <c:v>84</c:v>
                </c:pt>
                <c:pt idx="9">
                  <c:v>92</c:v>
                </c:pt>
                <c:pt idx="10">
                  <c:v>90</c:v>
                </c:pt>
                <c:pt idx="11">
                  <c:v>122</c:v>
                </c:pt>
                <c:pt idx="12">
                  <c:v>90</c:v>
                </c:pt>
                <c:pt idx="13">
                  <c:v>54</c:v>
                </c:pt>
                <c:pt idx="14">
                  <c:v>42</c:v>
                </c:pt>
                <c:pt idx="15">
                  <c:v>45</c:v>
                </c:pt>
                <c:pt idx="16">
                  <c:v>25</c:v>
                </c:pt>
                <c:pt idx="17">
                  <c:v>64</c:v>
                </c:pt>
                <c:pt idx="18">
                  <c:v>84</c:v>
                </c:pt>
                <c:pt idx="19">
                  <c:v>100</c:v>
                </c:pt>
                <c:pt idx="20">
                  <c:v>123</c:v>
                </c:pt>
                <c:pt idx="21">
                  <c:v>139</c:v>
                </c:pt>
                <c:pt idx="22">
                  <c:v>142</c:v>
                </c:pt>
                <c:pt idx="23">
                  <c:v>176</c:v>
                </c:pt>
                <c:pt idx="24">
                  <c:v>206</c:v>
                </c:pt>
                <c:pt idx="25">
                  <c:v>236</c:v>
                </c:pt>
                <c:pt idx="26">
                  <c:v>207</c:v>
                </c:pt>
                <c:pt idx="27">
                  <c:v>1052</c:v>
                </c:pt>
                <c:pt idx="28">
                  <c:v>1023</c:v>
                </c:pt>
                <c:pt idx="29">
                  <c:v>851</c:v>
                </c:pt>
                <c:pt idx="30">
                  <c:v>788</c:v>
                </c:pt>
                <c:pt idx="31">
                  <c:v>718</c:v>
                </c:pt>
                <c:pt idx="32">
                  <c:v>640</c:v>
                </c:pt>
                <c:pt idx="33">
                  <c:v>595</c:v>
                </c:pt>
                <c:pt idx="34">
                  <c:v>639</c:v>
                </c:pt>
                <c:pt idx="35">
                  <c:v>1056</c:v>
                </c:pt>
                <c:pt idx="36">
                  <c:v>1878</c:v>
                </c:pt>
                <c:pt idx="37">
                  <c:v>1982</c:v>
                </c:pt>
                <c:pt idx="38">
                  <c:v>1195</c:v>
                </c:pt>
                <c:pt idx="39">
                  <c:v>1940</c:v>
                </c:pt>
                <c:pt idx="40">
                  <c:v>2143</c:v>
                </c:pt>
                <c:pt idx="41">
                  <c:v>2390</c:v>
                </c:pt>
                <c:pt idx="42">
                  <c:v>2129</c:v>
                </c:pt>
                <c:pt idx="43">
                  <c:v>2219</c:v>
                </c:pt>
                <c:pt idx="44">
                  <c:v>2581</c:v>
                </c:pt>
                <c:pt idx="45">
                  <c:v>2100</c:v>
                </c:pt>
                <c:pt idx="46">
                  <c:v>2481</c:v>
                </c:pt>
                <c:pt idx="47">
                  <c:v>2786</c:v>
                </c:pt>
                <c:pt idx="48">
                  <c:v>3420</c:v>
                </c:pt>
                <c:pt idx="49">
                  <c:v>2928</c:v>
                </c:pt>
                <c:pt idx="50">
                  <c:v>2457</c:v>
                </c:pt>
                <c:pt idx="51">
                  <c:v>3704</c:v>
                </c:pt>
                <c:pt idx="52">
                  <c:v>4396</c:v>
                </c:pt>
                <c:pt idx="53">
                  <c:v>4293</c:v>
                </c:pt>
                <c:pt idx="54">
                  <c:v>3781</c:v>
                </c:pt>
                <c:pt idx="55">
                  <c:v>3668</c:v>
                </c:pt>
                <c:pt idx="56">
                  <c:v>3217</c:v>
                </c:pt>
                <c:pt idx="57">
                  <c:v>3161</c:v>
                </c:pt>
                <c:pt idx="58">
                  <c:v>3320</c:v>
                </c:pt>
                <c:pt idx="59">
                  <c:v>3929</c:v>
                </c:pt>
                <c:pt idx="60">
                  <c:v>4888</c:v>
                </c:pt>
                <c:pt idx="61">
                  <c:v>4878</c:v>
                </c:pt>
                <c:pt idx="62">
                  <c:v>4137</c:v>
                </c:pt>
                <c:pt idx="63">
                  <c:v>2896</c:v>
                </c:pt>
                <c:pt idx="64">
                  <c:v>3010</c:v>
                </c:pt>
                <c:pt idx="65">
                  <c:v>3836</c:v>
                </c:pt>
                <c:pt idx="66">
                  <c:v>3766</c:v>
                </c:pt>
                <c:pt idx="67">
                  <c:v>3276</c:v>
                </c:pt>
                <c:pt idx="68">
                  <c:v>2881</c:v>
                </c:pt>
                <c:pt idx="69">
                  <c:v>2977</c:v>
                </c:pt>
                <c:pt idx="70">
                  <c:v>3138</c:v>
                </c:pt>
                <c:pt idx="71">
                  <c:v>3376</c:v>
                </c:pt>
                <c:pt idx="72">
                  <c:v>3791</c:v>
                </c:pt>
                <c:pt idx="73">
                  <c:v>3376</c:v>
                </c:pt>
                <c:pt idx="74">
                  <c:v>2881</c:v>
                </c:pt>
                <c:pt idx="75">
                  <c:v>3457</c:v>
                </c:pt>
                <c:pt idx="76">
                  <c:v>3417</c:v>
                </c:pt>
                <c:pt idx="77">
                  <c:v>4012</c:v>
                </c:pt>
                <c:pt idx="78">
                  <c:v>3875</c:v>
                </c:pt>
                <c:pt idx="79">
                  <c:v>3473</c:v>
                </c:pt>
                <c:pt idx="80">
                  <c:v>3153</c:v>
                </c:pt>
                <c:pt idx="81">
                  <c:v>3260</c:v>
                </c:pt>
                <c:pt idx="82">
                  <c:v>3327</c:v>
                </c:pt>
                <c:pt idx="83">
                  <c:v>3936</c:v>
                </c:pt>
                <c:pt idx="84">
                  <c:v>4391</c:v>
                </c:pt>
                <c:pt idx="85">
                  <c:v>3909</c:v>
                </c:pt>
                <c:pt idx="86">
                  <c:v>3227</c:v>
                </c:pt>
                <c:pt idx="87">
                  <c:v>3572</c:v>
                </c:pt>
                <c:pt idx="88">
                  <c:v>3730</c:v>
                </c:pt>
                <c:pt idx="89">
                  <c:v>4639</c:v>
                </c:pt>
                <c:pt idx="90">
                  <c:v>4259</c:v>
                </c:pt>
                <c:pt idx="91">
                  <c:v>4090</c:v>
                </c:pt>
                <c:pt idx="92">
                  <c:v>3979</c:v>
                </c:pt>
                <c:pt idx="93">
                  <c:v>4674</c:v>
                </c:pt>
                <c:pt idx="94">
                  <c:v>5746</c:v>
                </c:pt>
                <c:pt idx="95">
                  <c:v>10863</c:v>
                </c:pt>
                <c:pt idx="96">
                  <c:v>10573</c:v>
                </c:pt>
                <c:pt idx="97">
                  <c:v>9285</c:v>
                </c:pt>
                <c:pt idx="98">
                  <c:v>6704</c:v>
                </c:pt>
                <c:pt idx="99">
                  <c:v>651</c:v>
                </c:pt>
                <c:pt idx="100">
                  <c:v>433</c:v>
                </c:pt>
                <c:pt idx="101">
                  <c:v>312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76-468D-9DD7-F1645B4FE0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795168"/>
        <c:axId val="1044789584"/>
      </c:lineChart>
      <c:catAx>
        <c:axId val="10447951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44789584"/>
        <c:crosses val="autoZero"/>
        <c:auto val="1"/>
        <c:lblAlgn val="ctr"/>
        <c:lblOffset val="100"/>
        <c:noMultiLvlLbl val="0"/>
      </c:catAx>
      <c:valAx>
        <c:axId val="104478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447951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темп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прироста зарегистрированных пользователей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c:rich>
      </c:tx>
      <c:layout>
        <c:manualLayout>
          <c:xMode val="edge"/>
          <c:yMode val="edge"/>
          <c:x val="0.19832745674772093"/>
          <c:y val="6.54798444853693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2854163241195779E-2"/>
          <c:y val="0.15022276225192388"/>
          <c:w val="0.92745948809763046"/>
          <c:h val="0.80522478736330494"/>
        </c:manualLayout>
      </c:layout>
      <c:lineChart>
        <c:grouping val="stacked"/>
        <c:varyColors val="0"/>
        <c:ser>
          <c:idx val="0"/>
          <c:order val="0"/>
          <c:tx>
            <c:strRef>
              <c:f>qty!$G$1</c:f>
              <c:strCache>
                <c:ptCount val="1"/>
                <c:pt idx="0">
                  <c:v>темп прироста(факт)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qty!$G$2:$G$103</c:f>
              <c:numCache>
                <c:formatCode>0%</c:formatCode>
                <c:ptCount val="102"/>
                <c:pt idx="2">
                  <c:v>0.19230769230769229</c:v>
                </c:pt>
                <c:pt idx="3">
                  <c:v>0.25806451612903225</c:v>
                </c:pt>
                <c:pt idx="4">
                  <c:v>0.37179487179487181</c:v>
                </c:pt>
                <c:pt idx="5">
                  <c:v>1.8691588785046731E-2</c:v>
                </c:pt>
                <c:pt idx="6">
                  <c:v>3.669724770642202E-2</c:v>
                </c:pt>
                <c:pt idx="7">
                  <c:v>-0.11504424778761058</c:v>
                </c:pt>
                <c:pt idx="8">
                  <c:v>-0.16000000000000003</c:v>
                </c:pt>
                <c:pt idx="9">
                  <c:v>9.5238095238095344E-2</c:v>
                </c:pt>
                <c:pt idx="10">
                  <c:v>-2.1739130434782594E-2</c:v>
                </c:pt>
                <c:pt idx="11">
                  <c:v>0.35555555555555562</c:v>
                </c:pt>
                <c:pt idx="12">
                  <c:v>-0.26229508196721307</c:v>
                </c:pt>
                <c:pt idx="13">
                  <c:v>-0.4</c:v>
                </c:pt>
                <c:pt idx="14">
                  <c:v>-0.22222222222222221</c:v>
                </c:pt>
                <c:pt idx="15">
                  <c:v>7.1428571428571397E-2</c:v>
                </c:pt>
                <c:pt idx="16">
                  <c:v>-0.44444444444444442</c:v>
                </c:pt>
                <c:pt idx="17">
                  <c:v>1.56</c:v>
                </c:pt>
                <c:pt idx="18">
                  <c:v>0.3125</c:v>
                </c:pt>
                <c:pt idx="19">
                  <c:v>0.19047619047619047</c:v>
                </c:pt>
                <c:pt idx="20">
                  <c:v>0.22999999999999998</c:v>
                </c:pt>
                <c:pt idx="21">
                  <c:v>0.13008130081300817</c:v>
                </c:pt>
                <c:pt idx="22">
                  <c:v>2.1582733812949728E-2</c:v>
                </c:pt>
                <c:pt idx="23">
                  <c:v>0.23943661971830976</c:v>
                </c:pt>
                <c:pt idx="24">
                  <c:v>0.17045454545454541</c:v>
                </c:pt>
                <c:pt idx="25">
                  <c:v>0.14563106796116498</c:v>
                </c:pt>
                <c:pt idx="26">
                  <c:v>-0.1228813559322034</c:v>
                </c:pt>
                <c:pt idx="27">
                  <c:v>4.0821256038647347</c:v>
                </c:pt>
                <c:pt idx="28">
                  <c:v>-2.7566539923954414E-2</c:v>
                </c:pt>
                <c:pt idx="29">
                  <c:v>-0.16813294232649068</c:v>
                </c:pt>
                <c:pt idx="30">
                  <c:v>-7.4030552291421858E-2</c:v>
                </c:pt>
                <c:pt idx="31">
                  <c:v>-8.8832487309644659E-2</c:v>
                </c:pt>
                <c:pt idx="32">
                  <c:v>-0.10863509749303624</c:v>
                </c:pt>
                <c:pt idx="33">
                  <c:v>-7.03125E-2</c:v>
                </c:pt>
                <c:pt idx="34">
                  <c:v>7.3949579831932732E-2</c:v>
                </c:pt>
                <c:pt idx="35">
                  <c:v>0.65258215962441324</c:v>
                </c:pt>
                <c:pt idx="36">
                  <c:v>0.77840909090909083</c:v>
                </c:pt>
                <c:pt idx="37">
                  <c:v>5.5378061767838105E-2</c:v>
                </c:pt>
                <c:pt idx="38">
                  <c:v>-0.39707366296670032</c:v>
                </c:pt>
                <c:pt idx="39">
                  <c:v>0.62343096234309625</c:v>
                </c:pt>
                <c:pt idx="40">
                  <c:v>0.10463917525773203</c:v>
                </c:pt>
                <c:pt idx="41">
                  <c:v>0.11525898273448432</c:v>
                </c:pt>
                <c:pt idx="42">
                  <c:v>-0.1092050209205021</c:v>
                </c:pt>
                <c:pt idx="43">
                  <c:v>4.2273367778299598E-2</c:v>
                </c:pt>
                <c:pt idx="44">
                  <c:v>0.1631365479945921</c:v>
                </c:pt>
                <c:pt idx="45">
                  <c:v>-0.1863618752421542</c:v>
                </c:pt>
                <c:pt idx="46">
                  <c:v>0.18142857142857149</c:v>
                </c:pt>
                <c:pt idx="47">
                  <c:v>0.1229343006852075</c:v>
                </c:pt>
                <c:pt idx="48">
                  <c:v>0.22756640344580048</c:v>
                </c:pt>
                <c:pt idx="49">
                  <c:v>-0.14385964912280702</c:v>
                </c:pt>
                <c:pt idx="50">
                  <c:v>-0.16086065573770492</c:v>
                </c:pt>
                <c:pt idx="51">
                  <c:v>0.50752950752950743</c:v>
                </c:pt>
                <c:pt idx="52">
                  <c:v>0.18682505399568039</c:v>
                </c:pt>
                <c:pt idx="53">
                  <c:v>-2.3430391264786188E-2</c:v>
                </c:pt>
                <c:pt idx="54">
                  <c:v>-0.1192639180060564</c:v>
                </c:pt>
                <c:pt idx="55">
                  <c:v>-2.988627347262629E-2</c:v>
                </c:pt>
                <c:pt idx="56">
                  <c:v>-0.12295528898582331</c:v>
                </c:pt>
                <c:pt idx="57">
                  <c:v>-1.7407522536524667E-2</c:v>
                </c:pt>
                <c:pt idx="58">
                  <c:v>5.0300537804492285E-2</c:v>
                </c:pt>
                <c:pt idx="59">
                  <c:v>0.18343373493975901</c:v>
                </c:pt>
                <c:pt idx="60">
                  <c:v>0.24408246373122933</c:v>
                </c:pt>
                <c:pt idx="61">
                  <c:v>-2.0458265139116083E-3</c:v>
                </c:pt>
                <c:pt idx="62">
                  <c:v>-0.1519065190651907</c:v>
                </c:pt>
                <c:pt idx="63">
                  <c:v>-0.29997582789460964</c:v>
                </c:pt>
                <c:pt idx="64">
                  <c:v>3.9364640883977842E-2</c:v>
                </c:pt>
                <c:pt idx="65">
                  <c:v>0.27441860465116275</c:v>
                </c:pt>
                <c:pt idx="66">
                  <c:v>-1.8248175182481785E-2</c:v>
                </c:pt>
                <c:pt idx="67">
                  <c:v>-0.13011152416356875</c:v>
                </c:pt>
                <c:pt idx="68">
                  <c:v>-0.12057387057387059</c:v>
                </c:pt>
                <c:pt idx="69">
                  <c:v>3.3321763276640048E-2</c:v>
                </c:pt>
                <c:pt idx="70">
                  <c:v>5.4081289889150064E-2</c:v>
                </c:pt>
                <c:pt idx="71">
                  <c:v>7.5844486934353084E-2</c:v>
                </c:pt>
                <c:pt idx="72">
                  <c:v>0.12292654028436023</c:v>
                </c:pt>
                <c:pt idx="73">
                  <c:v>-0.1094697968873648</c:v>
                </c:pt>
                <c:pt idx="74">
                  <c:v>-0.14662322274881512</c:v>
                </c:pt>
                <c:pt idx="75">
                  <c:v>0.19993057965984029</c:v>
                </c:pt>
                <c:pt idx="76">
                  <c:v>-1.1570726063060421E-2</c:v>
                </c:pt>
                <c:pt idx="77">
                  <c:v>0.17412935323383083</c:v>
                </c:pt>
                <c:pt idx="78">
                  <c:v>-3.4147557328015998E-2</c:v>
                </c:pt>
                <c:pt idx="79">
                  <c:v>-0.10374193548387101</c:v>
                </c:pt>
                <c:pt idx="80">
                  <c:v>-9.2139360783184521E-2</c:v>
                </c:pt>
                <c:pt idx="81">
                  <c:v>3.3935934031081416E-2</c:v>
                </c:pt>
                <c:pt idx="82">
                  <c:v>2.0552147239263796E-2</c:v>
                </c:pt>
                <c:pt idx="83">
                  <c:v>0.18304779080252476</c:v>
                </c:pt>
                <c:pt idx="84">
                  <c:v>0.11559959349593485</c:v>
                </c:pt>
                <c:pt idx="85">
                  <c:v>-0.10976998405830107</c:v>
                </c:pt>
                <c:pt idx="86">
                  <c:v>-0.174469173701714</c:v>
                </c:pt>
                <c:pt idx="87">
                  <c:v>0.1069104431360397</c:v>
                </c:pt>
                <c:pt idx="88">
                  <c:v>4.4232922732362789E-2</c:v>
                </c:pt>
                <c:pt idx="89">
                  <c:v>0.24369973190348526</c:v>
                </c:pt>
                <c:pt idx="90">
                  <c:v>-8.1914205647768967E-2</c:v>
                </c:pt>
                <c:pt idx="91">
                  <c:v>-3.9680676215073984E-2</c:v>
                </c:pt>
                <c:pt idx="92">
                  <c:v>-2.7139364303178537E-2</c:v>
                </c:pt>
                <c:pt idx="93">
                  <c:v>0.174667001759236</c:v>
                </c:pt>
                <c:pt idx="94">
                  <c:v>0.22935387248609329</c:v>
                </c:pt>
                <c:pt idx="95">
                  <c:v>0.89053254437869822</c:v>
                </c:pt>
                <c:pt idx="96">
                  <c:v>-2.6696124459173354E-2</c:v>
                </c:pt>
                <c:pt idx="97">
                  <c:v>-0.12181972949966902</c:v>
                </c:pt>
                <c:pt idx="98">
                  <c:v>-0.27797522886375881</c:v>
                </c:pt>
                <c:pt idx="99">
                  <c:v>-0.90289379474940334</c:v>
                </c:pt>
                <c:pt idx="100">
                  <c:v>-0.33486943164362515</c:v>
                </c:pt>
                <c:pt idx="101">
                  <c:v>-0.27944572748267893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AF-4828-A553-823CDFD434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5148528"/>
        <c:axId val="1105152272"/>
      </c:lineChart>
      <c:catAx>
        <c:axId val="11051485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05152272"/>
        <c:crosses val="autoZero"/>
        <c:auto val="1"/>
        <c:lblAlgn val="ctr"/>
        <c:lblOffset val="100"/>
        <c:noMultiLvlLbl val="0"/>
      </c:catAx>
      <c:valAx>
        <c:axId val="110515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05148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0.45662</cdr:x>
      <cdr:y>0.25979</cdr:y>
    </cdr:from>
    <cdr:to>
      <cdr:x>0.89695</cdr:x>
      <cdr:y>0.74021</cdr:y>
    </cdr:to>
    <cdr:sp macro="" textlink="">
      <cdr:nvSpPr>
        <cdr:cNvPr id="2" name="Прямоугольник 1"/>
        <cdr:cNvSpPr/>
      </cdr:nvSpPr>
      <cdr:spPr>
        <a:xfrm xmlns:a="http://schemas.openxmlformats.org/drawingml/2006/main">
          <a:off x="2999289" y="806187"/>
          <a:ext cx="2892287" cy="1490869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alpha val="43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B682-B464-42B3-B422-A926793D9D0B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4E0E-5DB8-4E5D-BADD-E4EF844044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84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B682-B464-42B3-B422-A926793D9D0B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4E0E-5DB8-4E5D-BADD-E4EF844044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99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B682-B464-42B3-B422-A926793D9D0B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4E0E-5DB8-4E5D-BADD-E4EF844044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88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B682-B464-42B3-B422-A926793D9D0B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4E0E-5DB8-4E5D-BADD-E4EF844044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86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B682-B464-42B3-B422-A926793D9D0B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4E0E-5DB8-4E5D-BADD-E4EF844044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63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B682-B464-42B3-B422-A926793D9D0B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4E0E-5DB8-4E5D-BADD-E4EF844044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66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B682-B464-42B3-B422-A926793D9D0B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4E0E-5DB8-4E5D-BADD-E4EF844044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90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B682-B464-42B3-B422-A926793D9D0B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4E0E-5DB8-4E5D-BADD-E4EF844044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51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B682-B464-42B3-B422-A926793D9D0B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4E0E-5DB8-4E5D-BADD-E4EF844044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77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B682-B464-42B3-B422-A926793D9D0B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4E0E-5DB8-4E5D-BADD-E4EF844044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89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B682-B464-42B3-B422-A926793D9D0B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4E0E-5DB8-4E5D-BADD-E4EF844044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0B682-B464-42B3-B422-A926793D9D0B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14E0E-5DB8-4E5D-BADD-E4EF844044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09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198" y="2105891"/>
            <a:ext cx="87560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Предположения:</a:t>
            </a:r>
          </a:p>
          <a:p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Зависимость оценки и частоты объявлений от статуса пользователя «новичок»</a:t>
            </a:r>
            <a:r>
              <a:rPr lang="en-US" dirty="0" smtClean="0"/>
              <a:t>/</a:t>
            </a:r>
            <a:r>
              <a:rPr lang="ru-RU" dirty="0"/>
              <a:t> </a:t>
            </a:r>
            <a:r>
              <a:rPr lang="ru-RU" dirty="0" smtClean="0"/>
              <a:t>«не новичок». Новичкам требуется меньше времени на ответ по заведенному тикету, т.к. у них еще не сформировано положительное отношение к платформе.</a:t>
            </a:r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Зависимость между</a:t>
            </a:r>
            <a:r>
              <a:rPr lang="en-US" dirty="0" smtClean="0"/>
              <a:t> </a:t>
            </a:r>
            <a:r>
              <a:rPr lang="ru-RU" dirty="0" smtClean="0"/>
              <a:t>динамикой времени ответа и поставленной оценкой и частотой объявлений в последующие периоды. Увеличивается время на ответ по сравнению с предыдущим разом – оценка хуже, частота падает.</a:t>
            </a:r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З</a:t>
            </a:r>
            <a:r>
              <a:rPr lang="ru-RU" dirty="0" smtClean="0"/>
              <a:t>ависимость между временем ответа и оценкой и частотой объявлений в последующем.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7198" y="1371601"/>
            <a:ext cx="403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Инструменты</a:t>
            </a:r>
            <a:r>
              <a:rPr lang="ru-RU" dirty="0" smtClean="0"/>
              <a:t>: база </a:t>
            </a:r>
            <a:r>
              <a:rPr lang="en-US" dirty="0" smtClean="0"/>
              <a:t>PostgreSQL, T</a:t>
            </a:r>
            <a:r>
              <a:rPr lang="en-US" dirty="0"/>
              <a:t>a</a:t>
            </a:r>
            <a:r>
              <a:rPr lang="en-US" dirty="0" smtClean="0"/>
              <a:t>bleau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9824209" y="2906437"/>
            <a:ext cx="1845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 smtClean="0">
                <a:solidFill>
                  <a:srgbClr val="C00000"/>
                </a:solidFill>
              </a:rPr>
              <a:t>Не подтвердилось</a:t>
            </a:r>
            <a:endParaRPr lang="ru-RU" sz="1600" i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95162" y="3959373"/>
            <a:ext cx="1845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rgbClr val="C00000"/>
                </a:solidFill>
              </a:rPr>
              <a:t>Не подтвердилось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07821" y="193964"/>
            <a:ext cx="15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Баско Полина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387047" y="389451"/>
            <a:ext cx="8714509" cy="369332"/>
          </a:xfrm>
          <a:prstGeom prst="rect">
            <a:avLst/>
          </a:prstGeom>
          <a:solidFill>
            <a:srgbClr val="99FFCC">
              <a:alpha val="41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Решение задачи</a:t>
            </a:r>
            <a:endParaRPr lang="ru-RU" dirty="0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968948" y="4949687"/>
            <a:ext cx="1341782" cy="496956"/>
          </a:xfrm>
          <a:prstGeom prst="rightArrow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i="1" dirty="0" smtClean="0">
                <a:solidFill>
                  <a:schemeClr val="accent1">
                    <a:lumMod val="50000"/>
                  </a:schemeClr>
                </a:solidFill>
              </a:rPr>
              <a:t>далее</a:t>
            </a:r>
            <a:endParaRPr lang="ru-RU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330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311" y="243332"/>
            <a:ext cx="10005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solidFill>
                  <a:schemeClr val="accent1">
                    <a:lumMod val="50000"/>
                  </a:schemeClr>
                </a:solidFill>
              </a:rPr>
              <a:t>Сравнение времени ответа между «</a:t>
            </a:r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</a:rPr>
              <a:t>отлично» и «не удовлетворительно» для остальных категорий. Результат.</a:t>
            </a:r>
            <a:endParaRPr lang="ru-RU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083309"/>
              </p:ext>
            </p:extLst>
          </p:nvPr>
        </p:nvGraphicFramePr>
        <p:xfrm>
          <a:off x="489527" y="876686"/>
          <a:ext cx="11009748" cy="273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437">
                  <a:extLst>
                    <a:ext uri="{9D8B030D-6E8A-4147-A177-3AD203B41FA5}">
                      <a16:colId xmlns:a16="http://schemas.microsoft.com/office/drawing/2014/main" val="2143040473"/>
                    </a:ext>
                  </a:extLst>
                </a:gridCol>
                <a:gridCol w="2752437">
                  <a:extLst>
                    <a:ext uri="{9D8B030D-6E8A-4147-A177-3AD203B41FA5}">
                      <a16:colId xmlns:a16="http://schemas.microsoft.com/office/drawing/2014/main" val="3712527857"/>
                    </a:ext>
                  </a:extLst>
                </a:gridCol>
                <a:gridCol w="2752437">
                  <a:extLst>
                    <a:ext uri="{9D8B030D-6E8A-4147-A177-3AD203B41FA5}">
                      <a16:colId xmlns:a16="http://schemas.microsoft.com/office/drawing/2014/main" val="3744483523"/>
                    </a:ext>
                  </a:extLst>
                </a:gridCol>
                <a:gridCol w="2752437">
                  <a:extLst>
                    <a:ext uri="{9D8B030D-6E8A-4147-A177-3AD203B41FA5}">
                      <a16:colId xmlns:a16="http://schemas.microsoft.com/office/drawing/2014/main" val="1084917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i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  <a:endParaRPr lang="ru-RU" sz="1400" i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Отлично (</a:t>
                      </a:r>
                      <a:r>
                        <a:rPr lang="ru-RU" sz="1400" i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динамика частоты размещений</a:t>
                      </a:r>
                      <a:r>
                        <a:rPr lang="ru-RU" sz="140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ru-RU" sz="1400" i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Не</a:t>
                      </a:r>
                      <a:r>
                        <a:rPr lang="ru-RU" sz="1400" i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удовлетворительно</a:t>
                      </a:r>
                    </a:p>
                    <a:p>
                      <a:pPr algn="ctr"/>
                      <a:r>
                        <a:rPr lang="ru-RU" sz="1400" i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(динамика частоты размещений)</a:t>
                      </a:r>
                      <a:endParaRPr lang="ru-RU" sz="1400" i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i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Время ответа</a:t>
                      </a:r>
                      <a:endParaRPr lang="ru-RU" sz="1400" i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13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Безопасность на </a:t>
                      </a:r>
                      <a:r>
                        <a:rPr lang="en-GB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Avito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Не изменилась (в </a:t>
                      </a:r>
                      <a:r>
                        <a:rPr lang="ru-RU" sz="1400" dirty="0" err="1" smtClean="0"/>
                        <a:t>дов</a:t>
                      </a:r>
                      <a:r>
                        <a:rPr lang="ru-RU" sz="1400" dirty="0" smtClean="0"/>
                        <a:t>.</a:t>
                      </a:r>
                      <a:r>
                        <a:rPr lang="ru-RU" sz="1400" baseline="0" dirty="0" smtClean="0"/>
                        <a:t> интервале)</a:t>
                      </a:r>
                      <a:endParaRPr lang="ru-RU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Упала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,37&gt;0,9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(не уд </a:t>
                      </a:r>
                      <a:r>
                        <a:rPr lang="en-GB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отл)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24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Блок и отклонения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 изменилась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 изменилась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1,48</a:t>
                      </a:r>
                      <a:r>
                        <a:rPr lang="en-GB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2,3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отл</a:t>
                      </a:r>
                      <a:r>
                        <a:rPr lang="en-GB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не уд)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29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Платные услуги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 изменилась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Упала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r>
                        <a:rPr lang="en-GB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&lt;5,6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отл</a:t>
                      </a:r>
                      <a:r>
                        <a:rPr lang="en-GB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 уд)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811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Работа с объявлениями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 изменилась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Упала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1,9</a:t>
                      </a:r>
                      <a:r>
                        <a:rPr lang="en-GB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&lt;3,1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отл</a:t>
                      </a:r>
                      <a:r>
                        <a:rPr lang="en-GB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 уд)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76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Техн вопросы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 изменилась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</a:t>
                      </a: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изменилась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,8&lt;3,9</a:t>
                      </a:r>
                      <a:r>
                        <a:rPr lang="en-GB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отл</a:t>
                      </a:r>
                      <a:r>
                        <a:rPr lang="en-GB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 уд)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96507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5311" y="3670130"/>
            <a:ext cx="680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</a:rPr>
              <a:t>Оценка потери в объявлениях от уже зарегистрированных пользователей</a:t>
            </a:r>
            <a:endParaRPr lang="ru-RU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146750"/>
              </p:ext>
            </p:extLst>
          </p:nvPr>
        </p:nvGraphicFramePr>
        <p:xfrm>
          <a:off x="489527" y="4131183"/>
          <a:ext cx="11009748" cy="258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437">
                  <a:extLst>
                    <a:ext uri="{9D8B030D-6E8A-4147-A177-3AD203B41FA5}">
                      <a16:colId xmlns:a16="http://schemas.microsoft.com/office/drawing/2014/main" val="2143040473"/>
                    </a:ext>
                  </a:extLst>
                </a:gridCol>
                <a:gridCol w="2752437">
                  <a:extLst>
                    <a:ext uri="{9D8B030D-6E8A-4147-A177-3AD203B41FA5}">
                      <a16:colId xmlns:a16="http://schemas.microsoft.com/office/drawing/2014/main" val="3712527857"/>
                    </a:ext>
                  </a:extLst>
                </a:gridCol>
                <a:gridCol w="2752437">
                  <a:extLst>
                    <a:ext uri="{9D8B030D-6E8A-4147-A177-3AD203B41FA5}">
                      <a16:colId xmlns:a16="http://schemas.microsoft.com/office/drawing/2014/main" val="3744483523"/>
                    </a:ext>
                  </a:extLst>
                </a:gridCol>
                <a:gridCol w="2752437">
                  <a:extLst>
                    <a:ext uri="{9D8B030D-6E8A-4147-A177-3AD203B41FA5}">
                      <a16:colId xmlns:a16="http://schemas.microsoft.com/office/drawing/2014/main" val="1084917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i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  <a:endParaRPr lang="ru-RU" sz="1400" i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i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Кол-во пользователей, размещения которых упали (не уд)</a:t>
                      </a:r>
                      <a:endParaRPr lang="ru-RU" sz="1400" i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i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Разница в частоте размещений (до – упавшая)</a:t>
                      </a:r>
                      <a:endParaRPr lang="ru-RU" sz="1400" i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i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Убыток в объявлениях (в месяц)</a:t>
                      </a:r>
                      <a:endParaRPr lang="ru-RU" sz="1400" i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13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Безопасность на </a:t>
                      </a:r>
                      <a:r>
                        <a:rPr lang="en-GB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Avito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286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8,5-6=2,5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24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Блок и отклонения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29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Платные услуги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1242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4-3=1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1242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811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Работа с объявлениями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1789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3,4-2=1,4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2504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76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Техн вопросы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965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055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 33"/>
          <p:cNvSpPr/>
          <p:nvPr/>
        </p:nvSpPr>
        <p:spPr>
          <a:xfrm>
            <a:off x="5901333" y="4393096"/>
            <a:ext cx="5967394" cy="2176670"/>
          </a:xfrm>
          <a:prstGeom prst="rect">
            <a:avLst/>
          </a:prstGeom>
          <a:solidFill>
            <a:srgbClr val="99FFCC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15311" y="243332"/>
            <a:ext cx="4099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</a:rPr>
              <a:t>Оценка потери в количестве пользователей</a:t>
            </a:r>
            <a:endParaRPr lang="ru-RU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0072497"/>
              </p:ext>
            </p:extLst>
          </p:nvPr>
        </p:nvGraphicFramePr>
        <p:xfrm>
          <a:off x="149087" y="581886"/>
          <a:ext cx="4783131" cy="3299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Прямая соединительная линия 7"/>
          <p:cNvCxnSpPr/>
          <p:nvPr/>
        </p:nvCxnSpPr>
        <p:spPr>
          <a:xfrm>
            <a:off x="4537467" y="1493881"/>
            <a:ext cx="5945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13938" y="1344796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2015-09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4673504" y="2284563"/>
            <a:ext cx="5945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49975" y="2135478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2015-12</a:t>
            </a:r>
            <a:endParaRPr lang="ru-RU" dirty="0"/>
          </a:p>
        </p:txBody>
      </p:sp>
      <p:sp>
        <p:nvSpPr>
          <p:cNvPr id="15" name="Стрелка вниз 14"/>
          <p:cNvSpPr/>
          <p:nvPr/>
        </p:nvSpPr>
        <p:spPr>
          <a:xfrm>
            <a:off x="5416231" y="1739453"/>
            <a:ext cx="178905" cy="322136"/>
          </a:xfrm>
          <a:prstGeom prst="downArrow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4695576" y="3330685"/>
            <a:ext cx="5945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72047" y="3181600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2016-02</a:t>
            </a:r>
            <a:endParaRPr lang="ru-RU" dirty="0"/>
          </a:p>
        </p:txBody>
      </p:sp>
      <p:sp>
        <p:nvSpPr>
          <p:cNvPr id="18" name="Стрелка вниз 17"/>
          <p:cNvSpPr/>
          <p:nvPr/>
        </p:nvSpPr>
        <p:spPr>
          <a:xfrm>
            <a:off x="5406991" y="2669310"/>
            <a:ext cx="178905" cy="326302"/>
          </a:xfrm>
          <a:prstGeom prst="downArrow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323570" y="4768776"/>
            <a:ext cx="5077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Продолжаем тренд  стабильного периода после экстремального значения</a:t>
            </a:r>
            <a:endParaRPr lang="ru-RU" dirty="0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75" y="5224058"/>
            <a:ext cx="5018356" cy="1018431"/>
          </a:xfrm>
          <a:prstGeom prst="rect">
            <a:avLst/>
          </a:prstGeom>
        </p:spPr>
      </p:pic>
      <p:graphicFrame>
        <p:nvGraphicFramePr>
          <p:cNvPr id="29" name="Диаграмма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215744"/>
              </p:ext>
            </p:extLst>
          </p:nvPr>
        </p:nvGraphicFramePr>
        <p:xfrm>
          <a:off x="6079149" y="891632"/>
          <a:ext cx="5789578" cy="3103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8797639" y="1970006"/>
            <a:ext cx="265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Стабильный период, средний темп прироста 3%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37370" y="4687432"/>
            <a:ext cx="387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</a:rPr>
              <a:t>Потеря в пользователях – 44 416 чел </a:t>
            </a:r>
            <a:endParaRPr lang="ru-RU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37370" y="5172573"/>
            <a:ext cx="5500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</a:rPr>
              <a:t>Потеря в объявлениях от уже зарегистрированных пользователей– 4 461</a:t>
            </a:r>
            <a:endParaRPr lang="ru-RU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37370" y="5903935"/>
            <a:ext cx="5952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</a:rPr>
              <a:t>Потеря в объявлениях от потерянных пользователей – 199 872 </a:t>
            </a:r>
            <a:endParaRPr lang="ru-RU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98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4072" y="113253"/>
            <a:ext cx="8714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Зависимость между временем ответа и оценкой и частотой объявлений в 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последующем</a:t>
            </a:r>
            <a:endParaRPr lang="ru-RU" dirty="0" smtClean="0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l="14172" t="14439"/>
          <a:stretch/>
        </p:blipFill>
        <p:spPr>
          <a:xfrm>
            <a:off x="258418" y="1548166"/>
            <a:ext cx="8228696" cy="47436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17181" y="246610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 </a:t>
            </a:r>
            <a:r>
              <a:rPr lang="en-US" dirty="0" smtClean="0"/>
              <a:t>time =1,95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9317181" y="324135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 </a:t>
            </a:r>
            <a:r>
              <a:rPr lang="en-US" dirty="0" smtClean="0"/>
              <a:t>time =2,57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317181" y="401660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 </a:t>
            </a:r>
            <a:r>
              <a:rPr lang="en-US" dirty="0" smtClean="0"/>
              <a:t>time =3,18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317181" y="479185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 </a:t>
            </a:r>
            <a:r>
              <a:rPr lang="en-US" dirty="0" smtClean="0"/>
              <a:t>time =3,04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9317181" y="556710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 </a:t>
            </a:r>
            <a:r>
              <a:rPr lang="en-US" dirty="0" smtClean="0"/>
              <a:t>time =3,18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704709" y="1082692"/>
            <a:ext cx="87145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accent1">
                    <a:lumMod val="50000"/>
                  </a:schemeClr>
                </a:solidFill>
              </a:rPr>
              <a:t>Гистограмма времени ответа для различных оценок пользователей</a:t>
            </a: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11076709" y="2327564"/>
            <a:ext cx="0" cy="3837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88606" y="415585"/>
            <a:ext cx="20270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На первый взгляд</a:t>
            </a:r>
            <a:r>
              <a:rPr lang="en-US" sz="1600" dirty="0"/>
              <a:t>,</a:t>
            </a:r>
            <a:r>
              <a:rPr lang="ru-RU" sz="1600" dirty="0" smtClean="0"/>
              <a:t> видим падение мат. ожидания времени ответа с падением рейтинга оценки пользователя</a:t>
            </a:r>
            <a:endParaRPr lang="ru-RU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9428880" y="6232637"/>
            <a:ext cx="1759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rgbClr val="FF0000"/>
                </a:solidFill>
              </a:rPr>
              <a:t>НО! -</a:t>
            </a:r>
            <a:r>
              <a:rPr lang="en-US" sz="1600" b="1" dirty="0" smtClean="0">
                <a:solidFill>
                  <a:srgbClr val="FF0000"/>
                </a:solidFill>
              </a:rPr>
              <a:t>&gt;</a:t>
            </a:r>
            <a:endParaRPr lang="ru-RU" sz="1600" b="1" dirty="0">
              <a:solidFill>
                <a:srgbClr val="FF0000"/>
              </a:solidFill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V="1">
            <a:off x="10915650" y="4201274"/>
            <a:ext cx="0" cy="775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92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827" y="1564274"/>
            <a:ext cx="7937499" cy="321119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693261" y="405441"/>
            <a:ext cx="6864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Мат. ожидание времени ответа для различных оценок пользователей по категориям тикетов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827" y="5154142"/>
            <a:ext cx="83554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Мат. </a:t>
            </a:r>
            <a:r>
              <a:rPr lang="ru-RU" sz="1600" dirty="0"/>
              <a:t>о</a:t>
            </a:r>
            <a:r>
              <a:rPr lang="ru-RU" sz="1600" dirty="0" smtClean="0"/>
              <a:t>жидание времени ответа для проставления различных оценок сильно разнится в зависимости от категории тикета. Логично, т.к. вопросы по безопасности требуется решать оперативно и приемлемое время для оценки «отлично» категории «работа с объявлениями»  критично велико для категории «безопасность на </a:t>
            </a:r>
            <a:r>
              <a:rPr lang="en-US" sz="1600" dirty="0" smtClean="0"/>
              <a:t>Avito</a:t>
            </a:r>
            <a:r>
              <a:rPr lang="ru-RU" sz="1600" dirty="0" smtClean="0"/>
              <a:t>». </a:t>
            </a:r>
            <a:r>
              <a:rPr lang="ru-RU" sz="1600" b="1" dirty="0">
                <a:solidFill>
                  <a:srgbClr val="FF0000"/>
                </a:solidFill>
              </a:rPr>
              <a:t>=</a:t>
            </a:r>
            <a:r>
              <a:rPr lang="en-US" sz="1600" b="1" dirty="0" smtClean="0">
                <a:solidFill>
                  <a:srgbClr val="FF0000"/>
                </a:solidFill>
              </a:rPr>
              <a:t>&gt;</a:t>
            </a:r>
            <a:r>
              <a:rPr lang="ru-RU" sz="1600" b="1" dirty="0" smtClean="0">
                <a:solidFill>
                  <a:srgbClr val="FF0000"/>
                </a:solidFill>
              </a:rPr>
              <a:t> рассматриваем зависимости по категориям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0356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0009" y="720679"/>
            <a:ext cx="8355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Проверим, к какой категориям относятся тикеты, после которых частота объявлений после обращения в поддержку падает.  </a:t>
            </a:r>
            <a:endParaRPr lang="ru-RU" sz="16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50009" y="1813271"/>
            <a:ext cx="6526646" cy="4061056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5846619" y="3200399"/>
            <a:ext cx="734291" cy="1801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860474" y="3380508"/>
            <a:ext cx="734291" cy="1801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874324" y="4170217"/>
            <a:ext cx="734291" cy="1801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5846616" y="4558140"/>
            <a:ext cx="734291" cy="1801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7190510" y="3200399"/>
            <a:ext cx="734291" cy="1801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7938656" y="3121176"/>
            <a:ext cx="2507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Существенная доля категории среди прочих 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068778" y="5389832"/>
            <a:ext cx="6580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Рассмотрим связь между временем ответа и оценкой и изменением частоты объявлений отдельно по каждой существенной категории тикетов</a:t>
            </a:r>
            <a:endParaRPr lang="ru-RU" sz="1600" dirty="0"/>
          </a:p>
        </p:txBody>
      </p:sp>
      <p:sp>
        <p:nvSpPr>
          <p:cNvPr id="13" name="Овал 12"/>
          <p:cNvSpPr/>
          <p:nvPr/>
        </p:nvSpPr>
        <p:spPr>
          <a:xfrm>
            <a:off x="5839991" y="3990108"/>
            <a:ext cx="734291" cy="1801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07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26470" y="368633"/>
            <a:ext cx="4918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Объявление переменных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6470" y="947677"/>
            <a:ext cx="11170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Response time </a:t>
            </a:r>
            <a:r>
              <a:rPr lang="ru-RU" sz="1600" dirty="0" smtClean="0"/>
              <a:t>– </a:t>
            </a:r>
          </a:p>
          <a:p>
            <a:r>
              <a:rPr lang="ru-RU" sz="1600" dirty="0" smtClean="0"/>
              <a:t>время ответа специалиста поддержки на тикет пользователя.</a:t>
            </a:r>
            <a:r>
              <a:rPr lang="en-US" sz="1600" dirty="0" smtClean="0"/>
              <a:t> (= </a:t>
            </a:r>
            <a:r>
              <a:rPr lang="ru-RU" sz="1600" dirty="0" err="1" smtClean="0"/>
              <a:t>fact_reaction</a:t>
            </a:r>
            <a:r>
              <a:rPr lang="ru-RU" sz="1600" dirty="0" smtClean="0"/>
              <a:t> </a:t>
            </a:r>
            <a:r>
              <a:rPr lang="en-US" sz="1600" dirty="0" smtClean="0"/>
              <a:t>- a</a:t>
            </a:r>
            <a:r>
              <a:rPr lang="ru-RU" sz="1600" dirty="0" err="1" smtClean="0"/>
              <a:t>ctivity_start_dt</a:t>
            </a:r>
            <a:r>
              <a:rPr lang="ru-RU" sz="1600" dirty="0" smtClean="0"/>
              <a:t> </a:t>
            </a:r>
            <a:r>
              <a:rPr lang="en-US" sz="1600" dirty="0" smtClean="0"/>
              <a:t>)</a:t>
            </a:r>
            <a:r>
              <a:rPr lang="ru-RU" sz="1600" dirty="0" smtClean="0"/>
              <a:t>. Переводим в числовой  формат для удобства работы.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26470" y="1883611"/>
            <a:ext cx="111703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Частота размещения объявлений-</a:t>
            </a:r>
            <a:endParaRPr lang="ru-RU" sz="1600" dirty="0"/>
          </a:p>
          <a:p>
            <a:r>
              <a:rPr lang="ru-RU" sz="1600" dirty="0" smtClean="0"/>
              <a:t>В данном случае берется частота размещений в месяц до и после обращения в поддержку для каждого пользователя. Причем «до» рассматриваем период за 2015 год, т.к. интенсивность пользования платформой увеличивается с каждым годом, несправедливо делить общее число обращений с 2007 года до периода обращения в поддержку, это исказит восходящую тенденцию последнего года. Рассматриваем частоту на базе месяца, т.к. количество размещений после обращения в поддержку можем оценить только до апреля 2016 года.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26470" y="4675640"/>
            <a:ext cx="111703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 каждой категории рассматриваем пользователей, которые поставили «отлично» и «не удовлетворительно». Оцениваем разницу в частоте их размещений до обращения в поддержку и после.</a:t>
            </a:r>
            <a:r>
              <a:rPr lang="en-US" sz="1600" dirty="0" smtClean="0"/>
              <a:t> </a:t>
            </a:r>
            <a:r>
              <a:rPr lang="ru-RU" sz="1600" dirty="0" smtClean="0"/>
              <a:t>Если при определенной оценке частота меняется соответствующим образом, то она эластична по времени ответа.</a:t>
            </a:r>
          </a:p>
          <a:p>
            <a:r>
              <a:rPr lang="ru-RU" sz="1600" dirty="0" smtClean="0"/>
              <a:t>Предполагаем, что </a:t>
            </a:r>
            <a:r>
              <a:rPr lang="en-US" sz="1600" dirty="0" smtClean="0"/>
              <a:t>KPI</a:t>
            </a:r>
            <a:r>
              <a:rPr lang="ru-RU" sz="1600" dirty="0" smtClean="0"/>
              <a:t> – это время ответа специалиста на тикет. Оцениваем разницу во времени ответа между «отлично» и «не удовлетворительно». Если она объясняется различиями в функциях распределения, а не естественной дисперсией, то можем принять время ответа за </a:t>
            </a:r>
            <a:r>
              <a:rPr lang="en-US" sz="1600" dirty="0" smtClean="0"/>
              <a:t>KPI</a:t>
            </a:r>
            <a:r>
              <a:rPr lang="ru-RU" sz="1600" dirty="0" smtClean="0"/>
              <a:t> для системы поддержки.  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68034" y="4041349"/>
            <a:ext cx="20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Краткая 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методика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44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399" y="105397"/>
            <a:ext cx="3754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Категория «безопасность на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Avito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»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69269" y="518910"/>
            <a:ext cx="5940425" cy="457327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 rotWithShape="1">
          <a:blip r:embed="rId3"/>
          <a:srcRect l="13340" t="11892" r="8798"/>
          <a:stretch/>
        </p:blipFill>
        <p:spPr>
          <a:xfrm>
            <a:off x="6012873" y="588185"/>
            <a:ext cx="6054436" cy="49499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34214" y="1243237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p(x)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534214" y="3584655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</a:t>
            </a:r>
            <a:r>
              <a:rPr lang="en-US" sz="1600" dirty="0" smtClean="0"/>
              <a:t>(x)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759748" y="1491969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p(ln(x))</a:t>
            </a:r>
            <a:endParaRPr lang="ru-RU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946072" y="274613"/>
            <a:ext cx="249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«Отлично», до обращения</a:t>
            </a:r>
            <a:endParaRPr lang="ru-R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24511" y="5605057"/>
            <a:ext cx="111703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</a:t>
            </a:r>
            <a:r>
              <a:rPr lang="ru-RU" sz="1400" dirty="0" smtClean="0"/>
              <a:t>Функции распределения частоты размещения не нормальные, а проверка параметрических гипотез строится на предположении о нормальности выборок. График плотности напоминает логнормальное распределение. Если это так, то можно перейти к распределению логарифма величины и сравнивать их мат. ожидания. Но график логарифма имеет слишком тяжелый хвост слева (такая же ситуация с распределением частоты «после»), так что даже без критерия согласия Пирсона видно, что распределение логарифма вряд ли хорошо аппроксимируется нормальным. =</a:t>
            </a:r>
            <a:r>
              <a:rPr lang="en-US" sz="1400" dirty="0" smtClean="0"/>
              <a:t>&gt; </a:t>
            </a: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</a:rPr>
              <a:t>сравниваем квантили и медианы </a:t>
            </a:r>
            <a:r>
              <a:rPr lang="ru-RU" sz="1400" dirty="0" smtClean="0"/>
              <a:t>распределений размещения «до» и «после» обращения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2295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4768" y="588177"/>
            <a:ext cx="5940425" cy="457327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l="450" t="2145" r="22479" b="4589"/>
          <a:stretch/>
        </p:blipFill>
        <p:spPr>
          <a:xfrm>
            <a:off x="6386945" y="581886"/>
            <a:ext cx="5652656" cy="47105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97747" y="243332"/>
            <a:ext cx="249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«Отлично», до обращения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564257" y="243332"/>
            <a:ext cx="2783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«Отлично», после обращения</a:t>
            </a:r>
            <a:endParaRPr lang="ru-RU" sz="1600" dirty="0"/>
          </a:p>
        </p:txBody>
      </p:sp>
      <p:pic>
        <p:nvPicPr>
          <p:cNvPr id="8" name="Рисунок 7"/>
          <p:cNvPicPr/>
          <p:nvPr/>
        </p:nvPicPr>
        <p:blipFill rotWithShape="1">
          <a:blip r:embed="rId4"/>
          <a:srcRect l="92874" t="15789" b="71048"/>
          <a:stretch/>
        </p:blipFill>
        <p:spPr>
          <a:xfrm>
            <a:off x="4700587" y="942109"/>
            <a:ext cx="1414605" cy="113607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700587" y="942109"/>
            <a:ext cx="1414605" cy="11360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639712" y="1171592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p(x)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65531" y="1171592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p(x)</a:t>
            </a:r>
            <a:endParaRPr lang="ru-RU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639712" y="3737055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</a:t>
            </a:r>
            <a:r>
              <a:rPr lang="en-US" sz="1600" dirty="0" smtClean="0"/>
              <a:t>(x)</a:t>
            </a:r>
            <a:endParaRPr lang="ru-R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212428" y="3699506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</a:t>
            </a:r>
            <a:r>
              <a:rPr lang="en-US" sz="1600" dirty="0" smtClean="0"/>
              <a:t>(x)</a:t>
            </a:r>
            <a:endParaRPr lang="ru-RU" sz="1600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209814"/>
              </p:ext>
            </p:extLst>
          </p:nvPr>
        </p:nvGraphicFramePr>
        <p:xfrm>
          <a:off x="374074" y="5503069"/>
          <a:ext cx="382385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5940">
                  <a:extLst>
                    <a:ext uri="{9D8B030D-6E8A-4147-A177-3AD203B41FA5}">
                      <a16:colId xmlns:a16="http://schemas.microsoft.com/office/drawing/2014/main" val="2135134331"/>
                    </a:ext>
                  </a:extLst>
                </a:gridCol>
                <a:gridCol w="1058822">
                  <a:extLst>
                    <a:ext uri="{9D8B030D-6E8A-4147-A177-3AD203B41FA5}">
                      <a16:colId xmlns:a16="http://schemas.microsoft.com/office/drawing/2014/main" val="807008268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522075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25%: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,5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9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50% (</a:t>
                      </a:r>
                      <a:r>
                        <a:rPr lang="ru-RU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медиана):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1,64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37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C00000"/>
                          </a:solidFill>
                        </a:rPr>
                        <a:t>75%: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3,83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168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69754" y="5161447"/>
            <a:ext cx="432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064565" y="516144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после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4523256" y="6090852"/>
            <a:ext cx="7076533" cy="584775"/>
          </a:xfrm>
          <a:prstGeom prst="rect">
            <a:avLst/>
          </a:prstGeom>
          <a:solidFill>
            <a:srgbClr val="00CC99">
              <a:alpha val="23000"/>
            </a:srgbClr>
          </a:solidFill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При проставлении оценки «отлично», пользователи не увеличивают и не уменьшают количество размещений</a:t>
            </a:r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5326193" y="476453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M=5,2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1153837" y="466419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M=5,6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523256" y="5489924"/>
            <a:ext cx="6996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M=5,6&lt;6,84</a:t>
            </a:r>
            <a:r>
              <a:rPr lang="ru-RU" sz="1600" dirty="0" smtClean="0"/>
              <a:t> после обращения попадает в доверительный интервал с 99% надежностью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6816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/>
          <a:srcRect l="1070" t="10318" r="32369" b="2212"/>
          <a:stretch/>
        </p:blipFill>
        <p:spPr>
          <a:xfrm>
            <a:off x="180109" y="761996"/>
            <a:ext cx="5167746" cy="4170218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t="2528" b="843"/>
          <a:stretch/>
        </p:blipFill>
        <p:spPr>
          <a:xfrm>
            <a:off x="5855132" y="817417"/>
            <a:ext cx="6336868" cy="41147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5746" y="271042"/>
            <a:ext cx="3742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«Не удовлетворительно», до обращения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691419" y="271042"/>
            <a:ext cx="4031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«Не удовлетворительно», после обращения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135746" y="3252146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</a:t>
            </a:r>
            <a:r>
              <a:rPr lang="en-US" sz="1600" dirty="0" smtClean="0"/>
              <a:t>(x)</a:t>
            </a:r>
            <a:endParaRPr lang="ru-R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691419" y="3252146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</a:t>
            </a:r>
            <a:r>
              <a:rPr lang="en-US" sz="1600" dirty="0" smtClean="0"/>
              <a:t>(x)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5746" y="126857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p(x)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825217" y="126857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p(x)</a:t>
            </a:r>
            <a:endParaRPr lang="ru-RU" sz="1600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571046"/>
              </p:ext>
            </p:extLst>
          </p:nvPr>
        </p:nvGraphicFramePr>
        <p:xfrm>
          <a:off x="374074" y="5383370"/>
          <a:ext cx="382385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5940">
                  <a:extLst>
                    <a:ext uri="{9D8B030D-6E8A-4147-A177-3AD203B41FA5}">
                      <a16:colId xmlns:a16="http://schemas.microsoft.com/office/drawing/2014/main" val="2135134331"/>
                    </a:ext>
                  </a:extLst>
                </a:gridCol>
                <a:gridCol w="1058822">
                  <a:extLst>
                    <a:ext uri="{9D8B030D-6E8A-4147-A177-3AD203B41FA5}">
                      <a16:colId xmlns:a16="http://schemas.microsoft.com/office/drawing/2014/main" val="807008268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522075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25%: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,6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9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50% (</a:t>
                      </a:r>
                      <a:r>
                        <a:rPr lang="ru-RU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медиана):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37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C00000"/>
                          </a:solidFill>
                        </a:rPr>
                        <a:t>75%: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168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69754" y="5041748"/>
            <a:ext cx="432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064565" y="504174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после</a:t>
            </a:r>
          </a:p>
          <a:p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562727" y="5647242"/>
            <a:ext cx="7076533" cy="584775"/>
          </a:xfrm>
          <a:prstGeom prst="rect">
            <a:avLst/>
          </a:prstGeom>
          <a:solidFill>
            <a:srgbClr val="99FFCC">
              <a:alpha val="58000"/>
            </a:srgbClr>
          </a:solidFill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Распределение сдвинуто влево, пользователи, оценившие работу поддержки как «не удовлетворительно», понизили количество размещений на сайте </a:t>
            </a:r>
            <a:endParaRPr lang="ru-RU" sz="1600" dirty="0"/>
          </a:p>
        </p:txBody>
      </p:sp>
      <p:cxnSp>
        <p:nvCxnSpPr>
          <p:cNvPr id="3" name="Прямая со стрелкой 2"/>
          <p:cNvCxnSpPr/>
          <p:nvPr/>
        </p:nvCxnSpPr>
        <p:spPr>
          <a:xfrm flipV="1">
            <a:off x="2259165" y="6136849"/>
            <a:ext cx="1157035" cy="23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2259289" y="6487214"/>
            <a:ext cx="1157035" cy="23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0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5311" y="243332"/>
            <a:ext cx="6699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solidFill>
                  <a:schemeClr val="accent1">
                    <a:lumMod val="50000"/>
                  </a:schemeClr>
                </a:solidFill>
              </a:rPr>
              <a:t>Сравнение времени ответа между «отлично» и «не удовлетворительно»</a:t>
            </a:r>
            <a:endParaRPr lang="ru-RU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l="1156" r="61979"/>
          <a:stretch/>
        </p:blipFill>
        <p:spPr>
          <a:xfrm>
            <a:off x="415311" y="1024601"/>
            <a:ext cx="3546764" cy="2632367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 rotWithShape="1">
          <a:blip r:embed="rId3"/>
          <a:srcRect l="14783" t="11031" r="1955" b="1887"/>
          <a:stretch/>
        </p:blipFill>
        <p:spPr>
          <a:xfrm>
            <a:off x="415311" y="3656968"/>
            <a:ext cx="3546764" cy="27709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0763" y="633966"/>
            <a:ext cx="1134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«Отлично»</a:t>
            </a:r>
            <a:endParaRPr lang="ru-RU" sz="1600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4322618" y="917100"/>
            <a:ext cx="0" cy="5455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20512" y="1459509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p(x)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295496" y="4261153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p(ln(x))</a:t>
            </a:r>
            <a:endParaRPr lang="ru-RU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821054" y="633966"/>
            <a:ext cx="2382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«Не удовлетворительно»</a:t>
            </a:r>
            <a:endParaRPr lang="ru-RU" sz="1600" dirty="0"/>
          </a:p>
        </p:txBody>
      </p:sp>
      <p:pic>
        <p:nvPicPr>
          <p:cNvPr id="14" name="Рисунок 13"/>
          <p:cNvPicPr/>
          <p:nvPr/>
        </p:nvPicPr>
        <p:blipFill rotWithShape="1">
          <a:blip r:embed="rId4"/>
          <a:srcRect l="20847" t="10656" r="21780" b="4933"/>
          <a:stretch/>
        </p:blipFill>
        <p:spPr>
          <a:xfrm>
            <a:off x="4544291" y="955332"/>
            <a:ext cx="3408218" cy="2701636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 rotWithShape="1">
          <a:blip r:embed="rId5"/>
          <a:srcRect l="13384" t="12076" r="2189" b="-887"/>
          <a:stretch/>
        </p:blipFill>
        <p:spPr>
          <a:xfrm>
            <a:off x="4544292" y="3684678"/>
            <a:ext cx="3519054" cy="27740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620118" y="4261153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p(ln(x))</a:t>
            </a:r>
            <a:endParaRPr lang="ru-RU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489672" y="1416279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p(x)</a:t>
            </a:r>
            <a:endParaRPr lang="ru-RU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5303" y="6458733"/>
            <a:ext cx="2690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Нет нормальных распределений</a:t>
            </a:r>
            <a:endParaRPr lang="ru-RU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7952509" y="439825"/>
            <a:ext cx="40178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Критерий Стьюдента наименее чувствительный к существенным отклонениям от нормальности. Используем его (при условии равенства выборочных исправленных дисперсий по критерию Фишера)</a:t>
            </a:r>
            <a:endParaRPr lang="ru-RU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8252204" y="1902642"/>
            <a:ext cx="39397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 </a:t>
            </a:r>
            <a:r>
              <a:rPr lang="en-US" sz="1600" dirty="0" smtClean="0"/>
              <a:t>1. </a:t>
            </a:r>
            <a:r>
              <a:rPr lang="ru-RU" sz="1600" dirty="0" smtClean="0"/>
              <a:t>Равенство дисперсий</a:t>
            </a:r>
            <a:endParaRPr lang="ru-RU" dirty="0" smtClean="0"/>
          </a:p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ru-RU" baseline="-25000" dirty="0"/>
              <a:t> </a:t>
            </a:r>
            <a:r>
              <a:rPr lang="ru-RU" dirty="0" smtClean="0"/>
              <a:t>: </a:t>
            </a:r>
            <a:r>
              <a:rPr lang="ru-RU" dirty="0"/>
              <a:t>σ</a:t>
            </a:r>
            <a:r>
              <a:rPr lang="en-US" baseline="-25000" dirty="0"/>
              <a:t>x</a:t>
            </a:r>
            <a:r>
              <a:rPr lang="ru-RU" baseline="30000" dirty="0" smtClean="0"/>
              <a:t>2 </a:t>
            </a:r>
            <a:r>
              <a:rPr lang="ru-RU" dirty="0" smtClean="0"/>
              <a:t> = </a:t>
            </a:r>
            <a:r>
              <a:rPr lang="ru-RU" dirty="0"/>
              <a:t>σ</a:t>
            </a:r>
            <a:r>
              <a:rPr lang="en-US" baseline="-25000" dirty="0"/>
              <a:t>y</a:t>
            </a:r>
            <a:r>
              <a:rPr lang="ru-RU" baseline="30000" dirty="0"/>
              <a:t>2</a:t>
            </a:r>
            <a:endParaRPr lang="ru-RU" dirty="0"/>
          </a:p>
          <a:p>
            <a:r>
              <a:rPr lang="en-US" dirty="0" smtClean="0"/>
              <a:t>F=1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F</a:t>
            </a:r>
            <a:r>
              <a:rPr lang="ru-RU" dirty="0" smtClean="0"/>
              <a:t> </a:t>
            </a:r>
            <a:r>
              <a:rPr lang="ru-RU" sz="1600" dirty="0" smtClean="0"/>
              <a:t>кр для любого уровня значимости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sz="1600" dirty="0" smtClean="0"/>
              <a:t> </a:t>
            </a:r>
            <a:r>
              <a:rPr lang="ru-RU" sz="1600" dirty="0" smtClean="0"/>
              <a:t>принимается</a:t>
            </a:r>
            <a:endParaRPr lang="ru-RU" sz="1600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8252204" y="3167173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 </a:t>
            </a:r>
            <a:r>
              <a:rPr lang="ru-RU" sz="1600" dirty="0" smtClean="0"/>
              <a:t>2</a:t>
            </a:r>
            <a:r>
              <a:rPr lang="en-US" sz="1600" dirty="0" smtClean="0"/>
              <a:t>. </a:t>
            </a:r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ru-RU" baseline="-25000" dirty="0" smtClean="0"/>
              <a:t> </a:t>
            </a:r>
            <a:r>
              <a:rPr lang="ru-RU" dirty="0" smtClean="0"/>
              <a:t>: </a:t>
            </a:r>
            <a:r>
              <a:rPr lang="en-US" dirty="0" smtClean="0"/>
              <a:t>a</a:t>
            </a:r>
            <a:r>
              <a:rPr lang="en-US" baseline="-25000" dirty="0" smtClean="0"/>
              <a:t>x</a:t>
            </a:r>
            <a:r>
              <a:rPr lang="ru-RU" dirty="0" smtClean="0"/>
              <a:t>= </a:t>
            </a:r>
            <a:r>
              <a:rPr lang="en-US" dirty="0" smtClean="0"/>
              <a:t>a</a:t>
            </a:r>
            <a:r>
              <a:rPr lang="en-US" baseline="-25000" dirty="0" smtClean="0"/>
              <a:t>y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ru-RU" dirty="0" smtClean="0"/>
              <a:t> </a:t>
            </a:r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ru-RU" dirty="0" smtClean="0"/>
              <a:t>: </a:t>
            </a:r>
            <a:r>
              <a:rPr lang="en-US" dirty="0" smtClean="0"/>
              <a:t>a</a:t>
            </a:r>
            <a:r>
              <a:rPr lang="en-US" baseline="-25000" dirty="0" smtClean="0"/>
              <a:t>x</a:t>
            </a:r>
            <a:r>
              <a:rPr lang="en-US" dirty="0"/>
              <a:t>&gt;</a:t>
            </a:r>
            <a:r>
              <a:rPr lang="ru-RU" dirty="0" smtClean="0"/>
              <a:t> </a:t>
            </a:r>
            <a:r>
              <a:rPr lang="en-US" dirty="0" smtClean="0"/>
              <a:t>a</a:t>
            </a:r>
            <a:r>
              <a:rPr lang="en-US" baseline="-25000" dirty="0" smtClean="0"/>
              <a:t>y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8513870" y="3752268"/>
            <a:ext cx="28969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ru-RU" dirty="0" smtClean="0"/>
              <a:t>=2,51 </a:t>
            </a:r>
            <a:r>
              <a:rPr lang="en-US" dirty="0" smtClean="0"/>
              <a:t>&gt; T</a:t>
            </a:r>
            <a:r>
              <a:rPr lang="ru-RU" dirty="0" smtClean="0"/>
              <a:t>кр=1,96 для </a:t>
            </a:r>
            <a:r>
              <a:rPr lang="el-GR" dirty="0" smtClean="0"/>
              <a:t>α</a:t>
            </a:r>
            <a:r>
              <a:rPr lang="ru-RU" dirty="0" smtClean="0"/>
              <a:t>=5%</a:t>
            </a:r>
          </a:p>
          <a:p>
            <a:r>
              <a:rPr lang="ru-RU" dirty="0"/>
              <a:t> </a:t>
            </a:r>
            <a:r>
              <a:rPr lang="ru-RU" dirty="0" smtClean="0"/>
              <a:t>            </a:t>
            </a:r>
            <a:r>
              <a:rPr lang="en-US" dirty="0" smtClean="0"/>
              <a:t>&gt; T</a:t>
            </a:r>
            <a:r>
              <a:rPr lang="ru-RU" dirty="0" smtClean="0"/>
              <a:t>кр=</a:t>
            </a:r>
            <a:r>
              <a:rPr lang="en-US" dirty="0" smtClean="0"/>
              <a:t>2,33</a:t>
            </a:r>
            <a:r>
              <a:rPr lang="ru-RU" dirty="0" smtClean="0"/>
              <a:t> для </a:t>
            </a:r>
            <a:r>
              <a:rPr lang="el-GR" dirty="0" smtClean="0"/>
              <a:t>α</a:t>
            </a:r>
            <a:r>
              <a:rPr lang="ru-RU" dirty="0" smtClean="0"/>
              <a:t>=</a:t>
            </a:r>
            <a:r>
              <a:rPr lang="en-US" dirty="0" smtClean="0"/>
              <a:t>2</a:t>
            </a:r>
            <a:r>
              <a:rPr lang="ru-RU" dirty="0" smtClean="0"/>
              <a:t>%</a:t>
            </a:r>
            <a:endParaRPr lang="en-US" dirty="0" smtClean="0"/>
          </a:p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/>
              <a:t> </a:t>
            </a:r>
            <a:r>
              <a:rPr lang="ru-RU" dirty="0" smtClean="0"/>
              <a:t>отклоняется</a:t>
            </a:r>
          </a:p>
          <a:p>
            <a:endParaRPr lang="en-US" dirty="0" smtClean="0"/>
          </a:p>
          <a:p>
            <a:r>
              <a:rPr lang="en-US" dirty="0" smtClean="0"/>
              <a:t>a</a:t>
            </a:r>
            <a:r>
              <a:rPr lang="en-US" baseline="-25000" dirty="0" smtClean="0"/>
              <a:t>x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a</a:t>
            </a:r>
            <a:r>
              <a:rPr lang="en-US" baseline="-25000" dirty="0" smtClean="0"/>
              <a:t>y</a:t>
            </a:r>
            <a:endParaRPr lang="ru-RU" baseline="-25000" dirty="0"/>
          </a:p>
          <a:p>
            <a:r>
              <a:rPr lang="ru-RU" dirty="0" smtClean="0"/>
              <a:t>1</a:t>
            </a:r>
            <a:r>
              <a:rPr lang="en-US" dirty="0" smtClean="0"/>
              <a:t>,37&gt;0,9</a:t>
            </a:r>
            <a:endParaRPr lang="ru-RU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8445274" y="5570049"/>
            <a:ext cx="31753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 smtClean="0">
                <a:solidFill>
                  <a:schemeClr val="accent1">
                    <a:lumMod val="50000"/>
                  </a:schemeClr>
                </a:solidFill>
              </a:rPr>
              <a:t>Время, необходимое для проставления оценки отлично существенно ниже, чем для оценки « не удовлетворительно</a:t>
            </a:r>
            <a:r>
              <a:rPr lang="ru-RU" sz="1600" i="1" dirty="0" smtClean="0">
                <a:solidFill>
                  <a:schemeClr val="accent1">
                    <a:lumMod val="50000"/>
                  </a:schemeClr>
                </a:solidFill>
              </a:rPr>
              <a:t>»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</a:rPr>
              <a:t>(вне доверит. </a:t>
            </a:r>
            <a:r>
              <a:rPr lang="ru-RU" sz="1400" i="1" dirty="0" smtClean="0">
                <a:solidFill>
                  <a:schemeClr val="accent1">
                    <a:lumMod val="50000"/>
                  </a:schemeClr>
                </a:solidFill>
              </a:rPr>
              <a:t>интервала)!</a:t>
            </a:r>
            <a:endParaRPr lang="ru-RU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1593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1079</Words>
  <Application>Microsoft Office PowerPoint</Application>
  <PresentationFormat>Широкоэкранный</PresentationFormat>
  <Paragraphs>164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Boehringer Ingelheim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Basko,Polina (AH ComExc) BI-RU-M</dc:creator>
  <cp:lastModifiedBy>polina basko</cp:lastModifiedBy>
  <cp:revision>55</cp:revision>
  <dcterms:created xsi:type="dcterms:W3CDTF">2019-06-11T06:25:41Z</dcterms:created>
  <dcterms:modified xsi:type="dcterms:W3CDTF">2019-06-12T12:48:03Z</dcterms:modified>
</cp:coreProperties>
</file>