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9" d="100"/>
          <a:sy n="109" d="100"/>
        </p:scale>
        <p:origin x="636"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ru-RU" smtClean="0"/>
              <a:t>Образец заголовка</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1B51D969-4B37-4F2D-B0D8-664F48D2C057}" type="datetimeFigureOut">
              <a:rPr lang="ru-RU" smtClean="0"/>
              <a:t>27.11.2021</a:t>
            </a:fld>
            <a:endParaRPr lang="ru-RU"/>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ru-RU"/>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7BACDA26-3192-4C13-8474-2341BE02B66E}" type="slidenum">
              <a:rPr lang="ru-RU" smtClean="0"/>
              <a:t>‹#›</a:t>
            </a:fld>
            <a:endParaRPr lang="ru-RU"/>
          </a:p>
        </p:txBody>
      </p:sp>
    </p:spTree>
    <p:extLst>
      <p:ext uri="{BB962C8B-B14F-4D97-AF65-F5344CB8AC3E}">
        <p14:creationId xmlns:p14="http://schemas.microsoft.com/office/powerpoint/2010/main" val="178121160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B51D969-4B37-4F2D-B0D8-664F48D2C057}" type="datetimeFigureOut">
              <a:rPr lang="ru-RU" smtClean="0"/>
              <a:t>27.11.2021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BACDA26-3192-4C13-8474-2341BE02B66E}" type="slidenum">
              <a:rPr lang="ru-RU" smtClean="0"/>
              <a:t>‹#›</a:t>
            </a:fld>
            <a:endParaRPr lang="ru-RU"/>
          </a:p>
        </p:txBody>
      </p:sp>
    </p:spTree>
    <p:extLst>
      <p:ext uri="{BB962C8B-B14F-4D97-AF65-F5344CB8AC3E}">
        <p14:creationId xmlns:p14="http://schemas.microsoft.com/office/powerpoint/2010/main" val="3293064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B51D969-4B37-4F2D-B0D8-664F48D2C057}" type="datetimeFigureOut">
              <a:rPr lang="ru-RU" smtClean="0"/>
              <a:t>27.11.2021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BACDA26-3192-4C13-8474-2341BE02B66E}" type="slidenum">
              <a:rPr lang="ru-RU" smtClean="0"/>
              <a:t>‹#›</a:t>
            </a:fld>
            <a:endParaRPr lang="ru-RU"/>
          </a:p>
        </p:txBody>
      </p:sp>
    </p:spTree>
    <p:extLst>
      <p:ext uri="{BB962C8B-B14F-4D97-AF65-F5344CB8AC3E}">
        <p14:creationId xmlns:p14="http://schemas.microsoft.com/office/powerpoint/2010/main" val="858267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1B51D969-4B37-4F2D-B0D8-664F48D2C057}" type="datetimeFigureOut">
              <a:rPr lang="ru-RU" smtClean="0"/>
              <a:t>27.11.2021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BACDA26-3192-4C13-8474-2341BE02B66E}" type="slidenum">
              <a:rPr lang="ru-RU" smtClean="0"/>
              <a:t>‹#›</a:t>
            </a:fld>
            <a:endParaRPr lang="ru-RU"/>
          </a:p>
        </p:txBody>
      </p:sp>
    </p:spTree>
    <p:extLst>
      <p:ext uri="{BB962C8B-B14F-4D97-AF65-F5344CB8AC3E}">
        <p14:creationId xmlns:p14="http://schemas.microsoft.com/office/powerpoint/2010/main" val="1080020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ru-RU" smtClean="0"/>
              <a:t>Образец заголовка</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1B51D969-4B37-4F2D-B0D8-664F48D2C057}" type="datetimeFigureOut">
              <a:rPr lang="ru-RU" smtClean="0"/>
              <a:t>27.11.2021</a:t>
            </a:fld>
            <a:endParaRPr lang="ru-RU"/>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ru-RU"/>
          </a:p>
        </p:txBody>
      </p:sp>
      <p:sp>
        <p:nvSpPr>
          <p:cNvPr id="6" name="Slide Number Placeholder 5"/>
          <p:cNvSpPr>
            <a:spLocks noGrp="1"/>
          </p:cNvSpPr>
          <p:nvPr>
            <p:ph type="sldNum" sz="quarter" idx="12"/>
          </p:nvPr>
        </p:nvSpPr>
        <p:spPr>
          <a:xfrm>
            <a:off x="8604504" y="5211060"/>
            <a:ext cx="2112264" cy="228600"/>
          </a:xfrm>
        </p:spPr>
        <p:txBody>
          <a:bodyPr/>
          <a:lstStyle/>
          <a:p>
            <a:fld id="{7BACDA26-3192-4C13-8474-2341BE02B66E}" type="slidenum">
              <a:rPr lang="ru-RU" smtClean="0"/>
              <a:t>‹#›</a:t>
            </a:fld>
            <a:endParaRPr lang="ru-RU"/>
          </a:p>
        </p:txBody>
      </p:sp>
    </p:spTree>
    <p:extLst>
      <p:ext uri="{BB962C8B-B14F-4D97-AF65-F5344CB8AC3E}">
        <p14:creationId xmlns:p14="http://schemas.microsoft.com/office/powerpoint/2010/main" val="130612500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1B51D969-4B37-4F2D-B0D8-664F48D2C057}" type="datetimeFigureOut">
              <a:rPr lang="ru-RU" smtClean="0"/>
              <a:t>27.11.2021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BACDA26-3192-4C13-8474-2341BE02B66E}" type="slidenum">
              <a:rPr lang="ru-RU" smtClean="0"/>
              <a:t>‹#›</a:t>
            </a:fld>
            <a:endParaRPr lang="ru-RU"/>
          </a:p>
        </p:txBody>
      </p:sp>
    </p:spTree>
    <p:extLst>
      <p:ext uri="{BB962C8B-B14F-4D97-AF65-F5344CB8AC3E}">
        <p14:creationId xmlns:p14="http://schemas.microsoft.com/office/powerpoint/2010/main" val="3470711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1B51D969-4B37-4F2D-B0D8-664F48D2C057}" type="datetimeFigureOut">
              <a:rPr lang="ru-RU" smtClean="0"/>
              <a:t>27.11.2021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BACDA26-3192-4C13-8474-2341BE02B66E}" type="slidenum">
              <a:rPr lang="ru-RU" smtClean="0"/>
              <a:t>‹#›</a:t>
            </a:fld>
            <a:endParaRPr lang="ru-RU"/>
          </a:p>
        </p:txBody>
      </p:sp>
    </p:spTree>
    <p:extLst>
      <p:ext uri="{BB962C8B-B14F-4D97-AF65-F5344CB8AC3E}">
        <p14:creationId xmlns:p14="http://schemas.microsoft.com/office/powerpoint/2010/main" val="59671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1B51D969-4B37-4F2D-B0D8-664F48D2C057}" type="datetimeFigureOut">
              <a:rPr lang="ru-RU" smtClean="0"/>
              <a:t>27.11.2021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BACDA26-3192-4C13-8474-2341BE02B66E}" type="slidenum">
              <a:rPr lang="ru-RU" smtClean="0"/>
              <a:t>‹#›</a:t>
            </a:fld>
            <a:endParaRPr lang="ru-RU"/>
          </a:p>
        </p:txBody>
      </p:sp>
    </p:spTree>
    <p:extLst>
      <p:ext uri="{BB962C8B-B14F-4D97-AF65-F5344CB8AC3E}">
        <p14:creationId xmlns:p14="http://schemas.microsoft.com/office/powerpoint/2010/main" val="1165724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51D969-4B37-4F2D-B0D8-664F48D2C057}" type="datetimeFigureOut">
              <a:rPr lang="ru-RU" smtClean="0"/>
              <a:t>27.11.2021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BACDA26-3192-4C13-8474-2341BE02B66E}" type="slidenum">
              <a:rPr lang="ru-RU" smtClean="0"/>
              <a:t>‹#›</a:t>
            </a:fld>
            <a:endParaRPr lang="ru-RU"/>
          </a:p>
        </p:txBody>
      </p:sp>
    </p:spTree>
    <p:extLst>
      <p:ext uri="{BB962C8B-B14F-4D97-AF65-F5344CB8AC3E}">
        <p14:creationId xmlns:p14="http://schemas.microsoft.com/office/powerpoint/2010/main" val="178215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ru-RU" smtClean="0"/>
              <a:t>Образец заголовка</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8" name="Date Placeholder 7"/>
          <p:cNvSpPr>
            <a:spLocks noGrp="1"/>
          </p:cNvSpPr>
          <p:nvPr>
            <p:ph type="dt" sz="half" idx="10"/>
          </p:nvPr>
        </p:nvSpPr>
        <p:spPr/>
        <p:txBody>
          <a:bodyPr/>
          <a:lstStyle/>
          <a:p>
            <a:fld id="{1B51D969-4B37-4F2D-B0D8-664F48D2C057}" type="datetimeFigureOut">
              <a:rPr lang="ru-RU" smtClean="0"/>
              <a:t>27.11.2021</a:t>
            </a:fld>
            <a:endParaRPr lang="ru-RU"/>
          </a:p>
        </p:txBody>
      </p:sp>
      <p:sp>
        <p:nvSpPr>
          <p:cNvPr id="9" name="Footer Placeholder 8"/>
          <p:cNvSpPr>
            <a:spLocks noGrp="1"/>
          </p:cNvSpPr>
          <p:nvPr>
            <p:ph type="ftr" sz="quarter" idx="11"/>
          </p:nvPr>
        </p:nvSpPr>
        <p:spPr/>
        <p:txBody>
          <a:bodyPr/>
          <a:lstStyle>
            <a:lvl1pPr algn="r">
              <a:defRPr/>
            </a:lvl1pPr>
          </a:lstStyle>
          <a:p>
            <a:endParaRPr lang="ru-RU"/>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7BACDA26-3192-4C13-8474-2341BE02B66E}" type="slidenum">
              <a:rPr lang="ru-RU" smtClean="0"/>
              <a:t>‹#›</a:t>
            </a:fld>
            <a:endParaRPr lang="ru-RU"/>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44760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1B51D969-4B37-4F2D-B0D8-664F48D2C057}" type="datetimeFigureOut">
              <a:rPr lang="ru-RU" smtClean="0"/>
              <a:t>27.11.2021</a:t>
            </a:fld>
            <a:endParaRPr lang="ru-RU"/>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ru-RU"/>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7BACDA26-3192-4C13-8474-2341BE02B66E}" type="slidenum">
              <a:rPr lang="ru-RU" smtClean="0"/>
              <a:t>‹#›</a:t>
            </a:fld>
            <a:endParaRPr lang="ru-RU"/>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26793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1B51D969-4B37-4F2D-B0D8-664F48D2C057}" type="datetimeFigureOut">
              <a:rPr lang="ru-RU" smtClean="0"/>
              <a:t>27.11.2021</a:t>
            </a:fld>
            <a:endParaRPr lang="ru-RU"/>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ru-RU"/>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7BACDA26-3192-4C13-8474-2341BE02B66E}" type="slidenum">
              <a:rPr lang="ru-RU" smtClean="0"/>
              <a:t>‹#›</a:t>
            </a:fld>
            <a:endParaRPr lang="ru-RU"/>
          </a:p>
        </p:txBody>
      </p:sp>
    </p:spTree>
    <p:extLst>
      <p:ext uri="{BB962C8B-B14F-4D97-AF65-F5344CB8AC3E}">
        <p14:creationId xmlns:p14="http://schemas.microsoft.com/office/powerpoint/2010/main" val="3586117424"/>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647092" y="2142271"/>
            <a:ext cx="9144000" cy="2387600"/>
          </a:xfrm>
        </p:spPr>
        <p:txBody>
          <a:bodyPr>
            <a:noAutofit/>
          </a:bodyPr>
          <a:lstStyle/>
          <a:p>
            <a:r>
              <a:rPr lang="ru-RU" sz="6600" dirty="0"/>
              <a:t>П</a:t>
            </a:r>
            <a:r>
              <a:rPr lang="ru-RU" sz="6600" dirty="0" smtClean="0"/>
              <a:t>ротивопожарная безопасность в кабинете с ПЭВМ.</a:t>
            </a:r>
            <a:endParaRPr lang="ru-RU" sz="6600" dirty="0"/>
          </a:p>
        </p:txBody>
      </p:sp>
    </p:spTree>
    <p:extLst>
      <p:ext uri="{BB962C8B-B14F-4D97-AF65-F5344CB8AC3E}">
        <p14:creationId xmlns:p14="http://schemas.microsoft.com/office/powerpoint/2010/main" val="404558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6800" y="128244"/>
            <a:ext cx="10058400" cy="1371600"/>
          </a:xfrm>
        </p:spPr>
        <p:txBody>
          <a:bodyPr>
            <a:normAutofit fontScale="90000"/>
          </a:bodyPr>
          <a:lstStyle/>
          <a:p>
            <a:r>
              <a:rPr lang="ru-RU" dirty="0"/>
              <a:t>Организация работы пользователей </a:t>
            </a:r>
            <a:r>
              <a:rPr lang="ru-RU" dirty="0" err="1"/>
              <a:t>пэвм</a:t>
            </a:r>
            <a:endParaRPr lang="ru-RU" dirty="0"/>
          </a:p>
        </p:txBody>
      </p:sp>
      <p:sp>
        <p:nvSpPr>
          <p:cNvPr id="3" name="Объект 2"/>
          <p:cNvSpPr>
            <a:spLocks noGrp="1"/>
          </p:cNvSpPr>
          <p:nvPr>
            <p:ph idx="1"/>
          </p:nvPr>
        </p:nvSpPr>
        <p:spPr>
          <a:xfrm>
            <a:off x="263769" y="1397977"/>
            <a:ext cx="11517923" cy="5020407"/>
          </a:xfrm>
        </p:spPr>
        <p:txBody>
          <a:bodyPr>
            <a:normAutofit/>
          </a:bodyPr>
          <a:lstStyle/>
          <a:p>
            <a:r>
              <a:rPr lang="ru-RU" sz="2400" dirty="0"/>
              <a:t>При размещении рабочих мест с ПЭВМ расстояние между рабочими столами с видеомониторами (в направлении тыла поверхности одного видеомонитора и экрана другого видеомонитора) должно быть не менее 2,0 м, а расстояние между боковыми поверхностями видеомониторов - не менее 1,2 м</a:t>
            </a:r>
            <a:r>
              <a:rPr lang="ru-RU" sz="2400" dirty="0" smtClean="0"/>
              <a:t>.</a:t>
            </a:r>
            <a:endParaRPr lang="ru-RU" sz="2400" dirty="0"/>
          </a:p>
          <a:p>
            <a:r>
              <a:rPr lang="ru-RU" sz="2400" dirty="0"/>
              <a:t>Освещённость на поверхности рабочего стола в зоне размещения рабочего документа должна быть 300-500 </a:t>
            </a:r>
            <a:r>
              <a:rPr lang="ru-RU" sz="2400" dirty="0" err="1"/>
              <a:t>лк</a:t>
            </a:r>
            <a:r>
              <a:rPr lang="ru-RU" sz="2400" dirty="0"/>
              <a:t>, а освещённость поверхности экрана не должна быть более 300 </a:t>
            </a:r>
            <a:r>
              <a:rPr lang="ru-RU" sz="2400" dirty="0" err="1"/>
              <a:t>лк</a:t>
            </a:r>
            <a:r>
              <a:rPr lang="ru-RU" sz="2400" dirty="0" smtClean="0"/>
              <a:t>.</a:t>
            </a:r>
            <a:endParaRPr lang="ru-RU" sz="2400" dirty="0"/>
          </a:p>
          <a:p>
            <a:r>
              <a:rPr lang="ru-RU" sz="2400" dirty="0"/>
              <a:t>Рабочие столы следует размещать таким образом, чтобы </a:t>
            </a:r>
            <a:r>
              <a:rPr lang="ru-RU" sz="2400" dirty="0" err="1"/>
              <a:t>видеодисплейные</a:t>
            </a:r>
            <a:r>
              <a:rPr lang="ru-RU" sz="2400" dirty="0"/>
              <a:t> терминалы были ориентированы боковой стороной к световым проёмам, предпочтительно, чтобы свет падал слева.</a:t>
            </a:r>
          </a:p>
        </p:txBody>
      </p:sp>
      <p:sp>
        <p:nvSpPr>
          <p:cNvPr id="4" name="Заголовок 1"/>
          <p:cNvSpPr txBox="1">
            <a:spLocks/>
          </p:cNvSpPr>
          <p:nvPr/>
        </p:nvSpPr>
        <p:spPr>
          <a:xfrm>
            <a:off x="1005254" y="985494"/>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endParaRPr lang="ru-RU"/>
          </a:p>
        </p:txBody>
      </p:sp>
    </p:spTree>
    <p:extLst>
      <p:ext uri="{BB962C8B-B14F-4D97-AF65-F5344CB8AC3E}">
        <p14:creationId xmlns:p14="http://schemas.microsoft.com/office/powerpoint/2010/main" val="3191598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81353" y="342900"/>
            <a:ext cx="11684977" cy="6392008"/>
          </a:xfrm>
        </p:spPr>
        <p:txBody>
          <a:bodyPr>
            <a:normAutofit/>
          </a:bodyPr>
          <a:lstStyle/>
          <a:p>
            <a:r>
              <a:rPr lang="ru-RU" sz="2400" dirty="0"/>
              <a:t>Рабочие места с ПЭВМ в помещениях с источниками вредных производственных факторов должны размещаться в изолированных кабинах с организованным воздухообменом</a:t>
            </a:r>
            <a:r>
              <a:rPr lang="ru-RU" sz="2400" dirty="0" smtClean="0"/>
              <a:t>.</a:t>
            </a:r>
            <a:endParaRPr lang="ru-RU" sz="2400" dirty="0"/>
          </a:p>
          <a:p>
            <a:r>
              <a:rPr lang="ru-RU" sz="2400" dirty="0"/>
              <a:t>Экран видеомонитора должен находиться от глаз пользователя на расстоянии 600-700 мм, но не ближе 500 мм</a:t>
            </a:r>
            <a:r>
              <a:rPr lang="ru-RU" sz="2400" dirty="0" smtClean="0"/>
              <a:t>.</a:t>
            </a:r>
            <a:endParaRPr lang="ru-RU" sz="2400" dirty="0"/>
          </a:p>
          <a:p>
            <a:r>
              <a:rPr lang="ru-RU" sz="2400" dirty="0"/>
              <a:t>Лица, работающие с ПЭВМ более 50% рабочего времени (профессионально связанные с эксплуатацией ПЭВМ), должны проходить обязательные предварительные при поступлении на работу и периодические медицинские осмотры в установленном порядке</a:t>
            </a:r>
            <a:r>
              <a:rPr lang="ru-RU" sz="2400" dirty="0" smtClean="0"/>
              <a:t>.</a:t>
            </a:r>
            <a:endParaRPr lang="ru-RU" sz="2400" dirty="0"/>
          </a:p>
          <a:p>
            <a:r>
              <a:rPr lang="ru-RU" sz="2400" dirty="0"/>
              <a:t>Женщины со времени установления беременности переводятся на работы, не связанные с использованием ПЭВМ, или для них ограничивается время работы с ПЭВМ (не более 3-х часов за рабочую смену) при условии соблюдения установленных гигиенических требований</a:t>
            </a:r>
            <a:r>
              <a:rPr lang="ru-RU" dirty="0"/>
              <a:t>.</a:t>
            </a:r>
          </a:p>
        </p:txBody>
      </p:sp>
    </p:spTree>
    <p:extLst>
      <p:ext uri="{BB962C8B-B14F-4D97-AF65-F5344CB8AC3E}">
        <p14:creationId xmlns:p14="http://schemas.microsoft.com/office/powerpoint/2010/main" val="353478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07731" y="298938"/>
            <a:ext cx="11632223" cy="6497516"/>
          </a:xfrm>
        </p:spPr>
        <p:txBody>
          <a:bodyPr>
            <a:normAutofit/>
          </a:bodyPr>
          <a:lstStyle/>
          <a:p>
            <a:r>
              <a:rPr lang="ru-RU" dirty="0"/>
              <a:t>Типичными ощущениями, которые испытывают к концу рабочего дня операторы ПЭВМ, являются: головная боль, резь в глазах, тянущие боли в мышцах шеи, рук и спины, зуд кожи лица и т.д. Испытываемые день за днём, эти недомогания приводят к мигреням, частичной потере зрения, сколиозу, кожным воспалениям и другим нежелательным явлениям. Развивающиеся недомогания не только снижают трудоспособность, но и подрывают здоровье людей</a:t>
            </a:r>
            <a:r>
              <a:rPr lang="ru-RU" dirty="0" smtClean="0"/>
              <a:t>.</a:t>
            </a:r>
            <a:endParaRPr lang="ru-RU" dirty="0"/>
          </a:p>
          <a:p>
            <a:r>
              <a:rPr lang="ru-RU" dirty="0"/>
              <a:t>На состояние здоровья оператора ЭВМ могут влиять и такие вредные факторы, как длительное неизменное положение тела, вызывающее мышечно-скелетные нарушения; постоянное напряжение глаз; воздействие радиации; влияние электростатических и электромагнитных полей и др</a:t>
            </a:r>
            <a:r>
              <a:rPr lang="ru-RU" dirty="0" smtClean="0"/>
              <a:t>.</a:t>
            </a:r>
            <a:endParaRPr lang="ru-RU" dirty="0"/>
          </a:p>
          <a:p>
            <a:r>
              <a:rPr lang="ru-RU" dirty="0"/>
              <a:t>Более серьёзные результаты были получены при обследовании беременных женщин. Оказалось, что для тех женщин, которые проводили за ЭВМ более 20 часов в неделю, вероятность преждевременного прерывания беременности (выкидыша) на 80% выше, чем для беременных женщин, выполняющих аналогичные работы без применения компьютера</a:t>
            </a:r>
            <a:r>
              <a:rPr lang="ru-RU" dirty="0" smtClean="0"/>
              <a:t>.</a:t>
            </a:r>
            <a:endParaRPr lang="ru-RU" dirty="0"/>
          </a:p>
          <a:p>
            <a:r>
              <a:rPr lang="ru-RU" dirty="0"/>
              <a:t>В зависимости от специфики производства, напряжённости труда устанавливается количество перерывов на отдых, их длительность и распределение в течение рабочей смены. В соответствии с особенностями трудовой деятельности работникам ВЦ должны быть дополнительно введены 2-3 регламентированных перерыва длительностью 10 минут каждый. При 8-часовой смене дополнительные регламентированные перерывы необходимо вводить через 3 часа работы и за 2 часа до её окончания.</a:t>
            </a:r>
          </a:p>
        </p:txBody>
      </p:sp>
    </p:spTree>
    <p:extLst>
      <p:ext uri="{BB962C8B-B14F-4D97-AF65-F5344CB8AC3E}">
        <p14:creationId xmlns:p14="http://schemas.microsoft.com/office/powerpoint/2010/main" val="473091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19807" y="228599"/>
            <a:ext cx="11641015" cy="6435969"/>
          </a:xfrm>
        </p:spPr>
        <p:txBody>
          <a:bodyPr>
            <a:normAutofit/>
          </a:bodyPr>
          <a:lstStyle/>
          <a:p>
            <a:r>
              <a:rPr lang="ru-RU" sz="2400" dirty="0"/>
              <a:t>С целью снижения нервно-психологического, зрительного и мышечного напряжения, предупреждения переутомления необходимо проводить сеансы психофизической разгрузки</a:t>
            </a:r>
            <a:r>
              <a:rPr lang="ru-RU" sz="2400" dirty="0" smtClean="0"/>
              <a:t>.</a:t>
            </a:r>
            <a:endParaRPr lang="ru-RU" sz="2400" dirty="0"/>
          </a:p>
          <a:p>
            <a:r>
              <a:rPr lang="ru-RU" sz="2400" dirty="0"/>
              <a:t>К организации режима работы с ПЭВМ студентов высших учебных заведений предъявляются дополнительные требования</a:t>
            </a:r>
            <a:r>
              <a:rPr lang="ru-RU" sz="2400" dirty="0" smtClean="0"/>
              <a:t>:</a:t>
            </a:r>
            <a:endParaRPr lang="ru-RU" sz="2400" dirty="0"/>
          </a:p>
          <a:p>
            <a:r>
              <a:rPr lang="ru-RU" sz="2400" dirty="0"/>
              <a:t>· оптимальное время работы для студентов 1 курса составляет 1 час, для студентов старших курсов – 2 часа</a:t>
            </a:r>
            <a:r>
              <a:rPr lang="ru-RU" sz="2400" dirty="0" smtClean="0"/>
              <a:t>;</a:t>
            </a:r>
            <a:endParaRPr lang="ru-RU" sz="2400" dirty="0"/>
          </a:p>
          <a:p>
            <a:r>
              <a:rPr lang="ru-RU" sz="2400" dirty="0"/>
              <a:t>· проводить упражнения для глаз через каждые 20-25 минут</a:t>
            </a:r>
            <a:r>
              <a:rPr lang="ru-RU" sz="2400" dirty="0" smtClean="0"/>
              <a:t>;</a:t>
            </a:r>
            <a:endParaRPr lang="ru-RU" sz="2400" dirty="0"/>
          </a:p>
          <a:p>
            <a:r>
              <a:rPr lang="ru-RU" sz="2400" dirty="0"/>
              <a:t>· исключать объединение третьей и четвёртой пар занятий</a:t>
            </a:r>
            <a:r>
              <a:rPr lang="ru-RU" sz="2400" dirty="0" smtClean="0"/>
              <a:t>;</a:t>
            </a:r>
            <a:endParaRPr lang="ru-RU" sz="2400" dirty="0"/>
          </a:p>
          <a:p>
            <a:r>
              <a:rPr lang="ru-RU" sz="2400" dirty="0"/>
              <a:t>· во время прохождения производственной практики время работы не должно превышать 4 часов</a:t>
            </a:r>
            <a:r>
              <a:rPr lang="ru-RU" sz="2400" dirty="0" smtClean="0"/>
              <a:t>;</a:t>
            </a:r>
            <a:endParaRPr lang="ru-RU" sz="2400" dirty="0"/>
          </a:p>
          <a:p>
            <a:r>
              <a:rPr lang="ru-RU" sz="2400" dirty="0"/>
              <a:t>· исключать проведение занятий после 17 часов третьей и четвёртой парой.</a:t>
            </a:r>
          </a:p>
          <a:p>
            <a:endParaRPr lang="ru-RU" sz="2400" dirty="0"/>
          </a:p>
          <a:p>
            <a:pPr marL="0" indent="0">
              <a:buNone/>
            </a:pPr>
            <a:endParaRPr lang="ru-RU" dirty="0"/>
          </a:p>
        </p:txBody>
      </p:sp>
    </p:spTree>
    <p:extLst>
      <p:ext uri="{BB962C8B-B14F-4D97-AF65-F5344CB8AC3E}">
        <p14:creationId xmlns:p14="http://schemas.microsoft.com/office/powerpoint/2010/main" val="3167637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Чем и как погасить огонь</a:t>
            </a:r>
          </a:p>
        </p:txBody>
      </p:sp>
      <p:sp>
        <p:nvSpPr>
          <p:cNvPr id="3" name="Объект 2"/>
          <p:cNvSpPr>
            <a:spLocks noGrp="1"/>
          </p:cNvSpPr>
          <p:nvPr>
            <p:ph idx="1"/>
          </p:nvPr>
        </p:nvSpPr>
        <p:spPr/>
        <p:txBody>
          <a:bodyPr>
            <a:normAutofit/>
          </a:bodyPr>
          <a:lstStyle/>
          <a:p>
            <a:r>
              <a:rPr lang="ru-RU" sz="3200" dirty="0" smtClean="0"/>
              <a:t>В </a:t>
            </a:r>
            <a:r>
              <a:rPr lang="ru-RU" sz="3200" dirty="0"/>
              <a:t>классах, оборудованных персональными компьютерами (ПК), применяют только такие средства пожаротушения, которые не проводят электричество</a:t>
            </a:r>
            <a:r>
              <a:rPr lang="ru-RU" sz="3200" dirty="0" smtClean="0"/>
              <a:t>:</a:t>
            </a:r>
            <a:endParaRPr lang="ru-RU" sz="3200" dirty="0"/>
          </a:p>
          <a:p>
            <a:r>
              <a:rPr lang="ru-RU" sz="3200" dirty="0"/>
              <a:t>  порошок;</a:t>
            </a:r>
          </a:p>
          <a:p>
            <a:r>
              <a:rPr lang="ru-RU" sz="3200" dirty="0"/>
              <a:t>  хладон;</a:t>
            </a:r>
          </a:p>
          <a:p>
            <a:r>
              <a:rPr lang="ru-RU" sz="3200" dirty="0"/>
              <a:t>  диоксид углерода.</a:t>
            </a:r>
          </a:p>
        </p:txBody>
      </p:sp>
    </p:spTree>
    <p:extLst>
      <p:ext uri="{BB962C8B-B14F-4D97-AF65-F5344CB8AC3E}">
        <p14:creationId xmlns:p14="http://schemas.microsoft.com/office/powerpoint/2010/main" val="20742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16523" y="263769"/>
            <a:ext cx="11526715" cy="6462346"/>
          </a:xfrm>
        </p:spPr>
        <p:txBody>
          <a:bodyPr>
            <a:normAutofit/>
          </a:bodyPr>
          <a:lstStyle/>
          <a:p>
            <a:r>
              <a:rPr lang="ru-RU" sz="2400" dirty="0"/>
              <a:t>При этом необходимо обращать внимание на текст с инструкцией по использованию огнетушителя – он должен быть удобочитаем и хорошо виден. Шкафы и тумбы для огнетушащих ручных установок делают заметными, чтобы можно было сразу опознать в них противопожарные конструкции. Прямое солнце не должно воздействовать на огнетушители, также как и атмосферные осадки, отопительные приборы и т. д</a:t>
            </a:r>
            <a:r>
              <a:rPr lang="ru-RU" sz="2400" dirty="0" smtClean="0"/>
              <a:t>.</a:t>
            </a:r>
            <a:endParaRPr lang="ru-RU" sz="2400" dirty="0"/>
          </a:p>
          <a:p>
            <a:r>
              <a:rPr lang="ru-RU" sz="2400" dirty="0"/>
              <a:t>Все имеющие отношение к любым видам работ в компьютерном классе, должны быть обязательно ознакомлены с правилами ПБ, знать их и строго соблюдать. Ответственным за соблюдение правил обычно назначается преподаватель или старший сотрудник. Ежедневно следить за состоянием готовности приборов пожаротушения, порядком в классе, исправностью компьютерного оборудования, проводки, заземления и т. д. должен инженер.</a:t>
            </a:r>
          </a:p>
        </p:txBody>
      </p:sp>
    </p:spTree>
    <p:extLst>
      <p:ext uri="{BB962C8B-B14F-4D97-AF65-F5344CB8AC3E}">
        <p14:creationId xmlns:p14="http://schemas.microsoft.com/office/powerpoint/2010/main" val="1210412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90147" y="632903"/>
            <a:ext cx="11667392" cy="905752"/>
          </a:xfrm>
        </p:spPr>
        <p:txBody>
          <a:bodyPr>
            <a:normAutofit fontScale="90000"/>
          </a:bodyPr>
          <a:lstStyle/>
          <a:p>
            <a:r>
              <a:rPr lang="ru-RU" dirty="0" smtClean="0"/>
              <a:t>По </a:t>
            </a:r>
            <a:r>
              <a:rPr lang="ru-RU" dirty="0"/>
              <a:t>мерам пожарной безопасности при работе с ПЭВМ и </a:t>
            </a:r>
            <a:r>
              <a:rPr lang="ru-RU" dirty="0" smtClean="0"/>
              <a:t>оргтехникой</a:t>
            </a:r>
            <a:r>
              <a:rPr lang="ru-RU" dirty="0"/>
              <a:t/>
            </a:r>
            <a:br>
              <a:rPr lang="ru-RU" dirty="0"/>
            </a:br>
            <a:endParaRPr lang="ru-RU" dirty="0"/>
          </a:p>
        </p:txBody>
      </p:sp>
      <p:sp>
        <p:nvSpPr>
          <p:cNvPr id="3" name="Объект 2"/>
          <p:cNvSpPr>
            <a:spLocks noGrp="1"/>
          </p:cNvSpPr>
          <p:nvPr>
            <p:ph idx="1"/>
          </p:nvPr>
        </p:nvSpPr>
        <p:spPr>
          <a:xfrm>
            <a:off x="290147" y="1538655"/>
            <a:ext cx="11834445" cy="5319345"/>
          </a:xfrm>
        </p:spPr>
        <p:txBody>
          <a:bodyPr>
            <a:normAutofit/>
          </a:bodyPr>
          <a:lstStyle/>
          <a:p>
            <a:r>
              <a:rPr lang="ru-RU" sz="2800" dirty="0"/>
              <a:t>Каждый сотрудник (работник) независимо от занимаемой должности обязан знать и строго выполнять правила пожарной безопасности, не допускать действий, которые могут привести к пожару. Основные причины пожаров на предприятиях - неосторожное обращение с огнем, оставленные без присмотра электроприборы, проведение с нарушениями требований правил пожарной безопасности огневых, строительных и других пожароопасных работ, курение в не установленных местах, </a:t>
            </a:r>
            <a:r>
              <a:rPr lang="ru-RU" sz="2800" dirty="0" err="1"/>
              <a:t>использованиелегковоспламенямых</a:t>
            </a:r>
            <a:r>
              <a:rPr lang="ru-RU" sz="2800" dirty="0"/>
              <a:t> веществ, нарушение технологий и т. п.</a:t>
            </a:r>
          </a:p>
        </p:txBody>
      </p:sp>
    </p:spTree>
    <p:extLst>
      <p:ext uri="{BB962C8B-B14F-4D97-AF65-F5344CB8AC3E}">
        <p14:creationId xmlns:p14="http://schemas.microsoft.com/office/powerpoint/2010/main" val="377855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96461" y="0"/>
            <a:ext cx="10058400" cy="1371600"/>
          </a:xfrm>
        </p:spPr>
        <p:txBody>
          <a:bodyPr/>
          <a:lstStyle/>
          <a:p>
            <a:r>
              <a:rPr lang="ru-RU" dirty="0"/>
              <a:t>Запрещается:</a:t>
            </a:r>
          </a:p>
        </p:txBody>
      </p:sp>
      <p:sp>
        <p:nvSpPr>
          <p:cNvPr id="3" name="Объект 2"/>
          <p:cNvSpPr>
            <a:spLocks noGrp="1"/>
          </p:cNvSpPr>
          <p:nvPr>
            <p:ph idx="1"/>
          </p:nvPr>
        </p:nvSpPr>
        <p:spPr>
          <a:xfrm>
            <a:off x="729762" y="1336431"/>
            <a:ext cx="10774850" cy="5257800"/>
          </a:xfrm>
        </p:spPr>
        <p:txBody>
          <a:bodyPr>
            <a:normAutofit/>
          </a:bodyPr>
          <a:lstStyle/>
          <a:p>
            <a:r>
              <a:rPr lang="ru-RU" sz="2400" dirty="0"/>
              <a:t> хранить и применять горючие жидкости, взрывчатые вещества, баллоны с газами и др</a:t>
            </a:r>
            <a:r>
              <a:rPr lang="ru-RU" sz="2400" dirty="0" smtClean="0"/>
              <a:t>.;</a:t>
            </a:r>
            <a:endParaRPr lang="ru-RU" sz="2400" dirty="0"/>
          </a:p>
          <a:p>
            <a:r>
              <a:rPr lang="ru-RU" sz="2400" dirty="0" smtClean="0"/>
              <a:t>использовать </a:t>
            </a:r>
            <a:r>
              <a:rPr lang="ru-RU" sz="2400" dirty="0"/>
              <a:t>электронагревательные приборы</a:t>
            </a:r>
            <a:r>
              <a:rPr lang="ru-RU" sz="2400" dirty="0" smtClean="0"/>
              <a:t>;</a:t>
            </a:r>
            <a:endParaRPr lang="ru-RU" sz="2400" dirty="0"/>
          </a:p>
          <a:p>
            <a:r>
              <a:rPr lang="ru-RU" sz="2400" dirty="0" smtClean="0"/>
              <a:t>эксплуатировать </a:t>
            </a:r>
            <a:r>
              <a:rPr lang="ru-RU" sz="2400" dirty="0"/>
              <a:t>провода электроприборов с поврежденной изоляцией</a:t>
            </a:r>
            <a:r>
              <a:rPr lang="ru-RU" sz="2400" dirty="0" smtClean="0"/>
              <a:t>;</a:t>
            </a:r>
            <a:endParaRPr lang="ru-RU" sz="2400" dirty="0"/>
          </a:p>
          <a:p>
            <a:r>
              <a:rPr lang="ru-RU" sz="2400" dirty="0" smtClean="0"/>
              <a:t>пользоваться </a:t>
            </a:r>
            <a:r>
              <a:rPr lang="ru-RU" sz="2400" dirty="0"/>
              <a:t>поврежденными розетками, рубильниками, вилками и прочим электрооборудованием</a:t>
            </a:r>
            <a:r>
              <a:rPr lang="ru-RU" sz="2400" dirty="0" smtClean="0"/>
              <a:t>;</a:t>
            </a:r>
            <a:endParaRPr lang="ru-RU" sz="2400" dirty="0"/>
          </a:p>
          <a:p>
            <a:r>
              <a:rPr lang="ru-RU" sz="2400" dirty="0" smtClean="0"/>
              <a:t>обертывать </a:t>
            </a:r>
            <a:r>
              <a:rPr lang="ru-RU" sz="2400" dirty="0"/>
              <a:t>(накрывать) светильники, бытовые приборы бумагой, тканью и другими горючими материалами</a:t>
            </a:r>
            <a:r>
              <a:rPr lang="ru-RU" sz="2400" dirty="0" smtClean="0"/>
              <a:t>;</a:t>
            </a:r>
            <a:endParaRPr lang="ru-RU" sz="2400" dirty="0"/>
          </a:p>
          <a:p>
            <a:r>
              <a:rPr lang="ru-RU" sz="2400" dirty="0" smtClean="0"/>
              <a:t>применять </a:t>
            </a:r>
            <a:r>
              <a:rPr lang="ru-RU" sz="2400" dirty="0"/>
              <a:t>открытый огонь</a:t>
            </a:r>
            <a:r>
              <a:rPr lang="ru-RU" sz="2400" dirty="0" smtClean="0"/>
              <a:t>;</a:t>
            </a:r>
            <a:endParaRPr lang="ru-RU" sz="2400" dirty="0"/>
          </a:p>
          <a:p>
            <a:r>
              <a:rPr lang="ru-RU" sz="2400" dirty="0" smtClean="0"/>
              <a:t>курить </a:t>
            </a:r>
            <a:r>
              <a:rPr lang="ru-RU" sz="2400" dirty="0"/>
              <a:t>в помещении;</a:t>
            </a:r>
          </a:p>
          <a:p>
            <a:endParaRPr lang="ru-RU" sz="2400" dirty="0"/>
          </a:p>
        </p:txBody>
      </p:sp>
    </p:spTree>
    <p:extLst>
      <p:ext uri="{BB962C8B-B14F-4D97-AF65-F5344CB8AC3E}">
        <p14:creationId xmlns:p14="http://schemas.microsoft.com/office/powerpoint/2010/main" val="3530313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5846" y="167055"/>
            <a:ext cx="11328765" cy="6690946"/>
          </a:xfrm>
        </p:spPr>
        <p:txBody>
          <a:bodyPr>
            <a:normAutofit/>
          </a:bodyPr>
          <a:lstStyle/>
          <a:p>
            <a:r>
              <a:rPr lang="ru-RU" sz="2400" dirty="0"/>
              <a:t>оставлять без наблюдения включенную в сеть радиоэлектронную аппаратуру, ПЭВМ, оргтехнику, бытовую технику</a:t>
            </a:r>
            <a:r>
              <a:rPr lang="ru-RU" sz="2400" dirty="0" smtClean="0"/>
              <a:t>;</a:t>
            </a:r>
            <a:endParaRPr lang="ru-RU" sz="2400" dirty="0"/>
          </a:p>
          <a:p>
            <a:r>
              <a:rPr lang="ru-RU" sz="2400" dirty="0" smtClean="0"/>
              <a:t> </a:t>
            </a:r>
            <a:r>
              <a:rPr lang="ru-RU" sz="2400" dirty="0"/>
              <a:t>пользоваться неисправной или незаземленной аппаратурой</a:t>
            </a:r>
            <a:r>
              <a:rPr lang="ru-RU" sz="2400" dirty="0" smtClean="0"/>
              <a:t>;</a:t>
            </a:r>
            <a:endParaRPr lang="ru-RU" sz="2400" dirty="0"/>
          </a:p>
          <a:p>
            <a:r>
              <a:rPr lang="ru-RU" sz="2400" dirty="0" smtClean="0"/>
              <a:t>нарушать </a:t>
            </a:r>
            <a:r>
              <a:rPr lang="ru-RU" sz="2400" dirty="0"/>
              <a:t>правила эксплуатации ПЭВМ и оргтехники, а так же инструкции по работе на ПЭВМ и средствах оргтехники, действующие в институте</a:t>
            </a:r>
            <a:r>
              <a:rPr lang="ru-RU" sz="2400" dirty="0" smtClean="0"/>
              <a:t>;</a:t>
            </a:r>
            <a:endParaRPr lang="ru-RU" sz="2400" dirty="0"/>
          </a:p>
          <a:p>
            <a:r>
              <a:rPr lang="ru-RU" sz="2400" dirty="0" smtClean="0"/>
              <a:t>включать </a:t>
            </a:r>
            <a:r>
              <a:rPr lang="ru-RU" sz="2400" dirty="0"/>
              <a:t>в сетевые фильтры, блоки бесперебойного питания и специализированные розетки, расположенные в коробах бытовую технику и другое, не относящееся к ПЭВМ оборудование</a:t>
            </a:r>
            <a:r>
              <a:rPr lang="ru-RU" sz="2400" dirty="0" smtClean="0"/>
              <a:t>.</a:t>
            </a:r>
            <a:endParaRPr lang="ru-RU" sz="2400" dirty="0"/>
          </a:p>
          <a:p>
            <a:r>
              <a:rPr lang="ru-RU" sz="2400" dirty="0"/>
              <a:t>По окончании работы необходимо обесточить все электроприборы и осмотреть помещения на наличие признаков возгорания. При наличии в помещении выделенной сети электропитания для ПЭВМ, необходимо выключить автомат питания в распределительном щите.</a:t>
            </a:r>
          </a:p>
        </p:txBody>
      </p:sp>
    </p:spTree>
    <p:extLst>
      <p:ext uri="{BB962C8B-B14F-4D97-AF65-F5344CB8AC3E}">
        <p14:creationId xmlns:p14="http://schemas.microsoft.com/office/powerpoint/2010/main" val="358620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95400" y="0"/>
            <a:ext cx="10058400" cy="1371600"/>
          </a:xfrm>
        </p:spPr>
        <p:txBody>
          <a:bodyPr/>
          <a:lstStyle/>
          <a:p>
            <a:r>
              <a:rPr lang="ru-RU" dirty="0"/>
              <a:t>Огнетушители</a:t>
            </a:r>
          </a:p>
        </p:txBody>
      </p:sp>
      <p:sp>
        <p:nvSpPr>
          <p:cNvPr id="3" name="Объект 2"/>
          <p:cNvSpPr>
            <a:spLocks noGrp="1"/>
          </p:cNvSpPr>
          <p:nvPr>
            <p:ph idx="1"/>
          </p:nvPr>
        </p:nvSpPr>
        <p:spPr>
          <a:xfrm>
            <a:off x="272563" y="993531"/>
            <a:ext cx="11658600" cy="5776546"/>
          </a:xfrm>
        </p:spPr>
        <p:txBody>
          <a:bodyPr>
            <a:noAutofit/>
          </a:bodyPr>
          <a:lstStyle/>
          <a:p>
            <a:pPr marL="0" indent="0">
              <a:buNone/>
            </a:pPr>
            <a:r>
              <a:rPr lang="ru-RU" sz="2000" dirty="0"/>
              <a:t>Огнетушители предназначены для тушения пожаров в начальной стадии развития.</a:t>
            </a:r>
          </a:p>
          <a:p>
            <a:pPr marL="0" indent="0">
              <a:buNone/>
            </a:pPr>
            <a:r>
              <a:rPr lang="ru-RU" sz="2000" dirty="0"/>
              <a:t>Огнетушитель углекислотный ОУ-5</a:t>
            </a:r>
          </a:p>
          <a:p>
            <a:pPr marL="0" indent="0">
              <a:buNone/>
            </a:pPr>
            <a:r>
              <a:rPr lang="ru-RU" sz="2000" dirty="0"/>
              <a:t>Предназначен для тушения любых материалов, предметов и веществ, а также электроустановок, находящихся под напряжением до 1 000 В, применяется для тушения ПЭВМ и оргтехники</a:t>
            </a:r>
            <a:r>
              <a:rPr lang="ru-RU" sz="2000" dirty="0" smtClean="0"/>
              <a:t>.</a:t>
            </a:r>
            <a:endParaRPr lang="ru-RU" sz="2000" dirty="0"/>
          </a:p>
          <a:p>
            <a:pPr marL="0" indent="0">
              <a:buNone/>
            </a:pPr>
            <a:r>
              <a:rPr lang="ru-RU" sz="2000" dirty="0"/>
              <a:t>При пожаре поднести огнетушитель как можно ближе к огню, направить раструб в очаг пожара, сорвать пломбу (выдернуть чеку), открыть вентиль, нажать на пусковой рычаг, направить струю выходящего газа на огонь. Во время работы раструб нельзя держать рукой, т. к. он имеет очень низкую температуру.</a:t>
            </a:r>
          </a:p>
          <a:p>
            <a:pPr marL="0" indent="0">
              <a:buNone/>
            </a:pPr>
            <a:r>
              <a:rPr lang="ru-RU" sz="2000" dirty="0"/>
              <a:t>Огнетушитель порошковый ОП-5</a:t>
            </a:r>
          </a:p>
          <a:p>
            <a:pPr marL="0" indent="0">
              <a:buNone/>
            </a:pPr>
            <a:r>
              <a:rPr lang="ru-RU" sz="2000" dirty="0"/>
              <a:t>Предназначен для тушения твердых, жидких, газообразных веществ и электроустановок, находящихся под напряжением до 1 000 В, применяется для тушения ПЭВМ и оргтехники</a:t>
            </a:r>
            <a:r>
              <a:rPr lang="ru-RU" sz="2000" dirty="0" smtClean="0"/>
              <a:t>.</a:t>
            </a:r>
            <a:endParaRPr lang="ru-RU" sz="2000" dirty="0"/>
          </a:p>
          <a:p>
            <a:pPr marL="0" indent="0">
              <a:buNone/>
            </a:pPr>
            <a:r>
              <a:rPr lang="ru-RU" sz="2000" dirty="0"/>
              <a:t>При пожаре поднести огнетушитель к очагу загорания, выдернуть чеку, нажать на рычаг, направить шланг с распылителем на огонь</a:t>
            </a:r>
          </a:p>
        </p:txBody>
      </p:sp>
    </p:spTree>
    <p:extLst>
      <p:ext uri="{BB962C8B-B14F-4D97-AF65-F5344CB8AC3E}">
        <p14:creationId xmlns:p14="http://schemas.microsoft.com/office/powerpoint/2010/main" val="2424184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52500" y="0"/>
            <a:ext cx="10058400" cy="1371600"/>
          </a:xfrm>
        </p:spPr>
        <p:txBody>
          <a:bodyPr/>
          <a:lstStyle/>
          <a:p>
            <a:r>
              <a:rPr lang="ru-RU" dirty="0"/>
              <a:t>Действия при пожаре</a:t>
            </a:r>
          </a:p>
        </p:txBody>
      </p:sp>
      <p:sp>
        <p:nvSpPr>
          <p:cNvPr id="3" name="Объект 2"/>
          <p:cNvSpPr>
            <a:spLocks noGrp="1"/>
          </p:cNvSpPr>
          <p:nvPr>
            <p:ph idx="1"/>
          </p:nvPr>
        </p:nvSpPr>
        <p:spPr>
          <a:xfrm>
            <a:off x="369277" y="1264555"/>
            <a:ext cx="11667392" cy="5479145"/>
          </a:xfrm>
        </p:spPr>
        <p:txBody>
          <a:bodyPr>
            <a:noAutofit/>
          </a:bodyPr>
          <a:lstStyle/>
          <a:p>
            <a:pPr marL="0" indent="0">
              <a:buNone/>
            </a:pPr>
            <a:r>
              <a:rPr lang="ru-RU" sz="2400" dirty="0"/>
              <a:t>При обнаружении пожара следует немедленно сообщить об этом по телефону 01 и спокойно доложить</a:t>
            </a:r>
            <a:r>
              <a:rPr lang="ru-RU" sz="2400" dirty="0" smtClean="0"/>
              <a:t>:</a:t>
            </a:r>
          </a:p>
          <a:p>
            <a:r>
              <a:rPr lang="ru-RU" sz="2400" dirty="0" smtClean="0"/>
              <a:t>что </a:t>
            </a:r>
            <a:r>
              <a:rPr lang="ru-RU" sz="2400" dirty="0"/>
              <a:t>горит, чему угрожает</a:t>
            </a:r>
            <a:r>
              <a:rPr lang="ru-RU" sz="2400" dirty="0" smtClean="0"/>
              <a:t>;</a:t>
            </a:r>
            <a:endParaRPr lang="ru-RU" sz="2400" dirty="0"/>
          </a:p>
          <a:p>
            <a:r>
              <a:rPr lang="ru-RU" sz="2400" dirty="0" smtClean="0"/>
              <a:t>адрес </a:t>
            </a:r>
            <a:r>
              <a:rPr lang="ru-RU" sz="2400" dirty="0"/>
              <a:t>объекта</a:t>
            </a:r>
            <a:r>
              <a:rPr lang="ru-RU" sz="2400" dirty="0" smtClean="0"/>
              <a:t>;</a:t>
            </a:r>
            <a:endParaRPr lang="ru-RU" sz="2400" dirty="0"/>
          </a:p>
          <a:p>
            <a:r>
              <a:rPr lang="ru-RU" sz="2400" dirty="0" smtClean="0"/>
              <a:t>есть </a:t>
            </a:r>
            <a:r>
              <a:rPr lang="ru-RU" sz="2400" dirty="0"/>
              <a:t>ли опасность для людей</a:t>
            </a:r>
            <a:r>
              <a:rPr lang="ru-RU" sz="2400" dirty="0" smtClean="0"/>
              <a:t>;</a:t>
            </a:r>
            <a:endParaRPr lang="ru-RU" sz="2400" dirty="0"/>
          </a:p>
          <a:p>
            <a:r>
              <a:rPr lang="ru-RU" sz="2400" dirty="0" smtClean="0"/>
              <a:t>назвать </a:t>
            </a:r>
            <a:r>
              <a:rPr lang="ru-RU" sz="2400" dirty="0"/>
              <a:t>свою фамилию</a:t>
            </a:r>
            <a:r>
              <a:rPr lang="ru-RU" sz="2400" dirty="0" smtClean="0"/>
              <a:t>;</a:t>
            </a:r>
            <a:endParaRPr lang="ru-RU" sz="2400" dirty="0"/>
          </a:p>
          <a:p>
            <a:r>
              <a:rPr lang="ru-RU" sz="2400" dirty="0" smtClean="0"/>
              <a:t>немедленно </a:t>
            </a:r>
            <a:r>
              <a:rPr lang="ru-RU" sz="2400" dirty="0"/>
              <a:t>обесточить всю электротехнику в помещении</a:t>
            </a:r>
            <a:r>
              <a:rPr lang="ru-RU" sz="2400" dirty="0" smtClean="0"/>
              <a:t>;</a:t>
            </a:r>
            <a:endParaRPr lang="ru-RU" sz="2400" dirty="0"/>
          </a:p>
          <a:p>
            <a:r>
              <a:rPr lang="ru-RU" sz="2400" dirty="0" smtClean="0"/>
              <a:t>обеспечить </a:t>
            </a:r>
            <a:r>
              <a:rPr lang="ru-RU" sz="2400" dirty="0"/>
              <a:t>эвакуацию людей</a:t>
            </a:r>
            <a:r>
              <a:rPr lang="ru-RU" sz="2400" dirty="0" smtClean="0"/>
              <a:t>;</a:t>
            </a:r>
            <a:endParaRPr lang="ru-RU" sz="2400" dirty="0"/>
          </a:p>
          <a:p>
            <a:pPr marL="0" indent="0">
              <a:buNone/>
            </a:pPr>
            <a:r>
              <a:rPr lang="ru-RU" sz="2400" dirty="0"/>
              <a:t>Сообщение продублировать директору, работнику службы безопасности, руководителю отдела и приступить к тушению пожара огнетушителями, подручными средствами</a:t>
            </a:r>
            <a:r>
              <a:rPr lang="ru-RU" sz="2400" dirty="0" smtClean="0"/>
              <a:t>.</a:t>
            </a:r>
            <a:endParaRPr lang="ru-RU" sz="2400" dirty="0"/>
          </a:p>
          <a:p>
            <a:pPr marL="0" indent="0">
              <a:buNone/>
            </a:pPr>
            <a:r>
              <a:rPr lang="ru-RU" sz="2400" dirty="0"/>
              <a:t>Подготовить к эвакуации материальные ценности, документацию</a:t>
            </a:r>
          </a:p>
        </p:txBody>
      </p:sp>
    </p:spTree>
    <p:extLst>
      <p:ext uri="{BB962C8B-B14F-4D97-AF65-F5344CB8AC3E}">
        <p14:creationId xmlns:p14="http://schemas.microsoft.com/office/powerpoint/2010/main" val="3052261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09954" y="404446"/>
            <a:ext cx="10972800" cy="6110654"/>
          </a:xfrm>
        </p:spPr>
        <p:txBody>
          <a:bodyPr>
            <a:normAutofit/>
          </a:bodyPr>
          <a:lstStyle/>
          <a:p>
            <a:r>
              <a:rPr lang="ru-RU" sz="2800" dirty="0"/>
              <a:t>Слушать распоряжения руководителя отдела, организованно покинуть здание.</a:t>
            </a:r>
          </a:p>
          <a:p>
            <a:r>
              <a:rPr lang="ru-RU" sz="2800" dirty="0" smtClean="0"/>
              <a:t>Рассмотреть </a:t>
            </a:r>
            <a:r>
              <a:rPr lang="ru-RU" sz="2800" dirty="0"/>
              <a:t>вариант эвакуации через запасные выходы, пожарную лестницу, соседние помещения. Организовать встречу подразделений пожарной охраны.</a:t>
            </a:r>
          </a:p>
          <a:p>
            <a:r>
              <a:rPr lang="ru-RU" sz="2800" dirty="0" smtClean="0"/>
              <a:t>При </a:t>
            </a:r>
            <a:r>
              <a:rPr lang="ru-RU" sz="2800" dirty="0"/>
              <a:t>невозможности покинуть здание (задымление, высокая температура) плотно закрыть дверь помещения, уплотнить тканью щели, вентиляционные отверстия, открыть окно и ждать пожарных. Следует запомнить, что при задымлении над полом воздух более чист. Это может пригодиться при эвакуации и ожидании помощи.</a:t>
            </a:r>
          </a:p>
          <a:p>
            <a:r>
              <a:rPr lang="ru-RU" sz="2800" dirty="0" smtClean="0"/>
              <a:t>При </a:t>
            </a:r>
            <a:r>
              <a:rPr lang="ru-RU" sz="2800" dirty="0"/>
              <a:t>ожоге огнем пользоваться раствором марганцовокислого калия, который находится в аптечках.</a:t>
            </a:r>
          </a:p>
        </p:txBody>
      </p:sp>
    </p:spTree>
    <p:extLst>
      <p:ext uri="{BB962C8B-B14F-4D97-AF65-F5344CB8AC3E}">
        <p14:creationId xmlns:p14="http://schemas.microsoft.com/office/powerpoint/2010/main" val="3440159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007" y="0"/>
            <a:ext cx="12265269" cy="1371600"/>
          </a:xfrm>
        </p:spPr>
        <p:txBody>
          <a:bodyPr>
            <a:normAutofit/>
          </a:bodyPr>
          <a:lstStyle/>
          <a:p>
            <a:r>
              <a:rPr lang="ru-RU" dirty="0" smtClean="0"/>
              <a:t>ГОСТ </a:t>
            </a:r>
            <a:r>
              <a:rPr lang="ru-RU" dirty="0"/>
              <a:t>12.1.004-91 и </a:t>
            </a:r>
            <a:r>
              <a:rPr lang="ru-RU" dirty="0" smtClean="0"/>
              <a:t>ППБ-03</a:t>
            </a:r>
            <a:endParaRPr lang="ru-RU" dirty="0"/>
          </a:p>
        </p:txBody>
      </p:sp>
      <p:sp>
        <p:nvSpPr>
          <p:cNvPr id="3" name="Объект 2"/>
          <p:cNvSpPr>
            <a:spLocks noGrp="1"/>
          </p:cNvSpPr>
          <p:nvPr>
            <p:ph idx="1"/>
          </p:nvPr>
        </p:nvSpPr>
        <p:spPr>
          <a:xfrm>
            <a:off x="395653" y="1169377"/>
            <a:ext cx="11517923" cy="5275385"/>
          </a:xfrm>
        </p:spPr>
        <p:txBody>
          <a:bodyPr>
            <a:normAutofit/>
          </a:bodyPr>
          <a:lstStyle/>
          <a:p>
            <a:r>
              <a:rPr lang="ru-RU" sz="2400" dirty="0"/>
              <a:t>В соответствии с ГОСТ 12.1.004-91 и ППБ-03, пожарная безопасность достигается системами предотвращения пожара, пожарной защиты, которые должны обеспечить</a:t>
            </a:r>
            <a:r>
              <a:rPr lang="ru-RU" sz="2400" dirty="0" smtClean="0"/>
              <a:t>:</a:t>
            </a:r>
            <a:endParaRPr lang="ru-RU" sz="2400" dirty="0"/>
          </a:p>
          <a:p>
            <a:r>
              <a:rPr lang="ru-RU" sz="2400" dirty="0"/>
              <a:t>1) предотвращение образования горючей среды</a:t>
            </a:r>
            <a:r>
              <a:rPr lang="ru-RU" sz="2400" dirty="0" smtClean="0"/>
              <a:t>;</a:t>
            </a:r>
            <a:endParaRPr lang="ru-RU" sz="2400" dirty="0"/>
          </a:p>
          <a:p>
            <a:r>
              <a:rPr lang="ru-RU" sz="2400" dirty="0"/>
              <a:t>2) предотвращение образования в горючей среде или внесение в нее источников зажигания</a:t>
            </a:r>
            <a:r>
              <a:rPr lang="ru-RU" sz="2400" dirty="0" smtClean="0"/>
              <a:t>;</a:t>
            </a:r>
            <a:endParaRPr lang="ru-RU" sz="2400" dirty="0"/>
          </a:p>
          <a:p>
            <a:r>
              <a:rPr lang="ru-RU" sz="2400" dirty="0"/>
              <a:t>3) предотвращение распространения пожара за пределы очага, т.е.</a:t>
            </a:r>
          </a:p>
          <a:p>
            <a:r>
              <a:rPr lang="ru-RU" sz="2400" dirty="0"/>
              <a:t>устройство противопожарных преград, пожарная сигнализация и т.п</a:t>
            </a:r>
            <a:r>
              <a:rPr lang="ru-RU" sz="2400" dirty="0" smtClean="0"/>
              <a:t>.;</a:t>
            </a:r>
            <a:endParaRPr lang="ru-RU" sz="2400" dirty="0"/>
          </a:p>
          <a:p>
            <a:r>
              <a:rPr lang="ru-RU" sz="2400" dirty="0"/>
              <a:t>4) предотвращение гибели людей при пожаре</a:t>
            </a:r>
            <a:r>
              <a:rPr lang="ru-RU" sz="2400" dirty="0" smtClean="0"/>
              <a:t>.</a:t>
            </a:r>
            <a:endParaRPr lang="ru-RU" sz="2400" dirty="0"/>
          </a:p>
          <a:p>
            <a:r>
              <a:rPr lang="ru-RU" sz="2400" dirty="0"/>
              <a:t>Весь этот комплекс организованных и технологических мероприятий должен обеспечивать вероятность возникновения пожара в ПЭВМ не более 0,000001 в год в расчете на отдельную установку или сеть ПЭВМ.</a:t>
            </a:r>
          </a:p>
        </p:txBody>
      </p:sp>
    </p:spTree>
    <p:extLst>
      <p:ext uri="{BB962C8B-B14F-4D97-AF65-F5344CB8AC3E}">
        <p14:creationId xmlns:p14="http://schemas.microsoft.com/office/powerpoint/2010/main" val="2341275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1888" y="0"/>
            <a:ext cx="10058400" cy="1371600"/>
          </a:xfrm>
        </p:spPr>
        <p:txBody>
          <a:bodyPr>
            <a:normAutofit fontScale="90000"/>
          </a:bodyPr>
          <a:lstStyle/>
          <a:p>
            <a:r>
              <a:rPr lang="ru-RU" dirty="0" smtClean="0"/>
              <a:t> </a:t>
            </a:r>
            <a:r>
              <a:rPr lang="ru-RU" dirty="0"/>
              <a:t>Документация учебного кабинета:</a:t>
            </a:r>
          </a:p>
        </p:txBody>
      </p:sp>
      <p:sp>
        <p:nvSpPr>
          <p:cNvPr id="3" name="Объект 2"/>
          <p:cNvSpPr>
            <a:spLocks noGrp="1"/>
          </p:cNvSpPr>
          <p:nvPr>
            <p:ph idx="1"/>
          </p:nvPr>
        </p:nvSpPr>
        <p:spPr>
          <a:xfrm>
            <a:off x="193430" y="1028701"/>
            <a:ext cx="11764107" cy="5829300"/>
          </a:xfrm>
        </p:spPr>
        <p:txBody>
          <a:bodyPr>
            <a:noAutofit/>
          </a:bodyPr>
          <a:lstStyle/>
          <a:p>
            <a:r>
              <a:rPr lang="ru-RU" sz="2400" dirty="0"/>
              <a:t>Учебный кабинет является внутренним подразделением кафедры. Заведующий учебным кабинетом подчиняется заведующему кафедрой. Документация учебного кабинета</a:t>
            </a:r>
            <a:r>
              <a:rPr lang="ru-RU" sz="2400" dirty="0" smtClean="0"/>
              <a:t>:</a:t>
            </a:r>
            <a:endParaRPr lang="ru-RU" sz="2400" dirty="0"/>
          </a:p>
          <a:p>
            <a:r>
              <a:rPr lang="ru-RU" sz="2400" dirty="0"/>
              <a:t>1. Опись имущества, находящегося в учебном кабинете</a:t>
            </a:r>
            <a:r>
              <a:rPr lang="ru-RU" sz="2400" dirty="0" smtClean="0"/>
              <a:t>.</a:t>
            </a:r>
            <a:endParaRPr lang="ru-RU" sz="2400" dirty="0"/>
          </a:p>
          <a:p>
            <a:r>
              <a:rPr lang="ru-RU" sz="2400" dirty="0"/>
              <a:t>2. Правила техники безопасности при работе в кабинете</a:t>
            </a:r>
            <a:r>
              <a:rPr lang="ru-RU" sz="2400" dirty="0" smtClean="0"/>
              <a:t>.</a:t>
            </a:r>
            <a:endParaRPr lang="ru-RU" sz="2400" dirty="0"/>
          </a:p>
          <a:p>
            <a:r>
              <a:rPr lang="ru-RU" sz="2400" dirty="0"/>
              <a:t>3. График работы учебного кабинета (выписка из расписания занятий на учебный семестр</a:t>
            </a:r>
            <a:r>
              <a:rPr lang="ru-RU" sz="2400" dirty="0" smtClean="0"/>
              <a:t>).</a:t>
            </a:r>
            <a:endParaRPr lang="ru-RU" sz="2400" dirty="0"/>
          </a:p>
          <a:p>
            <a:r>
              <a:rPr lang="ru-RU" sz="2400" dirty="0"/>
              <a:t>4. Журнал о проведении инструктажа по ТБ</a:t>
            </a:r>
            <a:r>
              <a:rPr lang="ru-RU" sz="2400" dirty="0" smtClean="0"/>
              <a:t>.</a:t>
            </a:r>
            <a:endParaRPr lang="ru-RU" sz="2400" dirty="0"/>
          </a:p>
          <a:p>
            <a:r>
              <a:rPr lang="ru-RU" sz="2400" dirty="0"/>
              <a:t>Заведующий учебным кабинетом обязан</a:t>
            </a:r>
            <a:r>
              <a:rPr lang="ru-RU" sz="2400" dirty="0" smtClean="0"/>
              <a:t>:</a:t>
            </a:r>
            <a:endParaRPr lang="ru-RU" sz="2400" dirty="0"/>
          </a:p>
          <a:p>
            <a:r>
              <a:rPr lang="ru-RU" sz="2400" dirty="0"/>
              <a:t>- готовить учебный кабинет к каждому занятию, включая подготовку программного обеспечения, файловых систем и баз данных на ПЭВМ на каждое конкретное занятие, курсовое и дипломное проектирование, работу студентов в часы самостоятельной подготовки в учебном кабинете;</a:t>
            </a:r>
          </a:p>
        </p:txBody>
      </p:sp>
    </p:spTree>
    <p:extLst>
      <p:ext uri="{BB962C8B-B14F-4D97-AF65-F5344CB8AC3E}">
        <p14:creationId xmlns:p14="http://schemas.microsoft.com/office/powerpoint/2010/main" val="28422321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авон">
  <a:themeElements>
    <a:clrScheme name="Савон">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Савон">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Савон">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Савон</Template>
  <TotalTime>16</TotalTime>
  <Words>1481</Words>
  <Application>Microsoft Office PowerPoint</Application>
  <PresentationFormat>Широкоэкранный</PresentationFormat>
  <Paragraphs>80</Paragraphs>
  <Slides>15</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15</vt:i4>
      </vt:variant>
    </vt:vector>
  </HeadingPairs>
  <TitlesOfParts>
    <vt:vector size="18" baseType="lpstr">
      <vt:lpstr>Century Gothic</vt:lpstr>
      <vt:lpstr>Garamond</vt:lpstr>
      <vt:lpstr>Савон</vt:lpstr>
      <vt:lpstr>Противопожарная безопасность в кабинете с ПЭВМ.</vt:lpstr>
      <vt:lpstr>По мерам пожарной безопасности при работе с ПЭВМ и оргтехникой </vt:lpstr>
      <vt:lpstr>Запрещается:</vt:lpstr>
      <vt:lpstr>Презентация PowerPoint</vt:lpstr>
      <vt:lpstr>Огнетушители</vt:lpstr>
      <vt:lpstr>Действия при пожаре</vt:lpstr>
      <vt:lpstr>Презентация PowerPoint</vt:lpstr>
      <vt:lpstr>ГОСТ 12.1.004-91 и ППБ-03</vt:lpstr>
      <vt:lpstr> Документация учебного кабинета:</vt:lpstr>
      <vt:lpstr>Организация работы пользователей пэвм</vt:lpstr>
      <vt:lpstr>Презентация PowerPoint</vt:lpstr>
      <vt:lpstr>Презентация PowerPoint</vt:lpstr>
      <vt:lpstr>Презентация PowerPoint</vt:lpstr>
      <vt:lpstr>Чем и как погасить огонь</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Противопожарная безопасность в кабинете с ПЭВМ.</dc:title>
  <dc:creator>User</dc:creator>
  <cp:lastModifiedBy>User</cp:lastModifiedBy>
  <cp:revision>2</cp:revision>
  <dcterms:created xsi:type="dcterms:W3CDTF">2021-11-27T07:12:59Z</dcterms:created>
  <dcterms:modified xsi:type="dcterms:W3CDTF">2021-11-27T07:29:30Z</dcterms:modified>
</cp:coreProperties>
</file>