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3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479A2B-D396-4E04-8347-9E361B3F4AF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07A2C2-9722-4A07-97ED-54CA9F0E642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642918"/>
            <a:ext cx="7406640" cy="185738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Информационные технологии</a:t>
            </a:r>
            <a:br>
              <a:rPr lang="ru-RU" sz="3600" b="1" dirty="0" smtClean="0"/>
            </a:br>
            <a:r>
              <a:rPr lang="ru-RU" sz="3600" b="1" dirty="0" smtClean="0"/>
              <a:t>и Интернет</a:t>
            </a:r>
            <a:br>
              <a:rPr lang="ru-RU" sz="3600" b="1" dirty="0" smtClean="0"/>
            </a:br>
            <a:r>
              <a:rPr lang="ru-RU" sz="3600" b="1" dirty="0" smtClean="0"/>
              <a:t>в лингвистике и филологии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143248"/>
            <a:ext cx="7406640" cy="3500462"/>
          </a:xfrm>
        </p:spPr>
        <p:txBody>
          <a:bodyPr>
            <a:normAutofit/>
          </a:bodyPr>
          <a:lstStyle/>
          <a:p>
            <a:r>
              <a:rPr lang="ru-RU" sz="2000" b="1" i="1" dirty="0" smtClean="0"/>
              <a:t>Курсовая работа </a:t>
            </a:r>
          </a:p>
          <a:p>
            <a:r>
              <a:rPr lang="ru-RU" sz="1400" dirty="0" smtClean="0"/>
              <a:t>МИНОБРНАУКИ РОССИИ</a:t>
            </a:r>
          </a:p>
          <a:p>
            <a:r>
              <a:rPr lang="ru-RU" sz="1400" dirty="0" smtClean="0"/>
              <a:t>ФЕДЕРАЛЬНОЕ ГОСУДАРСТВЕННОЕ БЮДЖЕТНОЕ ОБРАЗОВАТЕЛЬНОЕ УЧРЕЖДЕНИЕ</a:t>
            </a:r>
          </a:p>
          <a:p>
            <a:r>
              <a:rPr lang="ru-RU" sz="1400" dirty="0" smtClean="0"/>
              <a:t>ВЫСШЕГО ПРОФЕССИОНАЛЬНОГО ОБУЧЕНИЯ</a:t>
            </a:r>
          </a:p>
          <a:p>
            <a:r>
              <a:rPr lang="ru-RU" sz="1400" dirty="0" smtClean="0"/>
              <a:t>«ВОРОНЕЖСКИЙ ГОСУДАРСТВЕННЫЙ УНИВЕРСИТЕТ»</a:t>
            </a:r>
          </a:p>
          <a:p>
            <a:r>
              <a:rPr lang="ru-RU" sz="1400" dirty="0" smtClean="0"/>
              <a:t>(ФГБОУ ВПО ВГУ)</a:t>
            </a:r>
          </a:p>
          <a:p>
            <a:r>
              <a:rPr lang="ru-RU" sz="1400" dirty="0" smtClean="0"/>
              <a:t>Факультет романо-германской филологии</a:t>
            </a:r>
          </a:p>
          <a:p>
            <a:r>
              <a:rPr lang="ru-RU" sz="1400" dirty="0" smtClean="0"/>
              <a:t>Кафедра теории и методики преподавания иностранных </a:t>
            </a:r>
            <a:r>
              <a:rPr lang="ru-RU" sz="1400" dirty="0" smtClean="0"/>
              <a:t>языков (испанский язык)</a:t>
            </a:r>
            <a:endParaRPr lang="ru-RU" sz="1400" dirty="0" smtClean="0"/>
          </a:p>
          <a:p>
            <a:r>
              <a:rPr lang="ru-RU" sz="1400" dirty="0" smtClean="0"/>
              <a:t>Лингвистика</a:t>
            </a:r>
          </a:p>
          <a:p>
            <a:r>
              <a:rPr lang="ru-RU" sz="1400" b="1" dirty="0" smtClean="0"/>
              <a:t>Выполнила студентка 1-го курса (1-ая группа)</a:t>
            </a:r>
          </a:p>
          <a:p>
            <a:r>
              <a:rPr lang="ru-RU" sz="1400" b="1" dirty="0" smtClean="0"/>
              <a:t>Геракова Полина</a:t>
            </a:r>
            <a:endParaRPr lang="ru-RU" sz="14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857356" y="714356"/>
            <a:ext cx="6143668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Calibri" pitchFamily="34" charset="0"/>
              </a:rPr>
              <a:t>Поиск информации в интернете,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Calibri" pitchFamily="34" charset="0"/>
              </a:rPr>
              <a:t>как правило, состоит из четырех этапов: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Calibri" pitchFamily="34" charset="0"/>
              </a:rPr>
              <a:t>определение (уточнение) информационной потребности и формулировка информационного запроса;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Calibri" pitchFamily="34" charset="0"/>
              </a:rPr>
              <a:t>определение совокупности возможных держателей информационных массивов (источников);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Calibri" pitchFamily="34" charset="0"/>
              </a:rPr>
              <a:t>извлечение информации из выявленных информационных массивов;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Calibri" pitchFamily="34" charset="0"/>
              </a:rPr>
              <a:t>ознакомление с полученной информацией и оценка результатов поиска.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100" y="214290"/>
            <a:ext cx="3571900" cy="6357982"/>
          </a:xfrm>
        </p:spPr>
        <p:txBody>
          <a:bodyPr/>
          <a:lstStyle/>
          <a:p>
            <a:r>
              <a:rPr lang="ru-RU" sz="2000" dirty="0" smtClean="0"/>
              <a:t>Лингвистика сети (</a:t>
            </a:r>
            <a:r>
              <a:rPr lang="ru-RU" sz="2000" dirty="0" err="1" smtClean="0"/>
              <a:t>netlinguistics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/>
              <a:t>Сетевая организация </a:t>
            </a:r>
            <a:r>
              <a:rPr lang="ru-RU" sz="1800" dirty="0" err="1" smtClean="0"/>
              <a:t>контента</a:t>
            </a:r>
            <a:r>
              <a:rPr lang="ru-RU" sz="1800" dirty="0" smtClean="0"/>
              <a:t> имеет свою достаточно отчетливо выраженную специфику, заключающуюся в том, что информацию можно анализировать с различных позиций, не сводя все исключительно к углубленному изучению одних только исходных текстов. Отправной точкой для сетевых лингвистических исследований может, например служить, анализ динамики распространения и частоты использования неологизмов, получившихся в результате спонтанного </a:t>
            </a:r>
            <a:r>
              <a:rPr lang="ru-RU" sz="1800" dirty="0" err="1" smtClean="0"/>
              <a:t>возниконовения</a:t>
            </a:r>
            <a:r>
              <a:rPr lang="ru-RU" sz="1800" dirty="0" smtClean="0"/>
              <a:t> т.н. </a:t>
            </a:r>
            <a:r>
              <a:rPr lang="ru-RU" sz="1800" dirty="0" err="1" smtClean="0"/>
              <a:t>интернет-мемов</a:t>
            </a:r>
            <a:r>
              <a:rPr lang="ru-RU" sz="1800" dirty="0" smtClean="0"/>
              <a:t>.</a:t>
            </a:r>
            <a:endParaRPr lang="ru-RU" dirty="0"/>
          </a:p>
        </p:txBody>
      </p:sp>
      <p:pic>
        <p:nvPicPr>
          <p:cNvPr id="5" name="Рисунок 4" descr="fullsiz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085" r="8085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214950"/>
            <a:ext cx="4419600" cy="34765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1670" y="2000240"/>
            <a:ext cx="6143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>
                <a:solidFill>
                  <a:srgbClr val="572314"/>
                </a:solidFill>
              </a:rPr>
              <a:t>формировать программы искусственного интеллекта, порождения, автоматического реферирования текстов, обучения языку, восприятия устной речи, генерации речи, расшифровки и атрибуции анонимных текстов;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>
                <a:solidFill>
                  <a:srgbClr val="572314"/>
                </a:solidFill>
              </a:rPr>
              <a:t>создавать </a:t>
            </a:r>
            <a:r>
              <a:rPr lang="ru-RU" dirty="0">
                <a:solidFill>
                  <a:srgbClr val="572314"/>
                </a:solidFill>
              </a:rPr>
              <a:t>и улучшать системы автоматического поиска и перевода;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solidFill>
                  <a:srgbClr val="572314"/>
                </a:solidFill>
              </a:rPr>
              <a:t>разрабатывать автоматические словари различного вида;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solidFill>
                  <a:srgbClr val="572314"/>
                </a:solidFill>
              </a:rPr>
              <a:t>разрабатывать и совершенствовать системы распространения данных в Интернете;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solidFill>
                  <a:srgbClr val="572314"/>
                </a:solidFill>
              </a:rPr>
              <a:t>формировать и улучшать разнообразные базы данных (словари, карточки, перечни, реестры) для гуманитарных наук.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714612" y="1000108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Задачи прикладной лингвистики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857232"/>
            <a:ext cx="7572428" cy="73342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-2071734" y="428604"/>
            <a:ext cx="114272" cy="93210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7" name="Содержимое 6" descr="49125_60db1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43636" y="4786322"/>
            <a:ext cx="2775367" cy="1500198"/>
          </a:xfrm>
        </p:spPr>
      </p:pic>
      <p:pic>
        <p:nvPicPr>
          <p:cNvPr id="8" name="Рисунок 7" descr="giph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571612"/>
            <a:ext cx="3571900" cy="3571900"/>
          </a:xfrm>
          <a:prstGeom prst="rect">
            <a:avLst/>
          </a:prstGeom>
        </p:spPr>
      </p:pic>
      <p:pic>
        <p:nvPicPr>
          <p:cNvPr id="9" name="Рисунок 8" descr="1125355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2057412" cy="2057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8" y="1142984"/>
            <a:ext cx="3143272" cy="207170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Будущий </a:t>
            </a:r>
            <a:r>
              <a:rPr lang="ru-RU" dirty="0" smtClean="0"/>
              <a:t>стратегический потенциал общества </a:t>
            </a:r>
            <a:r>
              <a:rPr lang="ru-RU" sz="2000" dirty="0" smtClean="0"/>
              <a:t>-</a:t>
            </a:r>
            <a:r>
              <a:rPr lang="ru-RU" dirty="0" smtClean="0"/>
              <a:t> </a:t>
            </a:r>
            <a:r>
              <a:rPr lang="ru-RU" dirty="0" smtClean="0"/>
              <a:t>не вещество и энергия, а информация и научные </a:t>
            </a:r>
            <a:r>
              <a:rPr lang="ru-RU" dirty="0" smtClean="0"/>
              <a:t>знания</a:t>
            </a:r>
            <a:endParaRPr lang="ru-RU" dirty="0"/>
          </a:p>
        </p:txBody>
      </p:sp>
      <p:pic>
        <p:nvPicPr>
          <p:cNvPr id="6" name="Рисунок 5" descr="334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27" b="6527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143512"/>
            <a:ext cx="4419600" cy="4190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5008" y="3571876"/>
            <a:ext cx="3143272" cy="207170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2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715008" y="3714752"/>
            <a:ext cx="3143272" cy="185738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572314"/>
                </a:solidFill>
                <a:latin typeface="+mj-lt"/>
              </a:rPr>
              <a:t> В </a:t>
            </a:r>
            <a:r>
              <a:rPr lang="ru-RU" sz="2000" b="1" dirty="0">
                <a:solidFill>
                  <a:srgbClr val="572314"/>
                </a:solidFill>
                <a:latin typeface="+mj-lt"/>
              </a:rPr>
              <a:t>наши дни владение информационными технологиями ставится в один ряд с такими качествами, как умение читать и </a:t>
            </a:r>
            <a:r>
              <a:rPr lang="ru-RU" sz="2000" b="1" dirty="0" smtClean="0">
                <a:solidFill>
                  <a:srgbClr val="572314"/>
                </a:solidFill>
                <a:latin typeface="+mj-lt"/>
              </a:rPr>
              <a:t>писать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9322" y="1142984"/>
            <a:ext cx="2743200" cy="4500594"/>
          </a:xfrm>
        </p:spPr>
        <p:txBody>
          <a:bodyPr/>
          <a:lstStyle/>
          <a:p>
            <a:r>
              <a:rPr lang="ru-RU" dirty="0" smtClean="0"/>
              <a:t>Эти знания позволят </a:t>
            </a:r>
            <a:r>
              <a:rPr lang="ru-RU" dirty="0" smtClean="0"/>
              <a:t>людям </a:t>
            </a:r>
            <a:r>
              <a:rPr lang="ru-RU" dirty="0" smtClean="0"/>
              <a:t>получить четкое представление о том, как ставится и решается лингвистическая задача с помощью компьютера: от ее словесной формулировки к алгоритму и компьютерной </a:t>
            </a:r>
            <a:r>
              <a:rPr lang="ru-RU" dirty="0" smtClean="0"/>
              <a:t>программе</a:t>
            </a:r>
            <a:endParaRPr lang="ru-RU" dirty="0"/>
          </a:p>
        </p:txBody>
      </p:sp>
      <p:pic>
        <p:nvPicPr>
          <p:cNvPr id="8" name="Рисунок 7" descr="c4ca7029c5d6d6942a1f12f8e84a068b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705" r="10705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072074"/>
            <a:ext cx="4419600" cy="490526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4414" y="785794"/>
            <a:ext cx="77152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Главной причиной, почему люди будут покупать себе домой компьютер, станет возможность быть связанными с национальной коммуникационной сетью. Мы сейчас в самом начале этого этапа. но это будет настоящий прорыв. Примерно как телефон.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Стив Джобс, 1985 год.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Любая достаточно развитая технология неотличима от волшебства.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Артур Кларк.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Любая реальность является суммой информационных технологий.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Виктор Пелевин.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Интернет изменяет всё, чего бы ни коснулся, а касается он практически всего.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572314"/>
                </a:solidFill>
                <a:effectLst/>
                <a:ea typeface="Calibri" pitchFamily="34" charset="0"/>
                <a:cs typeface="Times New Roman" pitchFamily="18" charset="0"/>
              </a:rPr>
              <a:t>Джон Эллис.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572314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4433902"/>
          </a:xfrm>
        </p:spPr>
        <p:txBody>
          <a:bodyPr/>
          <a:lstStyle/>
          <a:p>
            <a:r>
              <a:rPr lang="ru-RU" u="sng" dirty="0" smtClean="0"/>
              <a:t>ПРОБЛЕМА: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</a:t>
            </a:r>
            <a:r>
              <a:rPr lang="ru-RU" dirty="0" smtClean="0"/>
              <a:t>еобходимость </a:t>
            </a:r>
            <a:r>
              <a:rPr lang="ru-RU" dirty="0" smtClean="0"/>
              <a:t>подготовить человека к быстрому восприятию и обработке больших объемов информации, овладению им современными средствами и технологией </a:t>
            </a:r>
            <a:r>
              <a:rPr lang="ru-RU" dirty="0" smtClean="0"/>
              <a:t>работы</a:t>
            </a:r>
            <a:endParaRPr lang="ru-RU" dirty="0"/>
          </a:p>
        </p:txBody>
      </p:sp>
      <p:pic>
        <p:nvPicPr>
          <p:cNvPr id="5" name="Рисунок 4" descr="1488637764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64" b="1064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214950"/>
            <a:ext cx="4419600" cy="34765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43042" y="285728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72314"/>
                </a:solidFill>
                <a:latin typeface="+mj-lt"/>
              </a:rPr>
              <a:t>Информационная культура (</a:t>
            </a:r>
            <a:r>
              <a:rPr lang="ru-RU" b="1" dirty="0" err="1">
                <a:solidFill>
                  <a:srgbClr val="572314"/>
                </a:solidFill>
                <a:latin typeface="+mj-lt"/>
              </a:rPr>
              <a:t>education</a:t>
            </a:r>
            <a:r>
              <a:rPr lang="ru-RU" b="1" dirty="0">
                <a:solidFill>
                  <a:srgbClr val="572314"/>
                </a:solidFill>
                <a:latin typeface="+mj-lt"/>
              </a:rPr>
              <a:t> </a:t>
            </a:r>
            <a:r>
              <a:rPr lang="ru-RU" b="1" dirty="0" err="1">
                <a:solidFill>
                  <a:srgbClr val="572314"/>
                </a:solidFill>
                <a:latin typeface="+mj-lt"/>
              </a:rPr>
              <a:t>culture</a:t>
            </a:r>
            <a:r>
              <a:rPr lang="ru-RU" b="1" dirty="0">
                <a:solidFill>
                  <a:srgbClr val="572314"/>
                </a:solidFill>
                <a:latin typeface="+mj-lt"/>
              </a:rPr>
              <a:t>)</a:t>
            </a:r>
            <a:r>
              <a:rPr lang="ru-RU" dirty="0">
                <a:solidFill>
                  <a:srgbClr val="572314"/>
                </a:solidFill>
                <a:latin typeface="+mj-lt"/>
              </a:rPr>
              <a:t> – умение целенаправленно работать с информацией и использовать ее для получения, обработки и передачи в компьютерную информационную технологию, современные технические средства и методы.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42" y="2071678"/>
            <a:ext cx="6643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72314"/>
                </a:solidFill>
                <a:latin typeface="+mj-lt"/>
              </a:rPr>
              <a:t>Информационная культура проявляется в следующих аспектах.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8728" y="2714620"/>
            <a:ext cx="71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72314"/>
                </a:solidFill>
              </a:rPr>
              <a:t>1.</a:t>
            </a:r>
            <a:r>
              <a:rPr lang="ru-RU" dirty="0">
                <a:solidFill>
                  <a:srgbClr val="572314"/>
                </a:solidFill>
              </a:rPr>
              <a:t> В конкретных навыках по использованию технических устройств (от телефона до персонального компьютера и компьютерных сетей).</a:t>
            </a:r>
          </a:p>
          <a:p>
            <a:r>
              <a:rPr lang="ru-RU" b="1" dirty="0">
                <a:solidFill>
                  <a:srgbClr val="572314"/>
                </a:solidFill>
              </a:rPr>
              <a:t>2.</a:t>
            </a:r>
            <a:r>
              <a:rPr lang="ru-RU" dirty="0">
                <a:solidFill>
                  <a:srgbClr val="572314"/>
                </a:solidFill>
              </a:rPr>
              <a:t> В способности использовать в своей деятельности компьютерную информационную технологию, базовой составляющей которой являются многочисленные программные продукты.</a:t>
            </a:r>
          </a:p>
          <a:p>
            <a:r>
              <a:rPr lang="ru-RU" b="1" dirty="0">
                <a:solidFill>
                  <a:srgbClr val="572314"/>
                </a:solidFill>
              </a:rPr>
              <a:t>3.</a:t>
            </a:r>
            <a:r>
              <a:rPr lang="ru-RU" dirty="0">
                <a:solidFill>
                  <a:srgbClr val="572314"/>
                </a:solidFill>
              </a:rPr>
              <a:t> В умении извлекать информацию из различных источников: как из периодической печати, так и из электронных коммуникаций, представлять ее в понятном виде и уметь ее эффективно использовать.</a:t>
            </a:r>
          </a:p>
          <a:p>
            <a:r>
              <a:rPr lang="ru-RU" b="1" dirty="0">
                <a:solidFill>
                  <a:srgbClr val="572314"/>
                </a:solidFill>
              </a:rPr>
              <a:t>4.</a:t>
            </a:r>
            <a:r>
              <a:rPr lang="ru-RU" dirty="0">
                <a:solidFill>
                  <a:srgbClr val="572314"/>
                </a:solidFill>
              </a:rPr>
              <a:t> Во владении основами аналитической переработки информации; в умении работать с различной информацией; в знании особенностей информационных потоков в своей области деятельности.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8" y="1214422"/>
            <a:ext cx="3257104" cy="3929090"/>
          </a:xfrm>
        </p:spPr>
        <p:txBody>
          <a:bodyPr/>
          <a:lstStyle/>
          <a:p>
            <a:r>
              <a:rPr lang="ru-RU" dirty="0" smtClean="0"/>
              <a:t>Образовательные технологии (</a:t>
            </a:r>
            <a:r>
              <a:rPr lang="ru-RU" dirty="0" err="1" smtClean="0"/>
              <a:t>educational</a:t>
            </a:r>
            <a:r>
              <a:rPr lang="ru-RU" dirty="0" smtClean="0"/>
              <a:t> </a:t>
            </a:r>
            <a:r>
              <a:rPr lang="ru-RU" dirty="0" err="1" smtClean="0"/>
              <a:t>technology</a:t>
            </a:r>
            <a:r>
              <a:rPr lang="ru-RU" dirty="0" smtClean="0"/>
              <a:t>) – это эффективное использование технологических инструментов в учебном процессе, еще называемым за рубежом </a:t>
            </a:r>
            <a:r>
              <a:rPr lang="ru-RU" dirty="0" err="1" smtClean="0"/>
              <a:t>e-learning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shutterstock_29370687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6" r="2846"/>
          <a:stretch>
            <a:fillRect/>
          </a:stretch>
        </p:blipFill>
        <p:spPr>
          <a:xfrm>
            <a:off x="857250" y="1571625"/>
            <a:ext cx="4419600" cy="35147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143512"/>
            <a:ext cx="4419600" cy="419088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3538" y="1142984"/>
            <a:ext cx="3357618" cy="4500594"/>
          </a:xfrm>
        </p:spPr>
        <p:txBody>
          <a:bodyPr/>
          <a:lstStyle/>
          <a:p>
            <a:r>
              <a:rPr lang="ru-RU" dirty="0" smtClean="0"/>
              <a:t>Интернет </a:t>
            </a:r>
            <a:r>
              <a:rPr lang="ru-RU" dirty="0" smtClean="0"/>
              <a:t>представляет собой соединение разнообразных аппаратных платформ, исполняющих приложения, предназначенного для решения широкого диапазона задач - то есть является гетерогенной системой.</a:t>
            </a:r>
            <a:br>
              <a:rPr lang="ru-RU" dirty="0" smtClean="0"/>
            </a:br>
            <a:r>
              <a:rPr lang="ru-RU" dirty="0" smtClean="0"/>
              <a:t>Кроме этого Интернет является открытой системой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 descr="img3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6" r="2846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214950"/>
            <a:ext cx="4419600" cy="34765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785794"/>
            <a:ext cx="58579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572314"/>
                </a:solidFill>
              </a:rPr>
              <a:t>Филологические ресурсы Интернета </a:t>
            </a:r>
            <a:r>
              <a:rPr lang="ru-RU" sz="2000" dirty="0" smtClean="0">
                <a:solidFill>
                  <a:srgbClr val="572314"/>
                </a:solidFill>
              </a:rPr>
              <a:t>—</a:t>
            </a:r>
          </a:p>
          <a:p>
            <a:r>
              <a:rPr lang="ru-RU" sz="2000" dirty="0" smtClean="0">
                <a:solidFill>
                  <a:srgbClr val="572314"/>
                </a:solidFill>
              </a:rPr>
              <a:t>главный </a:t>
            </a:r>
            <a:r>
              <a:rPr lang="ru-RU" sz="2000" dirty="0">
                <a:solidFill>
                  <a:srgbClr val="572314"/>
                </a:solidFill>
              </a:rPr>
              <a:t>источник информации для филолога. К филологическим ресурсам относятся электронные энциклопедии, сайты универсальных библиотек, имеющих ссылки на сайты университетов, институтов, </a:t>
            </a:r>
            <a:r>
              <a:rPr lang="ru-RU" sz="2000" dirty="0" smtClean="0">
                <a:solidFill>
                  <a:srgbClr val="572314"/>
                </a:solidFill>
              </a:rPr>
              <a:t>кафедр.</a:t>
            </a:r>
          </a:p>
          <a:p>
            <a:r>
              <a:rPr lang="ru-RU" sz="2000" i="1" dirty="0" smtClean="0">
                <a:solidFill>
                  <a:srgbClr val="572314"/>
                </a:solidFill>
              </a:rPr>
              <a:t>Сайты </a:t>
            </a:r>
            <a:r>
              <a:rPr lang="ru-RU" sz="2000" i="1" dirty="0">
                <a:solidFill>
                  <a:srgbClr val="572314"/>
                </a:solidFill>
              </a:rPr>
              <a:t>университетов и институтов </a:t>
            </a:r>
            <a:r>
              <a:rPr lang="ru-RU" sz="2000" dirty="0">
                <a:solidFill>
                  <a:srgbClr val="572314"/>
                </a:solidFill>
              </a:rPr>
              <a:t>— основные носители специальной (филологической) </a:t>
            </a:r>
            <a:r>
              <a:rPr lang="ru-RU" sz="2000" dirty="0" smtClean="0">
                <a:solidFill>
                  <a:srgbClr val="572314"/>
                </a:solidFill>
              </a:rPr>
              <a:t>информации.</a:t>
            </a:r>
          </a:p>
          <a:p>
            <a:r>
              <a:rPr lang="ru-RU" sz="2000" i="1" dirty="0" smtClean="0">
                <a:solidFill>
                  <a:srgbClr val="572314"/>
                </a:solidFill>
              </a:rPr>
              <a:t>Авторские </a:t>
            </a:r>
            <a:r>
              <a:rPr lang="ru-RU" sz="2000" i="1" dirty="0">
                <a:solidFill>
                  <a:srgbClr val="572314"/>
                </a:solidFill>
              </a:rPr>
              <a:t>сайты. </a:t>
            </a:r>
            <a:r>
              <a:rPr lang="ru-RU" sz="2000" dirty="0">
                <a:solidFill>
                  <a:srgbClr val="572314"/>
                </a:solidFill>
              </a:rPr>
              <a:t>Постоянный просмотр этих сайтов позволяет быть в курсе всего, что происходит в научном </a:t>
            </a:r>
            <a:r>
              <a:rPr lang="ru-RU" sz="2000" dirty="0" smtClean="0">
                <a:solidFill>
                  <a:srgbClr val="572314"/>
                </a:solidFill>
              </a:rPr>
              <a:t>мире.</a:t>
            </a:r>
          </a:p>
          <a:p>
            <a:r>
              <a:rPr lang="ru-RU" sz="2000" i="1" dirty="0" smtClean="0">
                <a:solidFill>
                  <a:srgbClr val="572314"/>
                </a:solidFill>
              </a:rPr>
              <a:t>Персональные </a:t>
            </a:r>
            <a:r>
              <a:rPr lang="ru-RU" sz="2000" i="1" dirty="0">
                <a:solidFill>
                  <a:srgbClr val="572314"/>
                </a:solidFill>
              </a:rPr>
              <a:t>странички </a:t>
            </a:r>
            <a:r>
              <a:rPr lang="ru-RU" sz="2000" dirty="0">
                <a:solidFill>
                  <a:srgbClr val="572314"/>
                </a:solidFill>
              </a:rPr>
              <a:t>современных учёных, их монографии и статьи, методические разработки, программы читаемых курсов, научная библиография.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170</TotalTime>
  <Words>450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Информационные технологии и Интернет в лингвистике и филологии</vt:lpstr>
      <vt:lpstr> Будущий стратегический потенциал общества - не вещество и энергия, а информация и научные знания</vt:lpstr>
      <vt:lpstr>Эти знания позволят людям получить четкое представление о том, как ставится и решается лингвистическая задача с помощью компьютера: от ее словесной формулировки к алгоритму и компьютерной программе</vt:lpstr>
      <vt:lpstr>Слайд 4</vt:lpstr>
      <vt:lpstr>ПРОБЛЕМА:  Необходимость подготовить человека к быстрому восприятию и обработке больших объемов информации, овладению им современными средствами и технологией работы</vt:lpstr>
      <vt:lpstr>Слайд 6</vt:lpstr>
      <vt:lpstr>Образовательные технологии (educational technology) – это эффективное использование технологических инструментов в учебном процессе, еще называемым за рубежом e-learning. </vt:lpstr>
      <vt:lpstr>Интернет представляет собой соединение разнообразных аппаратных платформ, исполняющих приложения, предназначенного для решения широкого диапазона задач - то есть является гетерогенной системой. Кроме этого Интернет является открытой системой.</vt:lpstr>
      <vt:lpstr>Слайд 9</vt:lpstr>
      <vt:lpstr>Слайд 10</vt:lpstr>
      <vt:lpstr>Лингвистика сети (netlinguistics)  Сетевая организация контента имеет свою достаточно отчетливо выраженную специфику, заключающуюся в том, что информацию можно анализировать с различных позиций, не сводя все исключительно к углубленному изучению одних только исходных текстов. Отправной точкой для сетевых лингвистических исследований может, например служить, анализ динамики распространения и частоты использования неологизмов, получившихся в результате спонтанного возниконовения т.н. интернет-мемов.</vt:lpstr>
      <vt:lpstr>Слайд 12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и Интернет в лингвистике и филологии</dc:title>
  <dc:creator>Полина Геракова</dc:creator>
  <cp:lastModifiedBy>Полина Геракова</cp:lastModifiedBy>
  <cp:revision>19</cp:revision>
  <dcterms:created xsi:type="dcterms:W3CDTF">2018-11-08T20:47:24Z</dcterms:created>
  <dcterms:modified xsi:type="dcterms:W3CDTF">2018-11-08T23:38:11Z</dcterms:modified>
</cp:coreProperties>
</file>