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11" r:id="rId19"/>
    <p:sldId id="312" r:id="rId20"/>
    <p:sldId id="31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57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7C9F3-9F07-4056-BAEB-0D752EF0348F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ru-RU"/>
        </a:p>
      </dgm:t>
    </dgm:pt>
    <dgm:pt modelId="{38A01F0B-0CBA-4976-BC03-DD6191FE4F5E}">
      <dgm:prSet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Сформулировать угрозы безопасности и положения политики безопасности организации</a:t>
          </a:r>
        </a:p>
      </dgm:t>
    </dgm:pt>
    <dgm:pt modelId="{F9304A16-5A0A-40AC-9718-1F587A2FC20C}" type="parTrans" cxnId="{9D315E93-215E-4DEF-8E32-85280A6FC999}">
      <dgm:prSet/>
      <dgm:spPr/>
      <dgm:t>
        <a:bodyPr/>
        <a:lstStyle/>
        <a:p>
          <a:endParaRPr lang="ru-RU"/>
        </a:p>
      </dgm:t>
    </dgm:pt>
    <dgm:pt modelId="{4E9D4316-B865-44F0-9463-77187758D4AC}" type="sibTrans" cxnId="{9D315E93-215E-4DEF-8E32-85280A6FC999}">
      <dgm:prSet/>
      <dgm:spPr/>
      <dgm:t>
        <a:bodyPr/>
        <a:lstStyle/>
        <a:p>
          <a:endParaRPr lang="ru-RU"/>
        </a:p>
      </dgm:t>
    </dgm:pt>
    <dgm:pt modelId="{DC4EADEE-47DE-43C4-8660-0079BD39FF2F}">
      <dgm:prSet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Продемонстрировать достаточность предложенных мер безопасности</a:t>
          </a:r>
        </a:p>
      </dgm:t>
    </dgm:pt>
    <dgm:pt modelId="{616FE4E5-78A4-4E5C-9633-724D374D2361}" type="parTrans" cxnId="{A7EF50AE-650D-491E-A347-68B1F967A74A}">
      <dgm:prSet/>
      <dgm:spPr/>
      <dgm:t>
        <a:bodyPr/>
        <a:lstStyle/>
        <a:p>
          <a:endParaRPr lang="ru-RU"/>
        </a:p>
      </dgm:t>
    </dgm:pt>
    <dgm:pt modelId="{75948B0A-2D69-4A27-B355-076FAD5103F9}" type="sibTrans" cxnId="{A7EF50AE-650D-491E-A347-68B1F967A74A}">
      <dgm:prSet/>
      <dgm:spPr/>
      <dgm:t>
        <a:bodyPr/>
        <a:lstStyle/>
        <a:p>
          <a:endParaRPr lang="ru-RU"/>
        </a:p>
      </dgm:t>
    </dgm:pt>
    <dgm:pt modelId="{5A7B00F6-1375-4063-A4D4-A13E5199E16C}">
      <dgm:prSet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Принять меры по уменьшению вероятности наличия уязвимостей</a:t>
          </a:r>
        </a:p>
      </dgm:t>
    </dgm:pt>
    <dgm:pt modelId="{8CF1C09C-78AD-4CC5-8D82-86E702B0430B}" type="parTrans" cxnId="{AA2BDC46-CEEC-47FF-9598-60BEFEE13158}">
      <dgm:prSet/>
      <dgm:spPr/>
      <dgm:t>
        <a:bodyPr/>
        <a:lstStyle/>
        <a:p>
          <a:endParaRPr lang="ru-RU"/>
        </a:p>
      </dgm:t>
    </dgm:pt>
    <dgm:pt modelId="{A4E153BA-6125-4F41-A6EB-9BE6FCEFDD3C}" type="sibTrans" cxnId="{AA2BDC46-CEEC-47FF-9598-60BEFEE13158}">
      <dgm:prSet/>
      <dgm:spPr/>
      <dgm:t>
        <a:bodyPr/>
        <a:lstStyle/>
        <a:p>
          <a:endParaRPr lang="ru-RU"/>
        </a:p>
      </dgm:t>
    </dgm:pt>
    <dgm:pt modelId="{7A637557-95EA-4EB7-8F9E-C1E408024E7F}">
      <dgm:prSet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Предпринять меры для облегчения последующей идентификации уязвимостей</a:t>
          </a:r>
        </a:p>
      </dgm:t>
    </dgm:pt>
    <dgm:pt modelId="{94748498-10C7-45EE-8420-DE92805FF266}" type="parTrans" cxnId="{4A78FA86-1966-43AC-B365-F797CA7EE1EE}">
      <dgm:prSet/>
      <dgm:spPr/>
      <dgm:t>
        <a:bodyPr/>
        <a:lstStyle/>
        <a:p>
          <a:endParaRPr lang="ru-RU"/>
        </a:p>
      </dgm:t>
    </dgm:pt>
    <dgm:pt modelId="{A47FC760-F594-4A75-B99F-53A9508D767D}" type="sibTrans" cxnId="{4A78FA86-1966-43AC-B365-F797CA7EE1EE}">
      <dgm:prSet/>
      <dgm:spPr/>
      <dgm:t>
        <a:bodyPr/>
        <a:lstStyle/>
        <a:p>
          <a:endParaRPr lang="ru-RU"/>
        </a:p>
      </dgm:t>
    </dgm:pt>
    <dgm:pt modelId="{CD4AF1BA-A95D-4F24-BB82-B0C56CA18C4F}" type="pres">
      <dgm:prSet presAssocID="{21E7C9F3-9F07-4056-BAEB-0D752EF0348F}" presName="linear" presStyleCnt="0">
        <dgm:presLayoutVars>
          <dgm:animLvl val="lvl"/>
          <dgm:resizeHandles val="exact"/>
        </dgm:presLayoutVars>
      </dgm:prSet>
      <dgm:spPr/>
    </dgm:pt>
    <dgm:pt modelId="{BC8371FB-C5EB-4990-A333-AC561BB0B209}" type="pres">
      <dgm:prSet presAssocID="{38A01F0B-0CBA-4976-BC03-DD6191FE4F5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B63E2B-7D82-4A71-828B-7DF108B8D10F}" type="pres">
      <dgm:prSet presAssocID="{4E9D4316-B865-44F0-9463-77187758D4AC}" presName="spacer" presStyleCnt="0"/>
      <dgm:spPr/>
    </dgm:pt>
    <dgm:pt modelId="{E19EAA8B-B20E-4D50-9E77-288514A027EE}" type="pres">
      <dgm:prSet presAssocID="{DC4EADEE-47DE-43C4-8660-0079BD39FF2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00FD0C-4EC8-432C-8653-CC7C9F2F0141}" type="pres">
      <dgm:prSet presAssocID="{75948B0A-2D69-4A27-B355-076FAD5103F9}" presName="spacer" presStyleCnt="0"/>
      <dgm:spPr/>
    </dgm:pt>
    <dgm:pt modelId="{77475A18-350F-41BC-BDB9-568C6102922F}" type="pres">
      <dgm:prSet presAssocID="{5A7B00F6-1375-4063-A4D4-A13E5199E1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81D20B-5BB1-4890-8B83-3FA7D93087DE}" type="pres">
      <dgm:prSet presAssocID="{A4E153BA-6125-4F41-A6EB-9BE6FCEFDD3C}" presName="spacer" presStyleCnt="0"/>
      <dgm:spPr/>
    </dgm:pt>
    <dgm:pt modelId="{2A8B7E4A-93C3-4101-87B4-CAF1B48E1EBC}" type="pres">
      <dgm:prSet presAssocID="{7A637557-95EA-4EB7-8F9E-C1E408024E7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A2BDC46-CEEC-47FF-9598-60BEFEE13158}" srcId="{21E7C9F3-9F07-4056-BAEB-0D752EF0348F}" destId="{5A7B00F6-1375-4063-A4D4-A13E5199E16C}" srcOrd="2" destOrd="0" parTransId="{8CF1C09C-78AD-4CC5-8D82-86E702B0430B}" sibTransId="{A4E153BA-6125-4F41-A6EB-9BE6FCEFDD3C}"/>
    <dgm:cxn modelId="{CD7C7350-BCDA-4358-85F5-79F455D094F5}" type="presOf" srcId="{21E7C9F3-9F07-4056-BAEB-0D752EF0348F}" destId="{CD4AF1BA-A95D-4F24-BB82-B0C56CA18C4F}" srcOrd="0" destOrd="0" presId="urn:microsoft.com/office/officeart/2005/8/layout/vList2"/>
    <dgm:cxn modelId="{6D53B87A-EE29-45CC-A42F-0EC9EB3A0467}" type="presOf" srcId="{38A01F0B-0CBA-4976-BC03-DD6191FE4F5E}" destId="{BC8371FB-C5EB-4990-A333-AC561BB0B209}" srcOrd="0" destOrd="0" presId="urn:microsoft.com/office/officeart/2005/8/layout/vList2"/>
    <dgm:cxn modelId="{4A78FA86-1966-43AC-B365-F797CA7EE1EE}" srcId="{21E7C9F3-9F07-4056-BAEB-0D752EF0348F}" destId="{7A637557-95EA-4EB7-8F9E-C1E408024E7F}" srcOrd="3" destOrd="0" parTransId="{94748498-10C7-45EE-8420-DE92805FF266}" sibTransId="{A47FC760-F594-4A75-B99F-53A9508D767D}"/>
    <dgm:cxn modelId="{9D315E93-215E-4DEF-8E32-85280A6FC999}" srcId="{21E7C9F3-9F07-4056-BAEB-0D752EF0348F}" destId="{38A01F0B-0CBA-4976-BC03-DD6191FE4F5E}" srcOrd="0" destOrd="0" parTransId="{F9304A16-5A0A-40AC-9718-1F587A2FC20C}" sibTransId="{4E9D4316-B865-44F0-9463-77187758D4AC}"/>
    <dgm:cxn modelId="{216F7B93-0BAF-48CC-80D3-0B6491070DFA}" type="presOf" srcId="{7A637557-95EA-4EB7-8F9E-C1E408024E7F}" destId="{2A8B7E4A-93C3-4101-87B4-CAF1B48E1EBC}" srcOrd="0" destOrd="0" presId="urn:microsoft.com/office/officeart/2005/8/layout/vList2"/>
    <dgm:cxn modelId="{A7EF50AE-650D-491E-A347-68B1F967A74A}" srcId="{21E7C9F3-9F07-4056-BAEB-0D752EF0348F}" destId="{DC4EADEE-47DE-43C4-8660-0079BD39FF2F}" srcOrd="1" destOrd="0" parTransId="{616FE4E5-78A4-4E5C-9633-724D374D2361}" sibTransId="{75948B0A-2D69-4A27-B355-076FAD5103F9}"/>
    <dgm:cxn modelId="{F7EEB2C4-2ACA-411F-B929-3B078D1A1547}" type="presOf" srcId="{5A7B00F6-1375-4063-A4D4-A13E5199E16C}" destId="{77475A18-350F-41BC-BDB9-568C6102922F}" srcOrd="0" destOrd="0" presId="urn:microsoft.com/office/officeart/2005/8/layout/vList2"/>
    <dgm:cxn modelId="{89C19ACD-C410-4E61-B710-C51AF4DFA804}" type="presOf" srcId="{DC4EADEE-47DE-43C4-8660-0079BD39FF2F}" destId="{E19EAA8B-B20E-4D50-9E77-288514A027EE}" srcOrd="0" destOrd="0" presId="urn:microsoft.com/office/officeart/2005/8/layout/vList2"/>
    <dgm:cxn modelId="{5369E958-1205-440C-A12B-44B865556142}" type="presParOf" srcId="{CD4AF1BA-A95D-4F24-BB82-B0C56CA18C4F}" destId="{BC8371FB-C5EB-4990-A333-AC561BB0B209}" srcOrd="0" destOrd="0" presId="urn:microsoft.com/office/officeart/2005/8/layout/vList2"/>
    <dgm:cxn modelId="{FDCD7689-7F74-451B-A9EE-78E184A63AFE}" type="presParOf" srcId="{CD4AF1BA-A95D-4F24-BB82-B0C56CA18C4F}" destId="{AFB63E2B-7D82-4A71-828B-7DF108B8D10F}" srcOrd="1" destOrd="0" presId="urn:microsoft.com/office/officeart/2005/8/layout/vList2"/>
    <dgm:cxn modelId="{DF02A942-DB88-481D-AD69-745F55F7B68B}" type="presParOf" srcId="{CD4AF1BA-A95D-4F24-BB82-B0C56CA18C4F}" destId="{E19EAA8B-B20E-4D50-9E77-288514A027EE}" srcOrd="2" destOrd="0" presId="urn:microsoft.com/office/officeart/2005/8/layout/vList2"/>
    <dgm:cxn modelId="{CA87307D-FD6D-4C63-86F6-008B1E6ECB0B}" type="presParOf" srcId="{CD4AF1BA-A95D-4F24-BB82-B0C56CA18C4F}" destId="{AF00FD0C-4EC8-432C-8653-CC7C9F2F0141}" srcOrd="3" destOrd="0" presId="urn:microsoft.com/office/officeart/2005/8/layout/vList2"/>
    <dgm:cxn modelId="{FC242D91-7A24-483D-A7D9-D7EDF6A44FF8}" type="presParOf" srcId="{CD4AF1BA-A95D-4F24-BB82-B0C56CA18C4F}" destId="{77475A18-350F-41BC-BDB9-568C6102922F}" srcOrd="4" destOrd="0" presId="urn:microsoft.com/office/officeart/2005/8/layout/vList2"/>
    <dgm:cxn modelId="{267202D2-6CDD-4898-99D2-74F7DE18061B}" type="presParOf" srcId="{CD4AF1BA-A95D-4F24-BB82-B0C56CA18C4F}" destId="{D381D20B-5BB1-4890-8B83-3FA7D93087DE}" srcOrd="5" destOrd="0" presId="urn:microsoft.com/office/officeart/2005/8/layout/vList2"/>
    <dgm:cxn modelId="{EFA62759-ED2B-4054-A36C-9B51C8EA8243}" type="presParOf" srcId="{CD4AF1BA-A95D-4F24-BB82-B0C56CA18C4F}" destId="{2A8B7E4A-93C3-4101-87B4-CAF1B48E1EB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1B6C8A-10AC-491B-9451-DBE70395EE39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ru-RU"/>
        </a:p>
      </dgm:t>
    </dgm:pt>
    <dgm:pt modelId="{CD7A8B52-AC86-4564-879D-09619761BC99}">
      <dgm:prSet/>
      <dgm:spPr/>
      <dgm:t>
        <a:bodyPr/>
        <a:lstStyle/>
        <a:p>
          <a:r>
            <a:rPr lang="ru-RU"/>
            <a:t>Устранить</a:t>
          </a:r>
        </a:p>
      </dgm:t>
    </dgm:pt>
    <dgm:pt modelId="{A76CBC25-525B-4B9A-A151-7DF81E03276A}" type="parTrans" cxnId="{D67971DC-94D1-4D04-A1DE-054464709C48}">
      <dgm:prSet/>
      <dgm:spPr/>
      <dgm:t>
        <a:bodyPr/>
        <a:lstStyle/>
        <a:p>
          <a:endParaRPr lang="ru-RU"/>
        </a:p>
      </dgm:t>
    </dgm:pt>
    <dgm:pt modelId="{5C8D007D-7578-4439-904A-3058A08C5FB1}" type="sibTrans" cxnId="{D67971DC-94D1-4D04-A1DE-054464709C48}">
      <dgm:prSet/>
      <dgm:spPr/>
      <dgm:t>
        <a:bodyPr/>
        <a:lstStyle/>
        <a:p>
          <a:endParaRPr lang="ru-RU"/>
        </a:p>
      </dgm:t>
    </dgm:pt>
    <dgm:pt modelId="{223CDD9F-46B5-49C0-BE7F-800D7105047C}">
      <dgm:prSet/>
      <dgm:spPr/>
      <dgm:t>
        <a:bodyPr/>
        <a:lstStyle/>
        <a:p>
          <a:r>
            <a:rPr lang="ru-RU"/>
            <a:t>Минимизировать</a:t>
          </a:r>
        </a:p>
      </dgm:t>
    </dgm:pt>
    <dgm:pt modelId="{BAFDAA93-A9DF-48F0-A823-0846705149DC}" type="parTrans" cxnId="{6C99C70A-97E1-4626-9158-2CC2631220A3}">
      <dgm:prSet/>
      <dgm:spPr/>
      <dgm:t>
        <a:bodyPr/>
        <a:lstStyle/>
        <a:p>
          <a:endParaRPr lang="ru-RU"/>
        </a:p>
      </dgm:t>
    </dgm:pt>
    <dgm:pt modelId="{EC396C49-5052-4E44-BA7A-6FE35FD51710}" type="sibTrans" cxnId="{6C99C70A-97E1-4626-9158-2CC2631220A3}">
      <dgm:prSet/>
      <dgm:spPr/>
      <dgm:t>
        <a:bodyPr/>
        <a:lstStyle/>
        <a:p>
          <a:endParaRPr lang="ru-RU"/>
        </a:p>
      </dgm:t>
    </dgm:pt>
    <dgm:pt modelId="{93D42F8F-1855-47F1-977D-FACDD4A21B96}">
      <dgm:prSet/>
      <dgm:spPr/>
      <dgm:t>
        <a:bodyPr/>
        <a:lstStyle/>
        <a:p>
          <a:r>
            <a:rPr lang="ru-RU"/>
            <a:t>Отслеживать</a:t>
          </a:r>
        </a:p>
      </dgm:t>
    </dgm:pt>
    <dgm:pt modelId="{527DB369-219C-40C1-8C0B-EB4428FC23A1}" type="parTrans" cxnId="{1E21E5DE-BDF5-4CAC-BD8A-631A86A061BE}">
      <dgm:prSet/>
      <dgm:spPr/>
      <dgm:t>
        <a:bodyPr/>
        <a:lstStyle/>
        <a:p>
          <a:endParaRPr lang="ru-RU"/>
        </a:p>
      </dgm:t>
    </dgm:pt>
    <dgm:pt modelId="{AD515A28-E0CA-4DB3-9524-F45CA8DD311A}" type="sibTrans" cxnId="{1E21E5DE-BDF5-4CAC-BD8A-631A86A061BE}">
      <dgm:prSet/>
      <dgm:spPr/>
      <dgm:t>
        <a:bodyPr/>
        <a:lstStyle/>
        <a:p>
          <a:endParaRPr lang="ru-RU"/>
        </a:p>
      </dgm:t>
    </dgm:pt>
    <dgm:pt modelId="{858E3938-AF29-4448-BFA3-02B02F778B91}" type="pres">
      <dgm:prSet presAssocID="{251B6C8A-10AC-491B-9451-DBE70395EE39}" presName="linear" presStyleCnt="0">
        <dgm:presLayoutVars>
          <dgm:dir/>
          <dgm:animLvl val="lvl"/>
          <dgm:resizeHandles val="exact"/>
        </dgm:presLayoutVars>
      </dgm:prSet>
      <dgm:spPr/>
    </dgm:pt>
    <dgm:pt modelId="{D081BFF8-5C6E-4FFC-B432-D1523463F60C}" type="pres">
      <dgm:prSet presAssocID="{CD7A8B52-AC86-4564-879D-09619761BC99}" presName="parentLin" presStyleCnt="0"/>
      <dgm:spPr/>
    </dgm:pt>
    <dgm:pt modelId="{BA8B912E-9E02-4DBB-8CF6-12CA990A4942}" type="pres">
      <dgm:prSet presAssocID="{CD7A8B52-AC86-4564-879D-09619761BC99}" presName="parentLeftMargin" presStyleLbl="node1" presStyleIdx="0" presStyleCnt="3"/>
      <dgm:spPr/>
    </dgm:pt>
    <dgm:pt modelId="{7AD404AE-0DDE-45D9-A7C2-492068A52A2E}" type="pres">
      <dgm:prSet presAssocID="{CD7A8B52-AC86-4564-879D-09619761BC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D81DBB-FCBB-4E58-BB75-3E6529FDFF0D}" type="pres">
      <dgm:prSet presAssocID="{CD7A8B52-AC86-4564-879D-09619761BC99}" presName="negativeSpace" presStyleCnt="0"/>
      <dgm:spPr/>
    </dgm:pt>
    <dgm:pt modelId="{26C8BE80-E38A-4A90-A11D-93EB60BAC5CF}" type="pres">
      <dgm:prSet presAssocID="{CD7A8B52-AC86-4564-879D-09619761BC99}" presName="childText" presStyleLbl="conFgAcc1" presStyleIdx="0" presStyleCnt="3">
        <dgm:presLayoutVars>
          <dgm:bulletEnabled val="1"/>
        </dgm:presLayoutVars>
      </dgm:prSet>
      <dgm:spPr/>
    </dgm:pt>
    <dgm:pt modelId="{B2765928-42B3-46CC-BE26-6E390402C9B2}" type="pres">
      <dgm:prSet presAssocID="{5C8D007D-7578-4439-904A-3058A08C5FB1}" presName="spaceBetweenRectangles" presStyleCnt="0"/>
      <dgm:spPr/>
    </dgm:pt>
    <dgm:pt modelId="{D7207D71-F64D-4F1E-826D-926B7DBEEA42}" type="pres">
      <dgm:prSet presAssocID="{223CDD9F-46B5-49C0-BE7F-800D7105047C}" presName="parentLin" presStyleCnt="0"/>
      <dgm:spPr/>
    </dgm:pt>
    <dgm:pt modelId="{01514E8D-ADB5-42B3-AF9A-02870087BA35}" type="pres">
      <dgm:prSet presAssocID="{223CDD9F-46B5-49C0-BE7F-800D7105047C}" presName="parentLeftMargin" presStyleLbl="node1" presStyleIdx="0" presStyleCnt="3"/>
      <dgm:spPr/>
    </dgm:pt>
    <dgm:pt modelId="{1056F62C-CCDF-4078-94BE-E6332B24672B}" type="pres">
      <dgm:prSet presAssocID="{223CDD9F-46B5-49C0-BE7F-800D7105047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7FDE65-54AF-4741-AF61-DF5979068BE9}" type="pres">
      <dgm:prSet presAssocID="{223CDD9F-46B5-49C0-BE7F-800D7105047C}" presName="negativeSpace" presStyleCnt="0"/>
      <dgm:spPr/>
    </dgm:pt>
    <dgm:pt modelId="{331B38D0-2DF4-432C-B6C0-90D6215E34AC}" type="pres">
      <dgm:prSet presAssocID="{223CDD9F-46B5-49C0-BE7F-800D7105047C}" presName="childText" presStyleLbl="conFgAcc1" presStyleIdx="1" presStyleCnt="3">
        <dgm:presLayoutVars>
          <dgm:bulletEnabled val="1"/>
        </dgm:presLayoutVars>
      </dgm:prSet>
      <dgm:spPr/>
    </dgm:pt>
    <dgm:pt modelId="{38BF1911-966E-4536-B849-81BBEAAF2756}" type="pres">
      <dgm:prSet presAssocID="{EC396C49-5052-4E44-BA7A-6FE35FD51710}" presName="spaceBetweenRectangles" presStyleCnt="0"/>
      <dgm:spPr/>
    </dgm:pt>
    <dgm:pt modelId="{06CEEA04-FECF-4AD9-8A0F-25B93228698D}" type="pres">
      <dgm:prSet presAssocID="{93D42F8F-1855-47F1-977D-FACDD4A21B96}" presName="parentLin" presStyleCnt="0"/>
      <dgm:spPr/>
    </dgm:pt>
    <dgm:pt modelId="{C8A58A21-EC53-46AE-8350-1BD48A746231}" type="pres">
      <dgm:prSet presAssocID="{93D42F8F-1855-47F1-977D-FACDD4A21B96}" presName="parentLeftMargin" presStyleLbl="node1" presStyleIdx="1" presStyleCnt="3"/>
      <dgm:spPr/>
    </dgm:pt>
    <dgm:pt modelId="{8B08B647-F41B-47B6-B00B-9C68C9011AE7}" type="pres">
      <dgm:prSet presAssocID="{93D42F8F-1855-47F1-977D-FACDD4A21B9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1E4C24B-FDB4-4913-90D7-E0AAE04FC60B}" type="pres">
      <dgm:prSet presAssocID="{93D42F8F-1855-47F1-977D-FACDD4A21B96}" presName="negativeSpace" presStyleCnt="0"/>
      <dgm:spPr/>
    </dgm:pt>
    <dgm:pt modelId="{604098F7-BADF-4885-B67F-DC1BCC9F93B9}" type="pres">
      <dgm:prSet presAssocID="{93D42F8F-1855-47F1-977D-FACDD4A21B9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EB9A305-472B-4466-A32F-6299CBF5E8EE}" type="presOf" srcId="{223CDD9F-46B5-49C0-BE7F-800D7105047C}" destId="{01514E8D-ADB5-42B3-AF9A-02870087BA35}" srcOrd="0" destOrd="0" presId="urn:microsoft.com/office/officeart/2005/8/layout/list1"/>
    <dgm:cxn modelId="{6C99C70A-97E1-4626-9158-2CC2631220A3}" srcId="{251B6C8A-10AC-491B-9451-DBE70395EE39}" destId="{223CDD9F-46B5-49C0-BE7F-800D7105047C}" srcOrd="1" destOrd="0" parTransId="{BAFDAA93-A9DF-48F0-A823-0846705149DC}" sibTransId="{EC396C49-5052-4E44-BA7A-6FE35FD51710}"/>
    <dgm:cxn modelId="{4E701E13-D7BF-470E-AA4C-B00E74143E2C}" type="presOf" srcId="{223CDD9F-46B5-49C0-BE7F-800D7105047C}" destId="{1056F62C-CCDF-4078-94BE-E6332B24672B}" srcOrd="1" destOrd="0" presId="urn:microsoft.com/office/officeart/2005/8/layout/list1"/>
    <dgm:cxn modelId="{5A41A527-B28F-4171-9EBA-92273DAEC7B5}" type="presOf" srcId="{CD7A8B52-AC86-4564-879D-09619761BC99}" destId="{7AD404AE-0DDE-45D9-A7C2-492068A52A2E}" srcOrd="1" destOrd="0" presId="urn:microsoft.com/office/officeart/2005/8/layout/list1"/>
    <dgm:cxn modelId="{DA0E343E-1687-4E4F-8F69-1699327F002B}" type="presOf" srcId="{CD7A8B52-AC86-4564-879D-09619761BC99}" destId="{BA8B912E-9E02-4DBB-8CF6-12CA990A4942}" srcOrd="0" destOrd="0" presId="urn:microsoft.com/office/officeart/2005/8/layout/list1"/>
    <dgm:cxn modelId="{F34F0942-011A-4A42-B3B0-563889E9396E}" type="presOf" srcId="{251B6C8A-10AC-491B-9451-DBE70395EE39}" destId="{858E3938-AF29-4448-BFA3-02B02F778B91}" srcOrd="0" destOrd="0" presId="urn:microsoft.com/office/officeart/2005/8/layout/list1"/>
    <dgm:cxn modelId="{6104E978-DC61-45CF-9B98-67718A191CF9}" type="presOf" srcId="{93D42F8F-1855-47F1-977D-FACDD4A21B96}" destId="{8B08B647-F41B-47B6-B00B-9C68C9011AE7}" srcOrd="1" destOrd="0" presId="urn:microsoft.com/office/officeart/2005/8/layout/list1"/>
    <dgm:cxn modelId="{D67971DC-94D1-4D04-A1DE-054464709C48}" srcId="{251B6C8A-10AC-491B-9451-DBE70395EE39}" destId="{CD7A8B52-AC86-4564-879D-09619761BC99}" srcOrd="0" destOrd="0" parTransId="{A76CBC25-525B-4B9A-A151-7DF81E03276A}" sibTransId="{5C8D007D-7578-4439-904A-3058A08C5FB1}"/>
    <dgm:cxn modelId="{1E21E5DE-BDF5-4CAC-BD8A-631A86A061BE}" srcId="{251B6C8A-10AC-491B-9451-DBE70395EE39}" destId="{93D42F8F-1855-47F1-977D-FACDD4A21B96}" srcOrd="2" destOrd="0" parTransId="{527DB369-219C-40C1-8C0B-EB4428FC23A1}" sibTransId="{AD515A28-E0CA-4DB3-9524-F45CA8DD311A}"/>
    <dgm:cxn modelId="{8DE107E0-6E44-4442-86B2-85078EA38DE0}" type="presOf" srcId="{93D42F8F-1855-47F1-977D-FACDD4A21B96}" destId="{C8A58A21-EC53-46AE-8350-1BD48A746231}" srcOrd="0" destOrd="0" presId="urn:microsoft.com/office/officeart/2005/8/layout/list1"/>
    <dgm:cxn modelId="{80079B6B-E9CD-4798-9D9B-060651281953}" type="presParOf" srcId="{858E3938-AF29-4448-BFA3-02B02F778B91}" destId="{D081BFF8-5C6E-4FFC-B432-D1523463F60C}" srcOrd="0" destOrd="0" presId="urn:microsoft.com/office/officeart/2005/8/layout/list1"/>
    <dgm:cxn modelId="{8ABAC3BA-946B-444A-AA81-05F362666CC7}" type="presParOf" srcId="{D081BFF8-5C6E-4FFC-B432-D1523463F60C}" destId="{BA8B912E-9E02-4DBB-8CF6-12CA990A4942}" srcOrd="0" destOrd="0" presId="urn:microsoft.com/office/officeart/2005/8/layout/list1"/>
    <dgm:cxn modelId="{4739DCBF-FAD6-4322-9929-A95648ABA1DF}" type="presParOf" srcId="{D081BFF8-5C6E-4FFC-B432-D1523463F60C}" destId="{7AD404AE-0DDE-45D9-A7C2-492068A52A2E}" srcOrd="1" destOrd="0" presId="urn:microsoft.com/office/officeart/2005/8/layout/list1"/>
    <dgm:cxn modelId="{A0482FEC-C59D-4DA6-A9BD-E8349C24608F}" type="presParOf" srcId="{858E3938-AF29-4448-BFA3-02B02F778B91}" destId="{61D81DBB-FCBB-4E58-BB75-3E6529FDFF0D}" srcOrd="1" destOrd="0" presId="urn:microsoft.com/office/officeart/2005/8/layout/list1"/>
    <dgm:cxn modelId="{8402913B-E188-470B-A9C6-057E102ED02B}" type="presParOf" srcId="{858E3938-AF29-4448-BFA3-02B02F778B91}" destId="{26C8BE80-E38A-4A90-A11D-93EB60BAC5CF}" srcOrd="2" destOrd="0" presId="urn:microsoft.com/office/officeart/2005/8/layout/list1"/>
    <dgm:cxn modelId="{44A8DBE4-5339-4232-970F-2EC469D6C934}" type="presParOf" srcId="{858E3938-AF29-4448-BFA3-02B02F778B91}" destId="{B2765928-42B3-46CC-BE26-6E390402C9B2}" srcOrd="3" destOrd="0" presId="urn:microsoft.com/office/officeart/2005/8/layout/list1"/>
    <dgm:cxn modelId="{52C7255F-DBBD-4928-9F5E-9E6B1426A338}" type="presParOf" srcId="{858E3938-AF29-4448-BFA3-02B02F778B91}" destId="{D7207D71-F64D-4F1E-826D-926B7DBEEA42}" srcOrd="4" destOrd="0" presId="urn:microsoft.com/office/officeart/2005/8/layout/list1"/>
    <dgm:cxn modelId="{D8D735EE-A72E-4E28-8A5F-14BB83D8EFD5}" type="presParOf" srcId="{D7207D71-F64D-4F1E-826D-926B7DBEEA42}" destId="{01514E8D-ADB5-42B3-AF9A-02870087BA35}" srcOrd="0" destOrd="0" presId="urn:microsoft.com/office/officeart/2005/8/layout/list1"/>
    <dgm:cxn modelId="{22139BFF-038E-4720-B670-3B7072B2E24A}" type="presParOf" srcId="{D7207D71-F64D-4F1E-826D-926B7DBEEA42}" destId="{1056F62C-CCDF-4078-94BE-E6332B24672B}" srcOrd="1" destOrd="0" presId="urn:microsoft.com/office/officeart/2005/8/layout/list1"/>
    <dgm:cxn modelId="{A602685A-B681-4D75-8A1E-56C42FDD97A9}" type="presParOf" srcId="{858E3938-AF29-4448-BFA3-02B02F778B91}" destId="{487FDE65-54AF-4741-AF61-DF5979068BE9}" srcOrd="5" destOrd="0" presId="urn:microsoft.com/office/officeart/2005/8/layout/list1"/>
    <dgm:cxn modelId="{EF6B332F-0560-4A31-85F2-CDA9E78F2A4C}" type="presParOf" srcId="{858E3938-AF29-4448-BFA3-02B02F778B91}" destId="{331B38D0-2DF4-432C-B6C0-90D6215E34AC}" srcOrd="6" destOrd="0" presId="urn:microsoft.com/office/officeart/2005/8/layout/list1"/>
    <dgm:cxn modelId="{64110FEE-FB59-43B5-B5C3-11E442F21A77}" type="presParOf" srcId="{858E3938-AF29-4448-BFA3-02B02F778B91}" destId="{38BF1911-966E-4536-B849-81BBEAAF2756}" srcOrd="7" destOrd="0" presId="urn:microsoft.com/office/officeart/2005/8/layout/list1"/>
    <dgm:cxn modelId="{4282709E-E2DF-4E40-B9C9-CD89C2968AF9}" type="presParOf" srcId="{858E3938-AF29-4448-BFA3-02B02F778B91}" destId="{06CEEA04-FECF-4AD9-8A0F-25B93228698D}" srcOrd="8" destOrd="0" presId="urn:microsoft.com/office/officeart/2005/8/layout/list1"/>
    <dgm:cxn modelId="{0508170F-EE3B-4773-85C3-A568968B4A0D}" type="presParOf" srcId="{06CEEA04-FECF-4AD9-8A0F-25B93228698D}" destId="{C8A58A21-EC53-46AE-8350-1BD48A746231}" srcOrd="0" destOrd="0" presId="urn:microsoft.com/office/officeart/2005/8/layout/list1"/>
    <dgm:cxn modelId="{6C962A47-B518-4618-9708-CFCE99ACD971}" type="presParOf" srcId="{06CEEA04-FECF-4AD9-8A0F-25B93228698D}" destId="{8B08B647-F41B-47B6-B00B-9C68C9011AE7}" srcOrd="1" destOrd="0" presId="urn:microsoft.com/office/officeart/2005/8/layout/list1"/>
    <dgm:cxn modelId="{4D7A0EA8-C24F-474B-B6D2-65D9F271D3DE}" type="presParOf" srcId="{858E3938-AF29-4448-BFA3-02B02F778B91}" destId="{B1E4C24B-FDB4-4913-90D7-E0AAE04FC60B}" srcOrd="9" destOrd="0" presId="urn:microsoft.com/office/officeart/2005/8/layout/list1"/>
    <dgm:cxn modelId="{FF963672-B120-4A11-9732-CEB3229F1374}" type="presParOf" srcId="{858E3938-AF29-4448-BFA3-02B02F778B91}" destId="{604098F7-BADF-4885-B67F-DC1BCC9F93B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8FD220-3E80-4EE7-BF62-70E636F105A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EC7F92CB-B2D7-4CFF-B152-919AFADC5448}">
      <dgm:prSet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Требований</a:t>
          </a:r>
        </a:p>
      </dgm:t>
    </dgm:pt>
    <dgm:pt modelId="{DC3E3A65-0EA9-4D81-9F5B-1AFE20E095DD}" type="parTrans" cxnId="{5819BAFA-BFC8-4B57-B093-8031F5CE5150}">
      <dgm:prSet/>
      <dgm:spPr/>
      <dgm:t>
        <a:bodyPr/>
        <a:lstStyle/>
        <a:p>
          <a:endParaRPr lang="ru-RU"/>
        </a:p>
      </dgm:t>
    </dgm:pt>
    <dgm:pt modelId="{2D540B2D-7DF2-4DC4-979B-08DAC45378B8}" type="sibTrans" cxnId="{5819BAFA-BFC8-4B57-B093-8031F5CE5150}">
      <dgm:prSet/>
      <dgm:spPr/>
      <dgm:t>
        <a:bodyPr/>
        <a:lstStyle/>
        <a:p>
          <a:endParaRPr lang="ru-RU"/>
        </a:p>
      </dgm:t>
    </dgm:pt>
    <dgm:pt modelId="{3F83DBE6-61E5-48A3-9CFA-F5B7917C6073}">
      <dgm:prSet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Проектирования</a:t>
          </a:r>
        </a:p>
      </dgm:t>
    </dgm:pt>
    <dgm:pt modelId="{26B81659-29A1-4AB7-869C-4B33011B809A}" type="parTrans" cxnId="{E9308E87-E055-4492-8947-F953C6427556}">
      <dgm:prSet/>
      <dgm:spPr/>
      <dgm:t>
        <a:bodyPr/>
        <a:lstStyle/>
        <a:p>
          <a:endParaRPr lang="ru-RU"/>
        </a:p>
      </dgm:t>
    </dgm:pt>
    <dgm:pt modelId="{C6AF6B42-AE71-435E-85AB-AEB13D11864C}" type="sibTrans" cxnId="{E9308E87-E055-4492-8947-F953C6427556}">
      <dgm:prSet/>
      <dgm:spPr/>
      <dgm:t>
        <a:bodyPr/>
        <a:lstStyle/>
        <a:p>
          <a:endParaRPr lang="ru-RU"/>
        </a:p>
      </dgm:t>
    </dgm:pt>
    <dgm:pt modelId="{47002825-2A9C-4759-8405-75FD6E49284C}">
      <dgm:prSet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Эксплуатации</a:t>
          </a:r>
        </a:p>
      </dgm:t>
    </dgm:pt>
    <dgm:pt modelId="{AD6E7574-4390-465E-BC49-E83E7F4595E1}" type="parTrans" cxnId="{4CA69A45-7AE4-4767-A037-0A06F7A2911D}">
      <dgm:prSet/>
      <dgm:spPr/>
      <dgm:t>
        <a:bodyPr/>
        <a:lstStyle/>
        <a:p>
          <a:endParaRPr lang="ru-RU"/>
        </a:p>
      </dgm:t>
    </dgm:pt>
    <dgm:pt modelId="{28045C3D-9BFA-4697-A362-A0AB0D630FA1}" type="sibTrans" cxnId="{4CA69A45-7AE4-4767-A037-0A06F7A2911D}">
      <dgm:prSet/>
      <dgm:spPr/>
      <dgm:t>
        <a:bodyPr/>
        <a:lstStyle/>
        <a:p>
          <a:endParaRPr lang="ru-RU"/>
        </a:p>
      </dgm:t>
    </dgm:pt>
    <dgm:pt modelId="{517CDD0B-7D94-4FA8-88FC-A2EDB17DC14E}" type="pres">
      <dgm:prSet presAssocID="{D98FD220-3E80-4EE7-BF62-70E636F105A1}" presName="linearFlow" presStyleCnt="0">
        <dgm:presLayoutVars>
          <dgm:dir/>
          <dgm:resizeHandles val="exact"/>
        </dgm:presLayoutVars>
      </dgm:prSet>
      <dgm:spPr/>
    </dgm:pt>
    <dgm:pt modelId="{F0596CFB-4228-4E3C-9F72-FECD7FF66600}" type="pres">
      <dgm:prSet presAssocID="{EC7F92CB-B2D7-4CFF-B152-919AFADC5448}" presName="composite" presStyleCnt="0"/>
      <dgm:spPr/>
    </dgm:pt>
    <dgm:pt modelId="{019BE1FC-5DD3-4850-873F-181293DDEB06}" type="pres">
      <dgm:prSet presAssocID="{EC7F92CB-B2D7-4CFF-B152-919AFADC5448}" presName="imgShp" presStyleLbl="fgImgPlace1" presStyleIdx="0" presStyleCnt="3"/>
      <dgm:spPr/>
    </dgm:pt>
    <dgm:pt modelId="{1BC42BD5-9E07-4FD1-8336-46626986CC1B}" type="pres">
      <dgm:prSet presAssocID="{EC7F92CB-B2D7-4CFF-B152-919AFADC5448}" presName="txShp" presStyleLbl="node1" presStyleIdx="0" presStyleCnt="3">
        <dgm:presLayoutVars>
          <dgm:bulletEnabled val="1"/>
        </dgm:presLayoutVars>
      </dgm:prSet>
      <dgm:spPr/>
    </dgm:pt>
    <dgm:pt modelId="{090E7E6F-110D-45A3-9883-5C2B48FD5076}" type="pres">
      <dgm:prSet presAssocID="{2D540B2D-7DF2-4DC4-979B-08DAC45378B8}" presName="spacing" presStyleCnt="0"/>
      <dgm:spPr/>
    </dgm:pt>
    <dgm:pt modelId="{046B7DCC-0A44-4183-82C9-11BF690D29FD}" type="pres">
      <dgm:prSet presAssocID="{3F83DBE6-61E5-48A3-9CFA-F5B7917C6073}" presName="composite" presStyleCnt="0"/>
      <dgm:spPr/>
    </dgm:pt>
    <dgm:pt modelId="{35F61AFA-39D3-4660-8EA1-AE3E710FC1A6}" type="pres">
      <dgm:prSet presAssocID="{3F83DBE6-61E5-48A3-9CFA-F5B7917C6073}" presName="imgShp" presStyleLbl="fgImgPlace1" presStyleIdx="1" presStyleCnt="3"/>
      <dgm:spPr/>
    </dgm:pt>
    <dgm:pt modelId="{723A4268-5444-4022-9B3D-F5D39A11A5F4}" type="pres">
      <dgm:prSet presAssocID="{3F83DBE6-61E5-48A3-9CFA-F5B7917C6073}" presName="txShp" presStyleLbl="node1" presStyleIdx="1" presStyleCnt="3">
        <dgm:presLayoutVars>
          <dgm:bulletEnabled val="1"/>
        </dgm:presLayoutVars>
      </dgm:prSet>
      <dgm:spPr/>
    </dgm:pt>
    <dgm:pt modelId="{F72AD80B-D538-4E0B-93FC-386BC4041521}" type="pres">
      <dgm:prSet presAssocID="{C6AF6B42-AE71-435E-85AB-AEB13D11864C}" presName="spacing" presStyleCnt="0"/>
      <dgm:spPr/>
    </dgm:pt>
    <dgm:pt modelId="{AD7D79C5-9177-451A-9658-93097E892B7F}" type="pres">
      <dgm:prSet presAssocID="{47002825-2A9C-4759-8405-75FD6E49284C}" presName="composite" presStyleCnt="0"/>
      <dgm:spPr/>
    </dgm:pt>
    <dgm:pt modelId="{72057B6E-EC63-4167-A291-FF65A3848589}" type="pres">
      <dgm:prSet presAssocID="{47002825-2A9C-4759-8405-75FD6E49284C}" presName="imgShp" presStyleLbl="fgImgPlace1" presStyleIdx="2" presStyleCnt="3"/>
      <dgm:spPr/>
    </dgm:pt>
    <dgm:pt modelId="{318DFAA7-0142-4774-94E0-29204B8C05F8}" type="pres">
      <dgm:prSet presAssocID="{47002825-2A9C-4759-8405-75FD6E49284C}" presName="txShp" presStyleLbl="node1" presStyleIdx="2" presStyleCnt="3">
        <dgm:presLayoutVars>
          <dgm:bulletEnabled val="1"/>
        </dgm:presLayoutVars>
      </dgm:prSet>
      <dgm:spPr/>
    </dgm:pt>
  </dgm:ptLst>
  <dgm:cxnLst>
    <dgm:cxn modelId="{4CA69A45-7AE4-4767-A037-0A06F7A2911D}" srcId="{D98FD220-3E80-4EE7-BF62-70E636F105A1}" destId="{47002825-2A9C-4759-8405-75FD6E49284C}" srcOrd="2" destOrd="0" parTransId="{AD6E7574-4390-465E-BC49-E83E7F4595E1}" sibTransId="{28045C3D-9BFA-4697-A362-A0AB0D630FA1}"/>
    <dgm:cxn modelId="{66972A48-AE77-4673-AB39-1DB4D10160F5}" type="presOf" srcId="{D98FD220-3E80-4EE7-BF62-70E636F105A1}" destId="{517CDD0B-7D94-4FA8-88FC-A2EDB17DC14E}" srcOrd="0" destOrd="0" presId="urn:microsoft.com/office/officeart/2005/8/layout/vList3"/>
    <dgm:cxn modelId="{E9308E87-E055-4492-8947-F953C6427556}" srcId="{D98FD220-3E80-4EE7-BF62-70E636F105A1}" destId="{3F83DBE6-61E5-48A3-9CFA-F5B7917C6073}" srcOrd="1" destOrd="0" parTransId="{26B81659-29A1-4AB7-869C-4B33011B809A}" sibTransId="{C6AF6B42-AE71-435E-85AB-AEB13D11864C}"/>
    <dgm:cxn modelId="{9D7070B2-90D9-42DF-A7B3-4822ABEEF393}" type="presOf" srcId="{47002825-2A9C-4759-8405-75FD6E49284C}" destId="{318DFAA7-0142-4774-94E0-29204B8C05F8}" srcOrd="0" destOrd="0" presId="urn:microsoft.com/office/officeart/2005/8/layout/vList3"/>
    <dgm:cxn modelId="{6B3131D2-1452-43CE-86E1-1340A4B9C12E}" type="presOf" srcId="{EC7F92CB-B2D7-4CFF-B152-919AFADC5448}" destId="{1BC42BD5-9E07-4FD1-8336-46626986CC1B}" srcOrd="0" destOrd="0" presId="urn:microsoft.com/office/officeart/2005/8/layout/vList3"/>
    <dgm:cxn modelId="{5819BAFA-BFC8-4B57-B093-8031F5CE5150}" srcId="{D98FD220-3E80-4EE7-BF62-70E636F105A1}" destId="{EC7F92CB-B2D7-4CFF-B152-919AFADC5448}" srcOrd="0" destOrd="0" parTransId="{DC3E3A65-0EA9-4D81-9F5B-1AFE20E095DD}" sibTransId="{2D540B2D-7DF2-4DC4-979B-08DAC45378B8}"/>
    <dgm:cxn modelId="{45D8E4FC-4A6F-4151-81EF-C50FED94B587}" type="presOf" srcId="{3F83DBE6-61E5-48A3-9CFA-F5B7917C6073}" destId="{723A4268-5444-4022-9B3D-F5D39A11A5F4}" srcOrd="0" destOrd="0" presId="urn:microsoft.com/office/officeart/2005/8/layout/vList3"/>
    <dgm:cxn modelId="{C9CDDA6C-FCB4-4D31-8E4E-6D6705036E8E}" type="presParOf" srcId="{517CDD0B-7D94-4FA8-88FC-A2EDB17DC14E}" destId="{F0596CFB-4228-4E3C-9F72-FECD7FF66600}" srcOrd="0" destOrd="0" presId="urn:microsoft.com/office/officeart/2005/8/layout/vList3"/>
    <dgm:cxn modelId="{DD58EF84-F5A3-4F01-9AC6-C98C9EFDA9D4}" type="presParOf" srcId="{F0596CFB-4228-4E3C-9F72-FECD7FF66600}" destId="{019BE1FC-5DD3-4850-873F-181293DDEB06}" srcOrd="0" destOrd="0" presId="urn:microsoft.com/office/officeart/2005/8/layout/vList3"/>
    <dgm:cxn modelId="{B800637D-DB13-4834-91A7-F364B38DE0C2}" type="presParOf" srcId="{F0596CFB-4228-4E3C-9F72-FECD7FF66600}" destId="{1BC42BD5-9E07-4FD1-8336-46626986CC1B}" srcOrd="1" destOrd="0" presId="urn:microsoft.com/office/officeart/2005/8/layout/vList3"/>
    <dgm:cxn modelId="{DBCC0387-8EEB-4440-89D2-46DEE6BAB23C}" type="presParOf" srcId="{517CDD0B-7D94-4FA8-88FC-A2EDB17DC14E}" destId="{090E7E6F-110D-45A3-9883-5C2B48FD5076}" srcOrd="1" destOrd="0" presId="urn:microsoft.com/office/officeart/2005/8/layout/vList3"/>
    <dgm:cxn modelId="{9A76E0D3-B197-40BF-A17F-7B1F32E2840A}" type="presParOf" srcId="{517CDD0B-7D94-4FA8-88FC-A2EDB17DC14E}" destId="{046B7DCC-0A44-4183-82C9-11BF690D29FD}" srcOrd="2" destOrd="0" presId="urn:microsoft.com/office/officeart/2005/8/layout/vList3"/>
    <dgm:cxn modelId="{DE92F4F8-707D-4292-8AC5-3133E0AEF019}" type="presParOf" srcId="{046B7DCC-0A44-4183-82C9-11BF690D29FD}" destId="{35F61AFA-39D3-4660-8EA1-AE3E710FC1A6}" srcOrd="0" destOrd="0" presId="urn:microsoft.com/office/officeart/2005/8/layout/vList3"/>
    <dgm:cxn modelId="{F5634EFB-8AE6-4010-AF3B-328FCD394A9B}" type="presParOf" srcId="{046B7DCC-0A44-4183-82C9-11BF690D29FD}" destId="{723A4268-5444-4022-9B3D-F5D39A11A5F4}" srcOrd="1" destOrd="0" presId="urn:microsoft.com/office/officeart/2005/8/layout/vList3"/>
    <dgm:cxn modelId="{9A349410-5A21-4C20-B31E-5BD9DAE0F1DF}" type="presParOf" srcId="{517CDD0B-7D94-4FA8-88FC-A2EDB17DC14E}" destId="{F72AD80B-D538-4E0B-93FC-386BC4041521}" srcOrd="3" destOrd="0" presId="urn:microsoft.com/office/officeart/2005/8/layout/vList3"/>
    <dgm:cxn modelId="{0489401D-75E8-4214-BE3E-0229CC09CF5E}" type="presParOf" srcId="{517CDD0B-7D94-4FA8-88FC-A2EDB17DC14E}" destId="{AD7D79C5-9177-451A-9658-93097E892B7F}" srcOrd="4" destOrd="0" presId="urn:microsoft.com/office/officeart/2005/8/layout/vList3"/>
    <dgm:cxn modelId="{028DACA4-C2E7-48A9-8A1C-3FF88091F5D3}" type="presParOf" srcId="{AD7D79C5-9177-451A-9658-93097E892B7F}" destId="{72057B6E-EC63-4167-A291-FF65A3848589}" srcOrd="0" destOrd="0" presId="urn:microsoft.com/office/officeart/2005/8/layout/vList3"/>
    <dgm:cxn modelId="{8A774372-23D8-4A7C-8E89-318D664D13B6}" type="presParOf" srcId="{AD7D79C5-9177-451A-9658-93097E892B7F}" destId="{318DFAA7-0142-4774-94E0-29204B8C05F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371FB-C5EB-4990-A333-AC561BB0B209}">
      <dsp:nvSpPr>
        <dsp:cNvPr id="0" name=""/>
        <dsp:cNvSpPr/>
      </dsp:nvSpPr>
      <dsp:spPr>
        <a:xfrm>
          <a:off x="0" y="22984"/>
          <a:ext cx="8372475" cy="3276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Сформулировать угрозы безопасности и положения политики безопасности организации</a:t>
          </a:r>
        </a:p>
      </dsp:txBody>
      <dsp:txXfrm>
        <a:off x="15992" y="38976"/>
        <a:ext cx="8340491" cy="295616"/>
      </dsp:txXfrm>
    </dsp:sp>
    <dsp:sp modelId="{E19EAA8B-B20E-4D50-9E77-288514A027EE}">
      <dsp:nvSpPr>
        <dsp:cNvPr id="0" name=""/>
        <dsp:cNvSpPr/>
      </dsp:nvSpPr>
      <dsp:spPr>
        <a:xfrm>
          <a:off x="0" y="390904"/>
          <a:ext cx="8372475" cy="3276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Продемонстрировать достаточность предложенных мер безопасности</a:t>
          </a:r>
        </a:p>
      </dsp:txBody>
      <dsp:txXfrm>
        <a:off x="15992" y="406896"/>
        <a:ext cx="8340491" cy="295616"/>
      </dsp:txXfrm>
    </dsp:sp>
    <dsp:sp modelId="{77475A18-350F-41BC-BDB9-568C6102922F}">
      <dsp:nvSpPr>
        <dsp:cNvPr id="0" name=""/>
        <dsp:cNvSpPr/>
      </dsp:nvSpPr>
      <dsp:spPr>
        <a:xfrm>
          <a:off x="0" y="758824"/>
          <a:ext cx="8372475" cy="3276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Принять меры по уменьшению вероятности наличия уязвимостей</a:t>
          </a:r>
        </a:p>
      </dsp:txBody>
      <dsp:txXfrm>
        <a:off x="15992" y="774816"/>
        <a:ext cx="8340491" cy="295616"/>
      </dsp:txXfrm>
    </dsp:sp>
    <dsp:sp modelId="{2A8B7E4A-93C3-4101-87B4-CAF1B48E1EBC}">
      <dsp:nvSpPr>
        <dsp:cNvPr id="0" name=""/>
        <dsp:cNvSpPr/>
      </dsp:nvSpPr>
      <dsp:spPr>
        <a:xfrm>
          <a:off x="0" y="1126744"/>
          <a:ext cx="8372475" cy="3276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Предпринять меры для облегчения последующей идентификации уязвимостей</a:t>
          </a:r>
        </a:p>
      </dsp:txBody>
      <dsp:txXfrm>
        <a:off x="15992" y="1142736"/>
        <a:ext cx="8340491" cy="295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8BE80-E38A-4A90-A11D-93EB60BAC5CF}">
      <dsp:nvSpPr>
        <dsp:cNvPr id="0" name=""/>
        <dsp:cNvSpPr/>
      </dsp:nvSpPr>
      <dsp:spPr>
        <a:xfrm>
          <a:off x="0" y="295620"/>
          <a:ext cx="359092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404AE-0DDE-45D9-A7C2-492068A52A2E}">
      <dsp:nvSpPr>
        <dsp:cNvPr id="0" name=""/>
        <dsp:cNvSpPr/>
      </dsp:nvSpPr>
      <dsp:spPr>
        <a:xfrm>
          <a:off x="179546" y="59460"/>
          <a:ext cx="2513648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10" tIns="0" rIns="9501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Устранить</a:t>
          </a:r>
        </a:p>
      </dsp:txBody>
      <dsp:txXfrm>
        <a:off x="202603" y="82517"/>
        <a:ext cx="2467534" cy="426206"/>
      </dsp:txXfrm>
    </dsp:sp>
    <dsp:sp modelId="{331B38D0-2DF4-432C-B6C0-90D6215E34AC}">
      <dsp:nvSpPr>
        <dsp:cNvPr id="0" name=""/>
        <dsp:cNvSpPr/>
      </dsp:nvSpPr>
      <dsp:spPr>
        <a:xfrm>
          <a:off x="0" y="1021380"/>
          <a:ext cx="359092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6F62C-CCDF-4078-94BE-E6332B24672B}">
      <dsp:nvSpPr>
        <dsp:cNvPr id="0" name=""/>
        <dsp:cNvSpPr/>
      </dsp:nvSpPr>
      <dsp:spPr>
        <a:xfrm>
          <a:off x="179546" y="785220"/>
          <a:ext cx="2513648" cy="47232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10" tIns="0" rIns="9501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Минимизировать</a:t>
          </a:r>
        </a:p>
      </dsp:txBody>
      <dsp:txXfrm>
        <a:off x="202603" y="808277"/>
        <a:ext cx="2467534" cy="426206"/>
      </dsp:txXfrm>
    </dsp:sp>
    <dsp:sp modelId="{604098F7-BADF-4885-B67F-DC1BCC9F93B9}">
      <dsp:nvSpPr>
        <dsp:cNvPr id="0" name=""/>
        <dsp:cNvSpPr/>
      </dsp:nvSpPr>
      <dsp:spPr>
        <a:xfrm>
          <a:off x="0" y="1747140"/>
          <a:ext cx="359092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8B647-F41B-47B6-B00B-9C68C9011AE7}">
      <dsp:nvSpPr>
        <dsp:cNvPr id="0" name=""/>
        <dsp:cNvSpPr/>
      </dsp:nvSpPr>
      <dsp:spPr>
        <a:xfrm>
          <a:off x="179546" y="1510979"/>
          <a:ext cx="2513648" cy="47232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10" tIns="0" rIns="9501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Отслеживать</a:t>
          </a:r>
        </a:p>
      </dsp:txBody>
      <dsp:txXfrm>
        <a:off x="202603" y="1534036"/>
        <a:ext cx="2467534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42BD5-9E07-4FD1-8336-46626986CC1B}">
      <dsp:nvSpPr>
        <dsp:cNvPr id="0" name=""/>
        <dsp:cNvSpPr/>
      </dsp:nvSpPr>
      <dsp:spPr>
        <a:xfrm rot="10800000">
          <a:off x="831746" y="112"/>
          <a:ext cx="3040380" cy="2637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04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Требований</a:t>
          </a:r>
        </a:p>
      </dsp:txBody>
      <dsp:txXfrm rot="10800000">
        <a:off x="897682" y="112"/>
        <a:ext cx="2974444" cy="263744"/>
      </dsp:txXfrm>
    </dsp:sp>
    <dsp:sp modelId="{019BE1FC-5DD3-4850-873F-181293DDEB06}">
      <dsp:nvSpPr>
        <dsp:cNvPr id="0" name=""/>
        <dsp:cNvSpPr/>
      </dsp:nvSpPr>
      <dsp:spPr>
        <a:xfrm>
          <a:off x="699873" y="112"/>
          <a:ext cx="263744" cy="26374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A4268-5444-4022-9B3D-F5D39A11A5F4}">
      <dsp:nvSpPr>
        <dsp:cNvPr id="0" name=""/>
        <dsp:cNvSpPr/>
      </dsp:nvSpPr>
      <dsp:spPr>
        <a:xfrm rot="10800000">
          <a:off x="831746" y="329792"/>
          <a:ext cx="3040380" cy="2637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04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Проектирования</a:t>
          </a:r>
        </a:p>
      </dsp:txBody>
      <dsp:txXfrm rot="10800000">
        <a:off x="897682" y="329792"/>
        <a:ext cx="2974444" cy="263744"/>
      </dsp:txXfrm>
    </dsp:sp>
    <dsp:sp modelId="{35F61AFA-39D3-4660-8EA1-AE3E710FC1A6}">
      <dsp:nvSpPr>
        <dsp:cNvPr id="0" name=""/>
        <dsp:cNvSpPr/>
      </dsp:nvSpPr>
      <dsp:spPr>
        <a:xfrm>
          <a:off x="699873" y="329792"/>
          <a:ext cx="263744" cy="26374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DFAA7-0142-4774-94E0-29204B8C05F8}">
      <dsp:nvSpPr>
        <dsp:cNvPr id="0" name=""/>
        <dsp:cNvSpPr/>
      </dsp:nvSpPr>
      <dsp:spPr>
        <a:xfrm rot="10800000">
          <a:off x="831746" y="659473"/>
          <a:ext cx="3040380" cy="26374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04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Эксплуатации</a:t>
          </a:r>
        </a:p>
      </dsp:txBody>
      <dsp:txXfrm rot="10800000">
        <a:off x="897682" y="659473"/>
        <a:ext cx="2974444" cy="263744"/>
      </dsp:txXfrm>
    </dsp:sp>
    <dsp:sp modelId="{72057B6E-EC63-4167-A291-FF65A3848589}">
      <dsp:nvSpPr>
        <dsp:cNvPr id="0" name=""/>
        <dsp:cNvSpPr/>
      </dsp:nvSpPr>
      <dsp:spPr>
        <a:xfrm>
          <a:off x="699873" y="659473"/>
          <a:ext cx="263744" cy="26374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152" y="-125412"/>
            <a:ext cx="8902699" cy="1178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640" y="1294066"/>
            <a:ext cx="8187690" cy="430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43951" y="6472554"/>
            <a:ext cx="2413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rotect.gost.ru/v.aspx?control=7&amp;id=24264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oparl.europa.eu/resources/library/media/20230516RES90302/20230516RES90302.pdf&#8203;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1191" y="698499"/>
            <a:ext cx="5932805" cy="11283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70"/>
              </a:spcBef>
            </a:pPr>
            <a:r>
              <a:rPr sz="3600" b="0" dirty="0">
                <a:solidFill>
                  <a:srgbClr val="2269AF"/>
                </a:solidFill>
                <a:latin typeface="Times New Roman"/>
                <a:cs typeface="Times New Roman"/>
              </a:rPr>
              <a:t>Анализ</a:t>
            </a:r>
            <a:r>
              <a:rPr sz="3600" b="0" spc="-5" dirty="0">
                <a:solidFill>
                  <a:srgbClr val="2269AF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2269AF"/>
                </a:solidFill>
                <a:latin typeface="Times New Roman"/>
                <a:cs typeface="Times New Roman"/>
              </a:rPr>
              <a:t>защищенности</a:t>
            </a:r>
            <a:r>
              <a:rPr sz="3600" b="0" spc="-55" dirty="0">
                <a:solidFill>
                  <a:srgbClr val="2269AF"/>
                </a:solidFill>
                <a:latin typeface="Times New Roman"/>
                <a:cs typeface="Times New Roman"/>
              </a:rPr>
              <a:t> </a:t>
            </a:r>
            <a:r>
              <a:rPr sz="3600" b="0" spc="-10" dirty="0">
                <a:solidFill>
                  <a:srgbClr val="2269AF"/>
                </a:solidFill>
                <a:latin typeface="Times New Roman"/>
                <a:cs typeface="Times New Roman"/>
              </a:rPr>
              <a:t>систем искусственного</a:t>
            </a:r>
            <a:r>
              <a:rPr sz="3600" b="0" spc="-90" dirty="0">
                <a:solidFill>
                  <a:srgbClr val="2269AF"/>
                </a:solidFill>
                <a:latin typeface="Times New Roman"/>
                <a:cs typeface="Times New Roman"/>
              </a:rPr>
              <a:t> </a:t>
            </a:r>
            <a:r>
              <a:rPr sz="3600" b="0" spc="-10" dirty="0">
                <a:solidFill>
                  <a:srgbClr val="2269AF"/>
                </a:solidFill>
                <a:latin typeface="Times New Roman"/>
                <a:cs typeface="Times New Roman"/>
              </a:rPr>
              <a:t>интеллекта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882" y="5743575"/>
            <a:ext cx="8350884" cy="8902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Times New Roman"/>
                <a:cs typeface="Times New Roman"/>
              </a:rPr>
              <a:t>Спирин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Андрей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Андреевич,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кандидат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технических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наук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970"/>
              </a:spcBef>
            </a:pPr>
            <a:r>
              <a:rPr sz="2000" dirty="0">
                <a:latin typeface="Times New Roman"/>
                <a:cs typeface="Times New Roman"/>
              </a:rPr>
              <a:t>Москва,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2023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г.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787" y="2540952"/>
            <a:ext cx="4587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Лекция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7.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Доверие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к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системам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ИИ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6700" y="0"/>
            <a:ext cx="8686800" cy="1045844"/>
            <a:chOff x="266700" y="0"/>
            <a:chExt cx="8686800" cy="104584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2900" y="0"/>
              <a:ext cx="990600" cy="10454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609600"/>
              <a:ext cx="7648575" cy="9525"/>
            </a:xfrm>
            <a:custGeom>
              <a:avLst/>
              <a:gdLst/>
              <a:ahLst/>
              <a:cxnLst/>
              <a:rect l="l" t="t" r="r" b="b"/>
              <a:pathLst>
                <a:path w="7648575" h="9525">
                  <a:moveTo>
                    <a:pt x="0" y="0"/>
                  </a:moveTo>
                  <a:lnTo>
                    <a:pt x="7648575" y="9525"/>
                  </a:lnTo>
                </a:path>
              </a:pathLst>
            </a:custGeom>
            <a:ln w="76200">
              <a:solidFill>
                <a:srgbClr val="578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734" y="110108"/>
            <a:ext cx="8571865" cy="652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76705" marR="1763395" algn="ctr">
              <a:lnSpc>
                <a:spcPct val="101000"/>
              </a:lnSpc>
              <a:spcBef>
                <a:spcPts val="105"/>
              </a:spcBef>
            </a:pP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ГОСТ</a:t>
            </a:r>
            <a:r>
              <a:rPr sz="1600" b="1" spc="2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Р</a:t>
            </a:r>
            <a:r>
              <a:rPr sz="1600" b="1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59276-2020</a:t>
            </a:r>
            <a:r>
              <a:rPr sz="1600" b="1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Системы</a:t>
            </a:r>
            <a:r>
              <a:rPr sz="1600" b="1" spc="1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искусственного</a:t>
            </a:r>
            <a:r>
              <a:rPr sz="1600" b="1" spc="2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интеллекта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СПОСОБЫ</a:t>
            </a:r>
            <a:r>
              <a:rPr sz="1600" b="1" spc="2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ОБЕСПЕЧЕНИЯ</a:t>
            </a:r>
            <a:r>
              <a:rPr sz="1600" b="1" spc="3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ДОВЕРИЯ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R="174625"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Общие</a:t>
            </a:r>
            <a:r>
              <a:rPr sz="1600" b="1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положения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7.</a:t>
            </a:r>
            <a:r>
              <a:rPr sz="1600" b="1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Доверие</a:t>
            </a:r>
            <a:r>
              <a:rPr sz="1600"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и</a:t>
            </a:r>
            <a:r>
              <a:rPr sz="1600" b="1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качество</a:t>
            </a:r>
            <a:r>
              <a:rPr sz="1600" b="1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систем</a:t>
            </a:r>
            <a:r>
              <a:rPr sz="1600" b="1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искусственного</a:t>
            </a:r>
            <a:r>
              <a:rPr sz="1600" b="1" spc="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интеллекта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R="5080" algn="just">
              <a:lnSpc>
                <a:spcPct val="103000"/>
              </a:lnSpc>
              <a:tabLst>
                <a:tab pos="1100455" algn="l"/>
                <a:tab pos="2092325" algn="l"/>
                <a:tab pos="2482850" algn="l"/>
                <a:tab pos="3455670" algn="l"/>
                <a:tab pos="4037329" algn="l"/>
                <a:tab pos="5667375" algn="l"/>
                <a:tab pos="7412355" algn="l"/>
              </a:tabLs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доверия к системе ИИ обеспечивается подтверждением соответствия представительного набора существенных характеристик системы ИИ требованиям (рисунок 1), установленным: </a:t>
            </a:r>
          </a:p>
          <a:p>
            <a:pPr marR="5080" algn="just">
              <a:lnSpc>
                <a:spcPct val="103000"/>
              </a:lnSpc>
              <a:tabLst>
                <a:tab pos="1100455" algn="l"/>
                <a:tab pos="2092325" algn="l"/>
                <a:tab pos="2482850" algn="l"/>
                <a:tab pos="3455670" algn="l"/>
                <a:tab pos="4037329" algn="l"/>
                <a:tab pos="5667375" algn="l"/>
                <a:tab pos="7412355" algn="l"/>
              </a:tabLs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разработчиком системы ИИ в том случае, если существует возможность подтверждения соответствия этим требованиям любой заинтересованной стороной, а не только самим разработчиком системы ИИ. Такие требования разработчика являются открытыми требованиями в отличие от внутренних требований, подтверждение соответствия которым может быть выполнено только самим разработчиком системы ИИ; </a:t>
            </a:r>
          </a:p>
          <a:p>
            <a:pPr marR="5080" algn="just">
              <a:lnSpc>
                <a:spcPct val="103000"/>
              </a:lnSpc>
              <a:tabLst>
                <a:tab pos="1100455" algn="l"/>
                <a:tab pos="2092325" algn="l"/>
                <a:tab pos="2482850" algn="l"/>
                <a:tab pos="3455670" algn="l"/>
                <a:tab pos="4037329" algn="l"/>
                <a:tab pos="5667375" algn="l"/>
                <a:tab pos="7412355" algn="l"/>
              </a:tabLs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потребителем системы ИИ. Подтверждение соответствия потребительским требованиям осуществляется в процессе испытаний системы ИИ; </a:t>
            </a:r>
          </a:p>
          <a:p>
            <a:pPr marR="5080" algn="just">
              <a:lnSpc>
                <a:spcPct val="103000"/>
              </a:lnSpc>
              <a:tabLst>
                <a:tab pos="1100455" algn="l"/>
                <a:tab pos="2092325" algn="l"/>
                <a:tab pos="2482850" algn="l"/>
                <a:tab pos="3455670" algn="l"/>
                <a:tab pos="4037329" algn="l"/>
                <a:tab pos="5667375" algn="l"/>
                <a:tab pos="7412355" algn="l"/>
              </a:tabLs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организацией, ответственной за регулирование вопросов создания и применения систем ИИ в соответствии с принятыми национальными нормами (регулятором). Данные требования являются опциональными и, как правило, устанавливаются в том случае, если некорректная работа системы ИИ может привести к угрозам безопасности людей, окружающей природной среды, материальных и нематериальных активов. В этом случае подтверждение соответствия требованиям, установленным регулятором, осуществляется в ходе сертификации системы ИИ.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50" y="88582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6739" y="110108"/>
            <a:ext cx="5248910" cy="7698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ГОСТ</a:t>
            </a:r>
            <a:r>
              <a:rPr sz="1600" b="1" spc="29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Р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59276-2020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44444"/>
                </a:solidFill>
                <a:latin typeface="Times New Roman"/>
                <a:cs typeface="Times New Roman"/>
              </a:rPr>
              <a:t>Системы</a:t>
            </a:r>
            <a:r>
              <a:rPr sz="1600" b="1" spc="18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44444"/>
                </a:solidFill>
                <a:latin typeface="Times New Roman"/>
                <a:cs typeface="Times New Roman"/>
              </a:rPr>
              <a:t>искусственного</a:t>
            </a:r>
            <a:r>
              <a:rPr sz="1600" b="1" spc="2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444444"/>
                </a:solidFill>
                <a:latin typeface="Times New Roman"/>
                <a:cs typeface="Times New Roman"/>
              </a:rPr>
              <a:t>интеллекта </a:t>
            </a:r>
            <a:r>
              <a:rPr sz="1600" b="1" dirty="0">
                <a:solidFill>
                  <a:srgbClr val="444444"/>
                </a:solidFill>
                <a:latin typeface="Times New Roman"/>
                <a:cs typeface="Times New Roman"/>
              </a:rPr>
              <a:t>СПОСОБЫ</a:t>
            </a:r>
            <a:r>
              <a:rPr sz="1600" b="1" spc="2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44444"/>
                </a:solidFill>
                <a:latin typeface="Times New Roman"/>
                <a:cs typeface="Times New Roman"/>
              </a:rPr>
              <a:t>ОБЕСПЕЧЕНИЯ</a:t>
            </a:r>
            <a:r>
              <a:rPr sz="1600" b="1" spc="3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444444"/>
                </a:solidFill>
                <a:latin typeface="Times New Roman"/>
                <a:cs typeface="Times New Roman"/>
              </a:rPr>
              <a:t>ДОВЕРИЯ</a:t>
            </a:r>
            <a:endParaRPr sz="1600" dirty="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444444"/>
                </a:solidFill>
                <a:latin typeface="Times New Roman"/>
                <a:cs typeface="Times New Roman"/>
              </a:rPr>
              <a:t>Общие</a:t>
            </a:r>
            <a:r>
              <a:rPr sz="1600" b="1" spc="1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444444"/>
                </a:solidFill>
                <a:latin typeface="Times New Roman"/>
                <a:cs typeface="Times New Roman"/>
              </a:rPr>
              <a:t>положения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131" y="1253650"/>
            <a:ext cx="8095108" cy="43382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7150" y="98107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714" y="110108"/>
            <a:ext cx="7427595" cy="1467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9725" marR="1856105" algn="ctr">
              <a:lnSpc>
                <a:spcPct val="101000"/>
              </a:lnSpc>
              <a:spcBef>
                <a:spcPts val="105"/>
              </a:spcBef>
            </a:pP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ГОСТ</a:t>
            </a:r>
            <a:r>
              <a:rPr sz="1600" b="1" spc="2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Р</a:t>
            </a:r>
            <a:r>
              <a:rPr sz="1600" b="1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59276-2020</a:t>
            </a:r>
            <a:r>
              <a:rPr sz="1600" b="1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Системы</a:t>
            </a:r>
            <a:r>
              <a:rPr sz="1600" b="1" spc="1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искусственного</a:t>
            </a:r>
            <a:r>
              <a:rPr sz="1600" b="1" spc="2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интеллекта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СПОСОБЫ</a:t>
            </a:r>
            <a:r>
              <a:rPr sz="1600" b="1" spc="2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ОБЕСПЕЧЕНИЯ</a:t>
            </a:r>
            <a:r>
              <a:rPr sz="1600" b="1" spc="3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ДОВЕРИЯ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R="1504315"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Общие</a:t>
            </a:r>
            <a:r>
              <a:rPr sz="1600" b="1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положения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R="6350" algn="just">
              <a:lnSpc>
                <a:spcPct val="100000"/>
              </a:lnSpc>
              <a:spcBef>
                <a:spcPts val="1550"/>
              </a:spcBef>
            </a:pP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Таблица</a:t>
            </a:r>
            <a:r>
              <a:rPr sz="1600" spc="3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4 -</a:t>
            </a:r>
            <a:r>
              <a:rPr sz="16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Способы</a:t>
            </a:r>
            <a:r>
              <a:rPr sz="16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обеспечения</a:t>
            </a:r>
            <a:r>
              <a:rPr sz="1600" spc="1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доверия</a:t>
            </a:r>
            <a:r>
              <a:rPr sz="1600" spc="1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к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системам</a:t>
            </a:r>
            <a:r>
              <a:rPr lang="ru-RU" sz="1600" dirty="0">
                <a:solidFill>
                  <a:schemeClr val="tx1"/>
                </a:solidFill>
                <a:latin typeface="Times New Roman"/>
                <a:cs typeface="Times New Roman"/>
              </a:rPr>
              <a:t> искусственного интеллекта</a:t>
            </a:r>
            <a:r>
              <a:rPr sz="1600" spc="3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chemeClr val="tx1"/>
                </a:solidFill>
                <a:latin typeface="Times New Roman"/>
                <a:cs typeface="Times New Roman"/>
              </a:rPr>
              <a:t>н</a:t>
            </a:r>
            <a:r>
              <a:rPr lang="ru-RU" sz="1600" spc="-25" dirty="0">
                <a:solidFill>
                  <a:schemeClr val="tx1"/>
                </a:solidFill>
                <a:latin typeface="Times New Roman"/>
                <a:cs typeface="Times New Roman"/>
              </a:rPr>
              <a:t>а соответствующих</a:t>
            </a:r>
            <a:r>
              <a:rPr sz="1600" spc="3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стадиях</a:t>
            </a:r>
            <a:r>
              <a:rPr sz="16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жизненного</a:t>
            </a:r>
            <a:r>
              <a:rPr sz="1600" spc="2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цикла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652" y="1625600"/>
            <a:ext cx="5791814" cy="49657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675" y="94297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905" y="1581148"/>
            <a:ext cx="7500211" cy="517119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7150" y="94297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B731E29-07BA-EA14-5F48-8A04A39EBFCF}"/>
              </a:ext>
            </a:extLst>
          </p:cNvPr>
          <p:cNvSpPr txBox="1"/>
          <p:nvPr/>
        </p:nvSpPr>
        <p:spPr>
          <a:xfrm>
            <a:off x="1529714" y="110108"/>
            <a:ext cx="7427595" cy="1467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9725" marR="1856105" algn="ctr">
              <a:lnSpc>
                <a:spcPct val="101000"/>
              </a:lnSpc>
              <a:spcBef>
                <a:spcPts val="105"/>
              </a:spcBef>
            </a:pP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ГОСТ</a:t>
            </a:r>
            <a:r>
              <a:rPr sz="1600" b="1" spc="2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Р</a:t>
            </a:r>
            <a:r>
              <a:rPr sz="1600" b="1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59276-2020</a:t>
            </a:r>
            <a:r>
              <a:rPr sz="1600" b="1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Системы</a:t>
            </a:r>
            <a:r>
              <a:rPr sz="1600" b="1" spc="1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искусственного</a:t>
            </a:r>
            <a:r>
              <a:rPr sz="1600" b="1" spc="2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интеллекта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СПОСОБЫ</a:t>
            </a:r>
            <a:r>
              <a:rPr sz="1600" b="1" spc="2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ОБЕСПЕЧЕНИЯ</a:t>
            </a:r>
            <a:r>
              <a:rPr sz="1600" b="1" spc="3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ДОВЕРИЯ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R="1504315"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Общие</a:t>
            </a:r>
            <a:r>
              <a:rPr sz="1600" b="1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положения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R="6350" algn="just">
              <a:lnSpc>
                <a:spcPct val="100000"/>
              </a:lnSpc>
              <a:spcBef>
                <a:spcPts val="1550"/>
              </a:spcBef>
            </a:pP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Таблица</a:t>
            </a:r>
            <a:r>
              <a:rPr sz="1600" spc="3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4 -</a:t>
            </a:r>
            <a:r>
              <a:rPr sz="16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Способы</a:t>
            </a:r>
            <a:r>
              <a:rPr sz="1600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обеспечения</a:t>
            </a:r>
            <a:r>
              <a:rPr sz="1600" spc="1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доверия</a:t>
            </a:r>
            <a:r>
              <a:rPr sz="1600" spc="1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к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системам</a:t>
            </a:r>
            <a:r>
              <a:rPr lang="ru-RU" sz="1600" dirty="0">
                <a:solidFill>
                  <a:schemeClr val="tx1"/>
                </a:solidFill>
                <a:latin typeface="Times New Roman"/>
                <a:cs typeface="Times New Roman"/>
              </a:rPr>
              <a:t> искусственного интеллекта</a:t>
            </a:r>
            <a:r>
              <a:rPr sz="1600" spc="3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chemeClr val="tx1"/>
                </a:solidFill>
                <a:latin typeface="Times New Roman"/>
                <a:cs typeface="Times New Roman"/>
              </a:rPr>
              <a:t>н</a:t>
            </a:r>
            <a:r>
              <a:rPr lang="ru-RU" sz="1600" spc="-25" dirty="0">
                <a:solidFill>
                  <a:schemeClr val="tx1"/>
                </a:solidFill>
                <a:latin typeface="Times New Roman"/>
                <a:cs typeface="Times New Roman"/>
              </a:rPr>
              <a:t>а соответствующих</a:t>
            </a:r>
            <a:r>
              <a:rPr sz="1600" spc="3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стадиях</a:t>
            </a:r>
            <a:r>
              <a:rPr sz="16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жизненного</a:t>
            </a:r>
            <a:r>
              <a:rPr sz="1600" spc="2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цикла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10108"/>
            <a:ext cx="7835265" cy="16059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1355" marR="1877695" algn="ctr">
              <a:lnSpc>
                <a:spcPct val="101000"/>
              </a:lnSpc>
              <a:spcBef>
                <a:spcPts val="105"/>
              </a:spcBef>
            </a:pP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ГОСТ</a:t>
            </a:r>
            <a:r>
              <a:rPr sz="1600" b="1" spc="2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Р</a:t>
            </a:r>
            <a:r>
              <a:rPr sz="1600" b="1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59276-2020</a:t>
            </a:r>
            <a:r>
              <a:rPr sz="1600" b="1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Системы</a:t>
            </a:r>
            <a:r>
              <a:rPr sz="1600" b="1" spc="1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искусственного</a:t>
            </a:r>
            <a:r>
              <a:rPr sz="1600" b="1" spc="2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интеллекта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СПОСОБЫ</a:t>
            </a:r>
            <a:r>
              <a:rPr sz="1600" b="1" spc="2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ОБЕСПЕЧЕНИЯ</a:t>
            </a:r>
            <a:r>
              <a:rPr sz="1600" b="1" spc="3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ДОВЕРИЯ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R="1183640" algn="ctr">
              <a:lnSpc>
                <a:spcPct val="100000"/>
              </a:lnSpc>
            </a:pP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Общие</a:t>
            </a:r>
            <a:r>
              <a:rPr sz="1600" b="1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положения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35"/>
              </a:spcBef>
            </a:pP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R="8255" algn="just">
              <a:lnSpc>
                <a:spcPts val="1664"/>
              </a:lnSpc>
            </a:pP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Таблица</a:t>
            </a:r>
            <a:r>
              <a:rPr sz="16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5</a:t>
            </a:r>
            <a:r>
              <a:rPr sz="16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Особенности</a:t>
            </a:r>
            <a:r>
              <a:rPr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способов</a:t>
            </a:r>
            <a:r>
              <a:rPr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обеспечения</a:t>
            </a:r>
            <a:r>
              <a:rPr sz="16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600" spc="-35" dirty="0">
                <a:solidFill>
                  <a:schemeClr val="tx1"/>
                </a:solidFill>
                <a:latin typeface="Times New Roman"/>
                <a:cs typeface="Times New Roman"/>
              </a:rPr>
              <a:t>доверия</a:t>
            </a:r>
            <a:r>
              <a:rPr sz="16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на разных</a:t>
            </a:r>
            <a:r>
              <a:rPr sz="16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600" spc="-20" dirty="0">
                <a:solidFill>
                  <a:schemeClr val="tx1"/>
                </a:solidFill>
                <a:latin typeface="Times New Roman"/>
                <a:cs typeface="Times New Roman"/>
              </a:rPr>
              <a:t>стадиях жизненного</a:t>
            </a:r>
            <a:r>
              <a:rPr lang="ru-RU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цикла систем иску</a:t>
            </a:r>
            <a:r>
              <a:rPr lang="ru-RU" sz="1600" dirty="0">
                <a:solidFill>
                  <a:schemeClr val="tx1"/>
                </a:solidFill>
                <a:latin typeface="Times New Roman"/>
                <a:cs typeface="Times New Roman"/>
              </a:rPr>
              <a:t>сственного</a:t>
            </a:r>
            <a:r>
              <a:rPr sz="16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Times New Roman"/>
                <a:cs typeface="Times New Roman"/>
              </a:rPr>
              <a:t>интеллекта</a:t>
            </a:r>
            <a:endParaRPr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012" y="1716060"/>
            <a:ext cx="8181975" cy="48387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7150" y="98107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144" y="105663"/>
            <a:ext cx="6405880" cy="94741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55625" marR="5080" indent="-543560">
              <a:lnSpc>
                <a:spcPts val="3379"/>
              </a:lnSpc>
              <a:spcBef>
                <a:spcPts val="625"/>
              </a:spcBef>
            </a:pPr>
            <a:r>
              <a:rPr sz="3200" b="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ГОСТ</a:t>
            </a:r>
            <a:r>
              <a:rPr sz="3200" b="0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3200" b="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Р</a:t>
            </a:r>
            <a:r>
              <a:rPr sz="3200" b="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3200" b="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59898-</a:t>
            </a:r>
            <a:r>
              <a:rPr sz="3200" b="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2021</a:t>
            </a:r>
            <a:r>
              <a:rPr sz="3200" b="0" spc="-21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Оценка</a:t>
            </a:r>
            <a:r>
              <a:rPr sz="3200" b="0" spc="45" dirty="0">
                <a:latin typeface="Times New Roman"/>
                <a:cs typeface="Times New Roman"/>
              </a:rPr>
              <a:t> </a:t>
            </a:r>
            <a:r>
              <a:rPr sz="3200" b="0" spc="-10" dirty="0">
                <a:latin typeface="Times New Roman"/>
                <a:cs typeface="Times New Roman"/>
              </a:rPr>
              <a:t>качества </a:t>
            </a:r>
            <a:r>
              <a:rPr sz="3200" b="0" dirty="0">
                <a:latin typeface="Times New Roman"/>
                <a:cs typeface="Times New Roman"/>
              </a:rPr>
              <a:t>систем</a:t>
            </a:r>
            <a:r>
              <a:rPr sz="3200" b="0" spc="4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ИИ.</a:t>
            </a:r>
            <a:r>
              <a:rPr sz="3200" b="0" spc="-12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Общие</a:t>
            </a:r>
            <a:r>
              <a:rPr sz="3200" b="0" spc="-135" dirty="0">
                <a:latin typeface="Times New Roman"/>
                <a:cs typeface="Times New Roman"/>
              </a:rPr>
              <a:t> </a:t>
            </a:r>
            <a:r>
              <a:rPr sz="3200" b="0" spc="-10" dirty="0">
                <a:latin typeface="Times New Roman"/>
                <a:cs typeface="Times New Roman"/>
              </a:rPr>
              <a:t>положения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350" y="1552003"/>
            <a:ext cx="20504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Функциональность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846" y="1819655"/>
            <a:ext cx="2143125" cy="1314450"/>
          </a:xfrm>
          <a:custGeom>
            <a:avLst/>
            <a:gdLst/>
            <a:ahLst/>
            <a:cxnLst/>
            <a:rect l="l" t="t" r="r" b="b"/>
            <a:pathLst>
              <a:path w="2143125" h="1314450">
                <a:moveTo>
                  <a:pt x="2019300" y="0"/>
                </a:moveTo>
                <a:lnTo>
                  <a:pt x="0" y="0"/>
                </a:lnTo>
                <a:lnTo>
                  <a:pt x="0" y="19050"/>
                </a:lnTo>
                <a:lnTo>
                  <a:pt x="2019300" y="19050"/>
                </a:lnTo>
                <a:lnTo>
                  <a:pt x="2019300" y="0"/>
                </a:lnTo>
                <a:close/>
              </a:path>
              <a:path w="2143125" h="1314450">
                <a:moveTo>
                  <a:pt x="2143125" y="1295400"/>
                </a:moveTo>
                <a:lnTo>
                  <a:pt x="0" y="1295400"/>
                </a:lnTo>
                <a:lnTo>
                  <a:pt x="0" y="1314450"/>
                </a:lnTo>
                <a:lnTo>
                  <a:pt x="2143125" y="1314450"/>
                </a:lnTo>
                <a:lnTo>
                  <a:pt x="2143125" y="129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350" y="1904682"/>
            <a:ext cx="8630920" cy="39820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996950">
              <a:lnSpc>
                <a:spcPts val="1950"/>
              </a:lnSpc>
              <a:spcBef>
                <a:spcPts val="340"/>
              </a:spcBef>
            </a:pPr>
            <a:r>
              <a:rPr sz="1800" dirty="0">
                <a:latin typeface="Times New Roman"/>
                <a:cs typeface="Times New Roman"/>
              </a:rPr>
              <a:t>Функциональные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возможности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(пригодность,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корректность,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согласованность, функциональная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полнота,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способность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самообучению)</a:t>
            </a:r>
            <a:endParaRPr sz="1800">
              <a:latin typeface="Times New Roman"/>
              <a:cs typeface="Times New Roman"/>
            </a:endParaRPr>
          </a:p>
          <a:p>
            <a:pPr marL="12700" marR="400685">
              <a:lnSpc>
                <a:spcPts val="278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Способность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взаимодействию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(соответствие,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совместимость,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контролируемость</a:t>
            </a:r>
            <a:r>
              <a:rPr sz="1800" spc="-10" dirty="0">
                <a:latin typeface="Times New Roman"/>
                <a:cs typeface="Times New Roman"/>
              </a:rPr>
              <a:t>) </a:t>
            </a:r>
            <a:r>
              <a:rPr sz="1800" b="1" spc="-10" dirty="0">
                <a:latin typeface="Times New Roman"/>
                <a:cs typeface="Times New Roman"/>
              </a:rPr>
              <a:t>Производительность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Times New Roman"/>
                <a:cs typeface="Times New Roman"/>
              </a:rPr>
              <a:t>Мобильность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(адаптируемость,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взаимозаменяемость,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простота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внедрения)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1950"/>
              </a:lnSpc>
              <a:spcBef>
                <a:spcPts val="785"/>
              </a:spcBef>
            </a:pPr>
            <a:r>
              <a:rPr sz="1800" dirty="0">
                <a:latin typeface="Times New Roman"/>
                <a:cs typeface="Times New Roman"/>
              </a:rPr>
              <a:t>Практичность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понятность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800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изучаемость</a:t>
            </a:r>
            <a:r>
              <a:rPr sz="1800" spc="-10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простота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использования,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защита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от</a:t>
            </a:r>
            <a:r>
              <a:rPr sz="18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ошибок оператора</a:t>
            </a:r>
            <a:r>
              <a:rPr sz="1800" spc="-10" dirty="0">
                <a:latin typeface="Times New Roman"/>
                <a:cs typeface="Times New Roman"/>
              </a:rPr>
              <a:t>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доступность,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взаимодействие,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эстетика)</a:t>
            </a:r>
            <a:endParaRPr sz="1800">
              <a:latin typeface="Times New Roman"/>
              <a:cs typeface="Times New Roman"/>
            </a:endParaRPr>
          </a:p>
          <a:p>
            <a:pPr marL="12700" marR="181610">
              <a:lnSpc>
                <a:spcPts val="1950"/>
              </a:lnSpc>
              <a:spcBef>
                <a:spcPts val="830"/>
              </a:spcBef>
            </a:pPr>
            <a:r>
              <a:rPr sz="1800" dirty="0">
                <a:latin typeface="Times New Roman"/>
                <a:cs typeface="Times New Roman"/>
              </a:rPr>
              <a:t>Сопровождаемость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анализируемость</a:t>
            </a:r>
            <a:r>
              <a:rPr sz="1800" spc="-10" dirty="0">
                <a:latin typeface="Times New Roman"/>
                <a:cs typeface="Times New Roman"/>
              </a:rPr>
              <a:t>,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изменяемость,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устойчивость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,</a:t>
            </a:r>
            <a:r>
              <a:rPr sz="18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538235"/>
                </a:solidFill>
                <a:latin typeface="Times New Roman"/>
                <a:cs typeface="Times New Roman"/>
              </a:rPr>
              <a:t>тестир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уемо</a:t>
            </a:r>
            <a:r>
              <a:rPr sz="1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сть</a:t>
            </a:r>
            <a:r>
              <a:rPr sz="1800" spc="-10" dirty="0">
                <a:latin typeface="Times New Roman"/>
                <a:cs typeface="Times New Roman"/>
              </a:rPr>
              <a:t>, модульность,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настраиваемость)</a:t>
            </a:r>
            <a:endParaRPr sz="1800">
              <a:latin typeface="Times New Roman"/>
              <a:cs typeface="Times New Roman"/>
            </a:endParaRPr>
          </a:p>
          <a:p>
            <a:pPr marL="12700" marR="1229360">
              <a:lnSpc>
                <a:spcPts val="1950"/>
              </a:lnSpc>
              <a:spcBef>
                <a:spcPts val="76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Надежность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(стабильность,</a:t>
            </a:r>
            <a:r>
              <a:rPr sz="1800" b="1" spc="1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отказоустойчивость,</a:t>
            </a:r>
            <a:r>
              <a:rPr sz="18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восстанавливаемость, робастность)</a:t>
            </a:r>
            <a:endParaRPr sz="1800">
              <a:latin typeface="Times New Roman"/>
              <a:cs typeface="Times New Roman"/>
            </a:endParaRPr>
          </a:p>
          <a:p>
            <a:pPr marL="12700" marR="105410">
              <a:lnSpc>
                <a:spcPts val="1950"/>
              </a:lnSpc>
              <a:spcBef>
                <a:spcPts val="830"/>
              </a:spcBef>
              <a:tabLst>
                <a:tab pos="2967990" algn="l"/>
              </a:tabLst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Безопасность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538235"/>
                </a:solidFill>
                <a:latin typeface="Times New Roman"/>
                <a:cs typeface="Times New Roman"/>
              </a:rPr>
              <a:t>(конфиденциальность,</a:t>
            </a:r>
            <a:r>
              <a:rPr sz="1800" b="1" spc="-15" dirty="0">
                <a:solidFill>
                  <a:srgbClr val="538235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538235"/>
                </a:solidFill>
                <a:latin typeface="Times New Roman"/>
                <a:cs typeface="Times New Roman"/>
              </a:rPr>
              <a:t>целостность,</a:t>
            </a:r>
            <a:r>
              <a:rPr sz="1800" b="1" spc="175" dirty="0">
                <a:solidFill>
                  <a:srgbClr val="538235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538235"/>
                </a:solidFill>
                <a:latin typeface="Times New Roman"/>
                <a:cs typeface="Times New Roman"/>
              </a:rPr>
              <a:t>неотказуемость, </a:t>
            </a:r>
            <a:r>
              <a:rPr sz="1800" b="1" spc="-10" dirty="0">
                <a:solidFill>
                  <a:srgbClr val="538235"/>
                </a:solidFill>
                <a:latin typeface="Times New Roman"/>
                <a:cs typeface="Times New Roman"/>
              </a:rPr>
              <a:t>подотчетность, подлинность,</a:t>
            </a:r>
            <a:r>
              <a:rPr sz="1800" b="1" spc="-30" dirty="0">
                <a:solidFill>
                  <a:srgbClr val="538235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538235"/>
                </a:solidFill>
                <a:latin typeface="Times New Roman"/>
                <a:cs typeface="Times New Roman"/>
              </a:rPr>
              <a:t>приватность)</a:t>
            </a:r>
            <a:r>
              <a:rPr sz="1800" b="1" dirty="0">
                <a:solidFill>
                  <a:srgbClr val="538235"/>
                </a:solidFill>
                <a:latin typeface="Times New Roman"/>
                <a:cs typeface="Times New Roman"/>
              </a:rPr>
              <a:t>	</a:t>
            </a:r>
            <a:r>
              <a:rPr sz="1800" i="1" dirty="0">
                <a:latin typeface="Times New Roman"/>
                <a:cs typeface="Times New Roman"/>
              </a:rPr>
              <a:t>–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информационная</a:t>
            </a:r>
            <a:r>
              <a:rPr sz="1800" i="1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безопасность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7631" y="1833498"/>
            <a:ext cx="5911850" cy="2456815"/>
          </a:xfrm>
          <a:custGeom>
            <a:avLst/>
            <a:gdLst/>
            <a:ahLst/>
            <a:cxnLst/>
            <a:rect l="l" t="t" r="r" b="b"/>
            <a:pathLst>
              <a:path w="5911850" h="2456815">
                <a:moveTo>
                  <a:pt x="4465688" y="19177"/>
                </a:moveTo>
                <a:lnTo>
                  <a:pt x="4380865" y="11938"/>
                </a:lnTo>
                <a:lnTo>
                  <a:pt x="4393755" y="44310"/>
                </a:lnTo>
                <a:lnTo>
                  <a:pt x="4309135" y="78079"/>
                </a:lnTo>
                <a:lnTo>
                  <a:pt x="4321187" y="54356"/>
                </a:lnTo>
                <a:lnTo>
                  <a:pt x="4339082" y="19177"/>
                </a:lnTo>
                <a:lnTo>
                  <a:pt x="4320044" y="22491"/>
                </a:lnTo>
                <a:lnTo>
                  <a:pt x="4332351" y="0"/>
                </a:lnTo>
                <a:lnTo>
                  <a:pt x="4292701" y="5740"/>
                </a:lnTo>
                <a:lnTo>
                  <a:pt x="4292701" y="84632"/>
                </a:lnTo>
                <a:lnTo>
                  <a:pt x="4212844" y="116484"/>
                </a:lnTo>
                <a:lnTo>
                  <a:pt x="4279684" y="67017"/>
                </a:lnTo>
                <a:lnTo>
                  <a:pt x="4292701" y="84632"/>
                </a:lnTo>
                <a:lnTo>
                  <a:pt x="4292701" y="5740"/>
                </a:lnTo>
                <a:lnTo>
                  <a:pt x="4275912" y="8166"/>
                </a:lnTo>
                <a:lnTo>
                  <a:pt x="4275912" y="61912"/>
                </a:lnTo>
                <a:lnTo>
                  <a:pt x="4189704" y="125717"/>
                </a:lnTo>
                <a:lnTo>
                  <a:pt x="4112501" y="156514"/>
                </a:lnTo>
                <a:lnTo>
                  <a:pt x="4266730" y="49491"/>
                </a:lnTo>
                <a:lnTo>
                  <a:pt x="4275912" y="61912"/>
                </a:lnTo>
                <a:lnTo>
                  <a:pt x="4275912" y="8166"/>
                </a:lnTo>
                <a:lnTo>
                  <a:pt x="4248023" y="12192"/>
                </a:lnTo>
                <a:lnTo>
                  <a:pt x="4262145" y="32562"/>
                </a:lnTo>
                <a:lnTo>
                  <a:pt x="4255135" y="33782"/>
                </a:lnTo>
                <a:lnTo>
                  <a:pt x="4262945" y="44373"/>
                </a:lnTo>
                <a:lnTo>
                  <a:pt x="4086212" y="167005"/>
                </a:lnTo>
                <a:lnTo>
                  <a:pt x="0" y="1797050"/>
                </a:lnTo>
                <a:lnTo>
                  <a:pt x="2413" y="1802892"/>
                </a:lnTo>
                <a:lnTo>
                  <a:pt x="4062730" y="183286"/>
                </a:lnTo>
                <a:lnTo>
                  <a:pt x="1666240" y="1846072"/>
                </a:lnTo>
                <a:lnTo>
                  <a:pt x="1669923" y="1851279"/>
                </a:lnTo>
                <a:lnTo>
                  <a:pt x="4089019" y="172808"/>
                </a:lnTo>
                <a:lnTo>
                  <a:pt x="4169397" y="140754"/>
                </a:lnTo>
                <a:lnTo>
                  <a:pt x="1047115" y="2451608"/>
                </a:lnTo>
                <a:lnTo>
                  <a:pt x="1050798" y="2456688"/>
                </a:lnTo>
                <a:lnTo>
                  <a:pt x="4192536" y="131521"/>
                </a:lnTo>
                <a:lnTo>
                  <a:pt x="4296664" y="89979"/>
                </a:lnTo>
                <a:lnTo>
                  <a:pt x="4300474" y="95123"/>
                </a:lnTo>
                <a:lnTo>
                  <a:pt x="4304716" y="86766"/>
                </a:lnTo>
                <a:lnTo>
                  <a:pt x="4396143" y="50292"/>
                </a:lnTo>
                <a:lnTo>
                  <a:pt x="4409059" y="82677"/>
                </a:lnTo>
                <a:lnTo>
                  <a:pt x="4447451" y="39624"/>
                </a:lnTo>
                <a:lnTo>
                  <a:pt x="4465688" y="19177"/>
                </a:lnTo>
                <a:close/>
              </a:path>
              <a:path w="5911850" h="2456815">
                <a:moveTo>
                  <a:pt x="5911342" y="2452497"/>
                </a:moveTo>
                <a:lnTo>
                  <a:pt x="4509998" y="83070"/>
                </a:lnTo>
                <a:lnTo>
                  <a:pt x="4528426" y="72136"/>
                </a:lnTo>
                <a:lnTo>
                  <a:pt x="4539996" y="65278"/>
                </a:lnTo>
                <a:lnTo>
                  <a:pt x="4468368" y="19177"/>
                </a:lnTo>
                <a:lnTo>
                  <a:pt x="4474464" y="104140"/>
                </a:lnTo>
                <a:lnTo>
                  <a:pt x="4504423" y="86372"/>
                </a:lnTo>
                <a:lnTo>
                  <a:pt x="5905881" y="2455672"/>
                </a:lnTo>
                <a:lnTo>
                  <a:pt x="5911342" y="245249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63059" y="1485582"/>
            <a:ext cx="4359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XAI</a:t>
            </a:r>
            <a:r>
              <a:rPr sz="1800" b="1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–</a:t>
            </a:r>
            <a:r>
              <a:rPr sz="1800" b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снижение</a:t>
            </a:r>
            <a:r>
              <a:rPr sz="1800" b="1" u="sng" spc="-1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систематических</a:t>
            </a:r>
            <a:r>
              <a:rPr sz="18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ошибок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50" y="132397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07451" y="6485890"/>
            <a:ext cx="1397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25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595" y="214566"/>
            <a:ext cx="8531225" cy="1397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5"/>
              </a:spcBef>
            </a:pP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5.5</a:t>
            </a:r>
            <a:r>
              <a:rPr sz="1800" spc="3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Качество</a:t>
            </a:r>
            <a:r>
              <a:rPr sz="1800" spc="3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СИИ,</a:t>
            </a:r>
            <a:r>
              <a:rPr sz="1800" spc="3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как</a:t>
            </a:r>
            <a:r>
              <a:rPr sz="1800" spc="3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любого</a:t>
            </a:r>
            <a:r>
              <a:rPr sz="1800" spc="3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программного</a:t>
            </a:r>
            <a:r>
              <a:rPr sz="1800" spc="3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обеспечения,</a:t>
            </a:r>
            <a:r>
              <a:rPr sz="1800" spc="3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является</a:t>
            </a:r>
            <a:r>
              <a:rPr sz="1800" spc="3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Times New Roman"/>
                <a:cs typeface="Times New Roman"/>
              </a:rPr>
              <a:t>интегральным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показателем,</a:t>
            </a:r>
            <a:r>
              <a:rPr sz="1800" spc="1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для</a:t>
            </a:r>
            <a:r>
              <a:rPr sz="1800" spc="1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оценки</a:t>
            </a:r>
            <a:r>
              <a:rPr sz="1800" spc="10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которого</a:t>
            </a:r>
            <a:r>
              <a:rPr sz="1800" spc="1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на</a:t>
            </a:r>
            <a:r>
              <a:rPr sz="1800" spc="19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этапе</a:t>
            </a:r>
            <a:r>
              <a:rPr sz="1800" spc="19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построения</a:t>
            </a:r>
            <a:r>
              <a:rPr sz="1800" spc="17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модели</a:t>
            </a:r>
            <a:r>
              <a:rPr sz="1800" spc="18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качества</a:t>
            </a:r>
            <a:r>
              <a:rPr sz="1800" spc="18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(см.</a:t>
            </a:r>
            <a:r>
              <a:rPr sz="1800" spc="1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рис.</a:t>
            </a:r>
            <a:r>
              <a:rPr sz="1800" spc="1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44444"/>
                </a:solidFill>
                <a:latin typeface="Times New Roman"/>
                <a:cs typeface="Times New Roman"/>
              </a:rPr>
              <a:t>1),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исходя</a:t>
            </a:r>
            <a:r>
              <a:rPr sz="1800" spc="490" dirty="0">
                <a:solidFill>
                  <a:srgbClr val="44444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из</a:t>
            </a:r>
            <a:r>
              <a:rPr sz="1800" spc="475" dirty="0">
                <a:solidFill>
                  <a:srgbClr val="44444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функционального</a:t>
            </a:r>
            <a:r>
              <a:rPr sz="1800" spc="185" dirty="0">
                <a:solidFill>
                  <a:srgbClr val="444444"/>
                </a:solidFill>
                <a:latin typeface="Times New Roman"/>
                <a:cs typeface="Times New Roman"/>
              </a:rPr>
              <a:t>  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назначения</a:t>
            </a:r>
            <a:r>
              <a:rPr sz="1800" spc="455" dirty="0">
                <a:solidFill>
                  <a:srgbClr val="44444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системы</a:t>
            </a:r>
            <a:r>
              <a:rPr sz="1800" spc="495" dirty="0">
                <a:solidFill>
                  <a:srgbClr val="444444"/>
                </a:solidFill>
                <a:latin typeface="Times New Roman"/>
                <a:cs typeface="Times New Roman"/>
              </a:rPr>
              <a:t> 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и</a:t>
            </a:r>
            <a:r>
              <a:rPr sz="1800" spc="180" dirty="0">
                <a:solidFill>
                  <a:srgbClr val="444444"/>
                </a:solidFill>
                <a:latin typeface="Times New Roman"/>
                <a:cs typeface="Times New Roman"/>
              </a:rPr>
              <a:t>  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решаемой</a:t>
            </a:r>
            <a:r>
              <a:rPr sz="1800" spc="459" dirty="0">
                <a:solidFill>
                  <a:srgbClr val="444444"/>
                </a:solidFill>
                <a:latin typeface="Times New Roman"/>
                <a:cs typeface="Times New Roman"/>
              </a:rPr>
              <a:t>  </a:t>
            </a:r>
            <a:r>
              <a:rPr sz="1800" spc="-10" dirty="0">
                <a:solidFill>
                  <a:srgbClr val="444444"/>
                </a:solidFill>
                <a:latin typeface="Times New Roman"/>
                <a:cs typeface="Times New Roman"/>
              </a:rPr>
              <a:t>прикладной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интеллектуальной</a:t>
            </a:r>
            <a:r>
              <a:rPr sz="18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задачи,</a:t>
            </a:r>
            <a:r>
              <a:rPr sz="18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определяется</a:t>
            </a:r>
            <a:r>
              <a:rPr sz="18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представительный</a:t>
            </a:r>
            <a:r>
              <a:rPr sz="18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набор</a:t>
            </a:r>
            <a:r>
              <a:rPr sz="18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показателей</a:t>
            </a:r>
            <a:r>
              <a:rPr sz="1800" spc="-114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Times New Roman"/>
                <a:cs typeface="Times New Roman"/>
              </a:rPr>
              <a:t>качества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(существенных</a:t>
            </a:r>
            <a:r>
              <a:rPr sz="18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характеристик</a:t>
            </a:r>
            <a:r>
              <a:rPr sz="1800" spc="-1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4444"/>
                </a:solidFill>
                <a:latin typeface="Times New Roman"/>
                <a:cs typeface="Times New Roman"/>
              </a:rPr>
              <a:t>и</a:t>
            </a:r>
            <a:r>
              <a:rPr sz="1800" spc="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Times New Roman"/>
                <a:cs typeface="Times New Roman"/>
              </a:rPr>
              <a:t>субхарактеристик)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7311" y="1787525"/>
            <a:ext cx="2563738" cy="3640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992" y="2425567"/>
            <a:ext cx="7096493" cy="368284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0768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25"/>
              </a:spcBef>
            </a:pPr>
            <a:r>
              <a:rPr sz="2450" dirty="0"/>
              <a:t>Специфические</a:t>
            </a:r>
            <a:r>
              <a:rPr sz="2450" spc="170" dirty="0"/>
              <a:t> </a:t>
            </a:r>
            <a:r>
              <a:rPr sz="2450" dirty="0"/>
              <a:t>составляющие</a:t>
            </a:r>
            <a:r>
              <a:rPr sz="2450" spc="175" dirty="0"/>
              <a:t> </a:t>
            </a:r>
            <a:r>
              <a:rPr sz="2450" dirty="0"/>
              <a:t>доверия</a:t>
            </a:r>
            <a:r>
              <a:rPr sz="2450" spc="75" dirty="0"/>
              <a:t> </a:t>
            </a:r>
            <a:r>
              <a:rPr sz="2450" dirty="0"/>
              <a:t>к</a:t>
            </a:r>
            <a:r>
              <a:rPr sz="2450" spc="145" dirty="0"/>
              <a:t> </a:t>
            </a:r>
            <a:r>
              <a:rPr sz="2450" dirty="0"/>
              <a:t>продукту</a:t>
            </a:r>
            <a:r>
              <a:rPr sz="2450" spc="105" dirty="0"/>
              <a:t> </a:t>
            </a:r>
            <a:r>
              <a:rPr sz="2450" spc="-25" dirty="0"/>
              <a:t>ИИ</a:t>
            </a:r>
            <a:endParaRPr sz="2450"/>
          </a:p>
        </p:txBody>
      </p:sp>
      <p:sp>
        <p:nvSpPr>
          <p:cNvPr id="3" name="object 3"/>
          <p:cNvSpPr txBox="1"/>
          <p:nvPr/>
        </p:nvSpPr>
        <p:spPr>
          <a:xfrm>
            <a:off x="2862326" y="3157601"/>
            <a:ext cx="3600450" cy="6477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285"/>
              </a:spcBef>
            </a:pPr>
            <a:r>
              <a:rPr sz="1800" spc="-10" dirty="0">
                <a:latin typeface="Times New Roman"/>
                <a:cs typeface="Times New Roman"/>
              </a:rPr>
              <a:t>Объяснимость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(прозрачность)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800" b="1" spc="-10" dirty="0">
                <a:latin typeface="Times New Roman"/>
                <a:cs typeface="Times New Roman"/>
              </a:rPr>
              <a:t>(XAI)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9326" y="2024126"/>
            <a:ext cx="2628900" cy="923925"/>
          </a:xfrm>
          <a:custGeom>
            <a:avLst/>
            <a:gdLst/>
            <a:ahLst/>
            <a:cxnLst/>
            <a:rect l="l" t="t" r="r" b="b"/>
            <a:pathLst>
              <a:path w="2628900" h="923925">
                <a:moveTo>
                  <a:pt x="0" y="923925"/>
                </a:moveTo>
                <a:lnTo>
                  <a:pt x="2628900" y="923925"/>
                </a:lnTo>
                <a:lnTo>
                  <a:pt x="2628900" y="0"/>
                </a:lnTo>
                <a:lnTo>
                  <a:pt x="0" y="0"/>
                </a:lnTo>
                <a:lnTo>
                  <a:pt x="0" y="9239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575" y="2045652"/>
            <a:ext cx="244729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419734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Times New Roman"/>
                <a:cs typeface="Times New Roman"/>
              </a:rPr>
              <a:t>Робастность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ИИ </a:t>
            </a:r>
            <a:r>
              <a:rPr sz="1800" dirty="0">
                <a:latin typeface="Times New Roman"/>
                <a:cs typeface="Times New Roman"/>
              </a:rPr>
              <a:t>(ISO/IEC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24029-</a:t>
            </a:r>
            <a:r>
              <a:rPr sz="1800" dirty="0">
                <a:latin typeface="Times New Roman"/>
                <a:cs typeface="Times New Roman"/>
              </a:rPr>
              <a:t>1,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25" dirty="0">
                <a:latin typeface="Times New Roman"/>
                <a:cs typeface="Times New Roman"/>
              </a:rPr>
              <a:t>2)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487" y="2024126"/>
            <a:ext cx="3457575" cy="647700"/>
          </a:xfrm>
          <a:custGeom>
            <a:avLst/>
            <a:gdLst/>
            <a:ahLst/>
            <a:cxnLst/>
            <a:rect l="l" t="t" r="r" b="b"/>
            <a:pathLst>
              <a:path w="3457575" h="647700">
                <a:moveTo>
                  <a:pt x="0" y="647700"/>
                </a:moveTo>
                <a:lnTo>
                  <a:pt x="3457575" y="647700"/>
                </a:lnTo>
                <a:lnTo>
                  <a:pt x="34575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4525" y="2045652"/>
            <a:ext cx="310642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14120" marR="5080" indent="-120142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Times New Roman"/>
                <a:cs typeface="Times New Roman"/>
              </a:rPr>
              <a:t>Информационная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безопасность </a:t>
            </a:r>
            <a:r>
              <a:rPr sz="1800" spc="-20" dirty="0">
                <a:latin typeface="Times New Roman"/>
                <a:cs typeface="Times New Roman"/>
              </a:rPr>
              <a:t>(</a:t>
            </a:r>
            <a:r>
              <a:rPr sz="1800" b="1" spc="-20" dirty="0">
                <a:latin typeface="Times New Roman"/>
                <a:cs typeface="Times New Roman"/>
              </a:rPr>
              <a:t>AML</a:t>
            </a:r>
            <a:r>
              <a:rPr sz="1800" spc="-2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62326" y="1281175"/>
            <a:ext cx="3600450" cy="371475"/>
          </a:xfrm>
          <a:custGeom>
            <a:avLst/>
            <a:gdLst/>
            <a:ahLst/>
            <a:cxnLst/>
            <a:rect l="l" t="t" r="r" b="b"/>
            <a:pathLst>
              <a:path w="3600450" h="371475">
                <a:moveTo>
                  <a:pt x="0" y="371475"/>
                </a:moveTo>
                <a:lnTo>
                  <a:pt x="3600450" y="371475"/>
                </a:lnTo>
                <a:lnTo>
                  <a:pt x="360045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49575" y="1306131"/>
            <a:ext cx="3416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Функциональная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безопасность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ИИ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97480" y="1607819"/>
            <a:ext cx="4807585" cy="1565910"/>
            <a:chOff x="2197480" y="1607819"/>
            <a:chExt cx="4807585" cy="1565910"/>
          </a:xfrm>
        </p:grpSpPr>
        <p:sp>
          <p:nvSpPr>
            <p:cNvPr id="11" name="object 11"/>
            <p:cNvSpPr/>
            <p:nvPr/>
          </p:nvSpPr>
          <p:spPr>
            <a:xfrm>
              <a:off x="2197481" y="1607819"/>
              <a:ext cx="4807585" cy="1565910"/>
            </a:xfrm>
            <a:custGeom>
              <a:avLst/>
              <a:gdLst/>
              <a:ahLst/>
              <a:cxnLst/>
              <a:rect l="l" t="t" r="r" b="b"/>
              <a:pathLst>
                <a:path w="4807584" h="1565910">
                  <a:moveTo>
                    <a:pt x="4640453" y="1335405"/>
                  </a:moveTo>
                  <a:lnTo>
                    <a:pt x="4615015" y="1325626"/>
                  </a:lnTo>
                  <a:lnTo>
                    <a:pt x="4521200" y="1289558"/>
                  </a:lnTo>
                  <a:lnTo>
                    <a:pt x="4524870" y="1327467"/>
                  </a:lnTo>
                  <a:lnTo>
                    <a:pt x="2460142" y="1527276"/>
                  </a:lnTo>
                  <a:lnTo>
                    <a:pt x="118579" y="1062761"/>
                  </a:lnTo>
                  <a:lnTo>
                    <a:pt x="119303" y="1059053"/>
                  </a:lnTo>
                  <a:lnTo>
                    <a:pt x="125984" y="1025398"/>
                  </a:lnTo>
                  <a:lnTo>
                    <a:pt x="2794" y="1059180"/>
                  </a:lnTo>
                  <a:lnTo>
                    <a:pt x="103759" y="1137539"/>
                  </a:lnTo>
                  <a:lnTo>
                    <a:pt x="111175" y="1100112"/>
                  </a:lnTo>
                  <a:lnTo>
                    <a:pt x="2458720" y="1565783"/>
                  </a:lnTo>
                  <a:lnTo>
                    <a:pt x="2460980" y="1554289"/>
                  </a:lnTo>
                  <a:lnTo>
                    <a:pt x="2462022" y="1565275"/>
                  </a:lnTo>
                  <a:lnTo>
                    <a:pt x="4528566" y="1365440"/>
                  </a:lnTo>
                  <a:lnTo>
                    <a:pt x="4532249" y="1403350"/>
                  </a:lnTo>
                  <a:lnTo>
                    <a:pt x="4640453" y="1335405"/>
                  </a:lnTo>
                  <a:close/>
                </a:path>
                <a:path w="4807584" h="1565910">
                  <a:moveTo>
                    <a:pt x="4807331" y="363601"/>
                  </a:moveTo>
                  <a:lnTo>
                    <a:pt x="2576144" y="37693"/>
                  </a:lnTo>
                  <a:lnTo>
                    <a:pt x="2576550" y="34925"/>
                  </a:lnTo>
                  <a:lnTo>
                    <a:pt x="2581656" y="0"/>
                  </a:lnTo>
                  <a:lnTo>
                    <a:pt x="2461310" y="39662"/>
                  </a:lnTo>
                  <a:lnTo>
                    <a:pt x="2447937" y="35306"/>
                  </a:lnTo>
                  <a:lnTo>
                    <a:pt x="2340864" y="508"/>
                  </a:lnTo>
                  <a:lnTo>
                    <a:pt x="2346528" y="38138"/>
                  </a:lnTo>
                  <a:lnTo>
                    <a:pt x="0" y="390144"/>
                  </a:lnTo>
                  <a:lnTo>
                    <a:pt x="5588" y="427863"/>
                  </a:lnTo>
                  <a:lnTo>
                    <a:pt x="2352205" y="75869"/>
                  </a:lnTo>
                  <a:lnTo>
                    <a:pt x="2357882" y="113538"/>
                  </a:lnTo>
                  <a:lnTo>
                    <a:pt x="2461323" y="40767"/>
                  </a:lnTo>
                  <a:lnTo>
                    <a:pt x="2565146" y="113030"/>
                  </a:lnTo>
                  <a:lnTo>
                    <a:pt x="2570632" y="75425"/>
                  </a:lnTo>
                  <a:lnTo>
                    <a:pt x="4801743" y="401320"/>
                  </a:lnTo>
                  <a:lnTo>
                    <a:pt x="4807331" y="36360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57500" y="2636011"/>
              <a:ext cx="2204720" cy="537845"/>
            </a:xfrm>
            <a:custGeom>
              <a:avLst/>
              <a:gdLst/>
              <a:ahLst/>
              <a:cxnLst/>
              <a:rect l="l" t="t" r="r" b="b"/>
              <a:pathLst>
                <a:path w="2204720" h="537844">
                  <a:moveTo>
                    <a:pt x="115704" y="37134"/>
                  </a:moveTo>
                  <a:lnTo>
                    <a:pt x="107440" y="74343"/>
                  </a:lnTo>
                  <a:lnTo>
                    <a:pt x="2196084" y="537590"/>
                  </a:lnTo>
                  <a:lnTo>
                    <a:pt x="2204339" y="500379"/>
                  </a:lnTo>
                  <a:lnTo>
                    <a:pt x="115704" y="37134"/>
                  </a:lnTo>
                  <a:close/>
                </a:path>
                <a:path w="2204720" h="537844">
                  <a:moveTo>
                    <a:pt x="123951" y="0"/>
                  </a:moveTo>
                  <a:lnTo>
                    <a:pt x="0" y="30987"/>
                  </a:lnTo>
                  <a:lnTo>
                    <a:pt x="99187" y="111505"/>
                  </a:lnTo>
                  <a:lnTo>
                    <a:pt x="107440" y="74343"/>
                  </a:lnTo>
                  <a:lnTo>
                    <a:pt x="88900" y="70230"/>
                  </a:lnTo>
                  <a:lnTo>
                    <a:pt x="97155" y="33020"/>
                  </a:lnTo>
                  <a:lnTo>
                    <a:pt x="116618" y="33020"/>
                  </a:lnTo>
                  <a:lnTo>
                    <a:pt x="123951" y="0"/>
                  </a:lnTo>
                  <a:close/>
                </a:path>
                <a:path w="2204720" h="537844">
                  <a:moveTo>
                    <a:pt x="97155" y="33020"/>
                  </a:moveTo>
                  <a:lnTo>
                    <a:pt x="88900" y="70230"/>
                  </a:lnTo>
                  <a:lnTo>
                    <a:pt x="107440" y="74343"/>
                  </a:lnTo>
                  <a:lnTo>
                    <a:pt x="115704" y="37134"/>
                  </a:lnTo>
                  <a:lnTo>
                    <a:pt x="97155" y="33020"/>
                  </a:lnTo>
                  <a:close/>
                </a:path>
                <a:path w="2204720" h="537844">
                  <a:moveTo>
                    <a:pt x="116618" y="33020"/>
                  </a:moveTo>
                  <a:lnTo>
                    <a:pt x="97155" y="33020"/>
                  </a:lnTo>
                  <a:lnTo>
                    <a:pt x="115704" y="37134"/>
                  </a:lnTo>
                  <a:lnTo>
                    <a:pt x="116618" y="330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24300" y="1647824"/>
              <a:ext cx="1595755" cy="1503680"/>
            </a:xfrm>
            <a:custGeom>
              <a:avLst/>
              <a:gdLst/>
              <a:ahLst/>
              <a:cxnLst/>
              <a:rect l="l" t="t" r="r" b="b"/>
              <a:pathLst>
                <a:path w="1595754" h="1503680">
                  <a:moveTo>
                    <a:pt x="1557743" y="720471"/>
                  </a:moveTo>
                  <a:lnTo>
                    <a:pt x="1500251" y="720471"/>
                  </a:lnTo>
                  <a:lnTo>
                    <a:pt x="1481112" y="720471"/>
                  </a:lnTo>
                  <a:lnTo>
                    <a:pt x="1480947" y="758444"/>
                  </a:lnTo>
                  <a:lnTo>
                    <a:pt x="1557743" y="720471"/>
                  </a:lnTo>
                  <a:close/>
                </a:path>
                <a:path w="1595754" h="1503680">
                  <a:moveTo>
                    <a:pt x="1595501" y="701802"/>
                  </a:moveTo>
                  <a:lnTo>
                    <a:pt x="1481455" y="644144"/>
                  </a:lnTo>
                  <a:lnTo>
                    <a:pt x="1481277" y="682294"/>
                  </a:lnTo>
                  <a:lnTo>
                    <a:pt x="752475" y="679348"/>
                  </a:lnTo>
                  <a:lnTo>
                    <a:pt x="752475" y="114300"/>
                  </a:lnTo>
                  <a:lnTo>
                    <a:pt x="790575" y="114300"/>
                  </a:lnTo>
                  <a:lnTo>
                    <a:pt x="781050" y="95250"/>
                  </a:lnTo>
                  <a:lnTo>
                    <a:pt x="733425" y="0"/>
                  </a:lnTo>
                  <a:lnTo>
                    <a:pt x="676275" y="114300"/>
                  </a:lnTo>
                  <a:lnTo>
                    <a:pt x="714375" y="114300"/>
                  </a:lnTo>
                  <a:lnTo>
                    <a:pt x="714375" y="679183"/>
                  </a:lnTo>
                  <a:lnTo>
                    <a:pt x="114376" y="676744"/>
                  </a:lnTo>
                  <a:lnTo>
                    <a:pt x="114554" y="638683"/>
                  </a:lnTo>
                  <a:lnTo>
                    <a:pt x="0" y="695325"/>
                  </a:lnTo>
                  <a:lnTo>
                    <a:pt x="114046" y="752983"/>
                  </a:lnTo>
                  <a:lnTo>
                    <a:pt x="114211" y="714844"/>
                  </a:lnTo>
                  <a:lnTo>
                    <a:pt x="714375" y="717283"/>
                  </a:lnTo>
                  <a:lnTo>
                    <a:pt x="714375" y="1503299"/>
                  </a:lnTo>
                  <a:lnTo>
                    <a:pt x="752475" y="1503299"/>
                  </a:lnTo>
                  <a:lnTo>
                    <a:pt x="752475" y="717448"/>
                  </a:lnTo>
                  <a:lnTo>
                    <a:pt x="1481112" y="720394"/>
                  </a:lnTo>
                  <a:lnTo>
                    <a:pt x="1500251" y="720471"/>
                  </a:lnTo>
                  <a:lnTo>
                    <a:pt x="1557896" y="720394"/>
                  </a:lnTo>
                  <a:lnTo>
                    <a:pt x="1595501" y="70180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4959" y="4157662"/>
            <a:ext cx="8178800" cy="23596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4135" marR="149860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Times New Roman"/>
                <a:cs typeface="Times New Roman"/>
              </a:rPr>
              <a:t>Функциональная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безопасность: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отсутствие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неприемлемого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риска </a:t>
            </a:r>
            <a:r>
              <a:rPr sz="1800" dirty="0">
                <a:latin typeface="Times New Roman"/>
                <a:cs typeface="Times New Roman"/>
              </a:rPr>
              <a:t>(ГОСТ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ИСО/МЭК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61508,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КТ-</a:t>
            </a:r>
            <a:r>
              <a:rPr sz="1800" dirty="0">
                <a:latin typeface="Times New Roman"/>
                <a:cs typeface="Times New Roman"/>
              </a:rPr>
              <a:t>178,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ГОСТ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51904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-10" dirty="0">
                <a:latin typeface="Times New Roman"/>
                <a:cs typeface="Times New Roman"/>
              </a:rPr>
              <a:t> т.д.)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b="1" dirty="0">
                <a:latin typeface="Times New Roman"/>
                <a:cs typeface="Times New Roman"/>
              </a:rPr>
              <a:t>Информационная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безопасность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(безопасность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информации)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ТМО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состояние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защищенности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информации,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при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котором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обеспечены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ее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КЦД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ПАНД</a:t>
            </a:r>
            <a:endParaRPr sz="1800" dirty="0">
              <a:latin typeface="Times New Roman"/>
              <a:cs typeface="Times New Roman"/>
            </a:endParaRPr>
          </a:p>
          <a:p>
            <a:pPr marL="49530" marR="979169">
              <a:lnSpc>
                <a:spcPct val="100800"/>
              </a:lnSpc>
              <a:spcBef>
                <a:spcPts val="1825"/>
              </a:spcBef>
            </a:pPr>
            <a:r>
              <a:rPr sz="1800" b="1" dirty="0">
                <a:latin typeface="Times New Roman"/>
                <a:cs typeface="Times New Roman"/>
              </a:rPr>
              <a:t>Робастность</a:t>
            </a:r>
            <a:r>
              <a:rPr sz="1800" b="1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Способность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системы</a:t>
            </a:r>
            <a:r>
              <a:rPr sz="1800" spc="-10" dirty="0">
                <a:latin typeface="Times New Roman"/>
                <a:cs typeface="Times New Roman"/>
              </a:rPr>
              <a:t> поддерживать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свой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уровень производительности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при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любых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обстоятельствах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(ISO/IEC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24029-</a:t>
            </a:r>
            <a:r>
              <a:rPr sz="1800" spc="-20" dirty="0">
                <a:latin typeface="Times New Roman"/>
                <a:cs typeface="Times New Roman"/>
              </a:rPr>
              <a:t>1,2)</a:t>
            </a:r>
            <a:endParaRPr sz="1800" dirty="0">
              <a:latin typeface="Times New Roman"/>
              <a:cs typeface="Times New Roman"/>
            </a:endParaRPr>
          </a:p>
          <a:p>
            <a:pPr marL="9652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эмпирические,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статистические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формальные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(-</a:t>
            </a:r>
            <a:r>
              <a:rPr sz="1800" dirty="0">
                <a:latin typeface="Times New Roman"/>
                <a:cs typeface="Times New Roman"/>
              </a:rPr>
              <a:t>2)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методы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оценки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75247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662" y="-40893"/>
            <a:ext cx="45853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pc="10" dirty="0">
                <a:solidFill>
                  <a:srgbClr val="2D75B6"/>
                </a:solidFill>
              </a:rPr>
              <a:t>Структура</a:t>
            </a:r>
            <a:r>
              <a:rPr spc="10" dirty="0">
                <a:solidFill>
                  <a:srgbClr val="2D75B6"/>
                </a:solidFill>
              </a:rPr>
              <a:t> </a:t>
            </a:r>
            <a:r>
              <a:rPr dirty="0">
                <a:solidFill>
                  <a:srgbClr val="2D75B6"/>
                </a:solidFill>
              </a:rPr>
              <a:t>ГОСТ</a:t>
            </a:r>
            <a:r>
              <a:rPr spc="60" dirty="0">
                <a:solidFill>
                  <a:srgbClr val="2D75B6"/>
                </a:solidFill>
              </a:rPr>
              <a:t> </a:t>
            </a:r>
            <a:r>
              <a:rPr spc="-10" dirty="0">
                <a:solidFill>
                  <a:srgbClr val="2D75B6"/>
                </a:solidFill>
              </a:rPr>
              <a:t>15408</a:t>
            </a:r>
          </a:p>
        </p:txBody>
      </p:sp>
      <p:sp>
        <p:nvSpPr>
          <p:cNvPr id="7" name="object 7"/>
          <p:cNvSpPr/>
          <p:nvPr/>
        </p:nvSpPr>
        <p:spPr>
          <a:xfrm>
            <a:off x="57150" y="5334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50254-FD61-C94A-3DE7-4A53738BC587}"/>
              </a:ext>
            </a:extLst>
          </p:cNvPr>
          <p:cNvSpPr txBox="1"/>
          <p:nvPr/>
        </p:nvSpPr>
        <p:spPr>
          <a:xfrm>
            <a:off x="295274" y="969288"/>
            <a:ext cx="83724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5 – описание парадигмы, используемой в требованиях доверия к безопасности в стандарте.</a:t>
            </a:r>
          </a:p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6 – описание структуры представления классов, семейств и компонентов доверия, оценочных уровней доверия и их взаимосвязь, структуры составных пакетов доверия.</a:t>
            </a:r>
          </a:p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7 – описание оценочных уровней доверия.</a:t>
            </a:r>
          </a:p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8 – описание составных пакетов доверия.</a:t>
            </a:r>
          </a:p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Разделы 9-16 – описание классов доверия стандарта.</a:t>
            </a:r>
          </a:p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 – пояснения и примеры понятий, связанных с классом «Разработка».</a:t>
            </a:r>
          </a:p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пояснение понятий, связанных с оценкой составного ОО и классом «Композиция».</a:t>
            </a:r>
          </a:p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С – описание зависимостей между компонентами доверия.</a:t>
            </a:r>
          </a:p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перекрестные ссылки между ПЗ, семействами и компонентами класса «Оценка профиля защиты»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перекрестные ссылки между ОУД и  компонентами доверия.</a:t>
            </a:r>
          </a:p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перекрестные ссылки между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СоПД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компонентами доверия.</a:t>
            </a:r>
          </a:p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ДА – сведения о соответствии ссылочных международных стандартов ссылочным национальным стандартов РФ.</a:t>
            </a:r>
          </a:p>
        </p:txBody>
      </p:sp>
    </p:spTree>
    <p:extLst>
      <p:ext uri="{BB962C8B-B14F-4D97-AF65-F5344CB8AC3E}">
        <p14:creationId xmlns:p14="http://schemas.microsoft.com/office/powerpoint/2010/main" val="219840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662" y="-40893"/>
            <a:ext cx="5926138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pc="10" dirty="0">
                <a:solidFill>
                  <a:srgbClr val="2D75B6"/>
                </a:solidFill>
              </a:rPr>
              <a:t>Парадигма доверия</a:t>
            </a:r>
            <a:r>
              <a:rPr spc="10" dirty="0">
                <a:solidFill>
                  <a:srgbClr val="2D75B6"/>
                </a:solidFill>
              </a:rPr>
              <a:t> </a:t>
            </a:r>
            <a:r>
              <a:rPr dirty="0">
                <a:solidFill>
                  <a:srgbClr val="2D75B6"/>
                </a:solidFill>
              </a:rPr>
              <a:t>ГОСТ</a:t>
            </a:r>
            <a:r>
              <a:rPr spc="60" dirty="0">
                <a:solidFill>
                  <a:srgbClr val="2D75B6"/>
                </a:solidFill>
              </a:rPr>
              <a:t> </a:t>
            </a:r>
            <a:r>
              <a:rPr spc="-10" dirty="0">
                <a:solidFill>
                  <a:srgbClr val="2D75B6"/>
                </a:solidFill>
              </a:rPr>
              <a:t>15408</a:t>
            </a:r>
          </a:p>
        </p:txBody>
      </p:sp>
      <p:sp>
        <p:nvSpPr>
          <p:cNvPr id="7" name="object 7"/>
          <p:cNvSpPr/>
          <p:nvPr/>
        </p:nvSpPr>
        <p:spPr>
          <a:xfrm>
            <a:off x="57150" y="5334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2F405543-3347-65E1-324E-116D2CFD45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192433"/>
              </p:ext>
            </p:extLst>
          </p:nvPr>
        </p:nvGraphicFramePr>
        <p:xfrm>
          <a:off x="295274" y="969288"/>
          <a:ext cx="8372475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5A9DA7-6818-B77B-7C29-0B9ACAAE78BD}"/>
              </a:ext>
            </a:extLst>
          </p:cNvPr>
          <p:cNvSpPr txBox="1"/>
          <p:nvPr/>
        </p:nvSpPr>
        <p:spPr>
          <a:xfrm>
            <a:off x="523874" y="2971800"/>
            <a:ext cx="814387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доверия, основанное на оценке (активном исследовании) продукта ИТ, который должен соответствовать определенным критериям безопасности.</a:t>
            </a:r>
          </a:p>
        </p:txBody>
      </p:sp>
      <p:graphicFrame>
        <p:nvGraphicFramePr>
          <p:cNvPr id="11" name="Схема 10">
            <a:extLst>
              <a:ext uri="{FF2B5EF4-FFF2-40B4-BE49-F238E27FC236}">
                <a16:creationId xmlns:a16="http://schemas.microsoft.com/office/drawing/2014/main" id="{D0D13FB3-10F6-7140-5822-FFA41F5EA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363501"/>
              </p:ext>
            </p:extLst>
          </p:nvPr>
        </p:nvGraphicFramePr>
        <p:xfrm>
          <a:off x="474662" y="4143315"/>
          <a:ext cx="3590926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0AEE067-787C-D27B-2F8C-57E35AECD2BB}"/>
              </a:ext>
            </a:extLst>
          </p:cNvPr>
          <p:cNvSpPr txBox="1"/>
          <p:nvPr/>
        </p:nvSpPr>
        <p:spPr>
          <a:xfrm>
            <a:off x="4818618" y="3958649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Уязвимости могут возникать из-за:</a:t>
            </a:r>
          </a:p>
        </p:txBody>
      </p:sp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0AB4F1E2-4423-89C6-7E49-E9BF27D63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8527852"/>
              </p:ext>
            </p:extLst>
          </p:nvPr>
        </p:nvGraphicFramePr>
        <p:xfrm>
          <a:off x="4289524" y="4345290"/>
          <a:ext cx="457200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47759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2414" rIns="0" bIns="0" rtlCol="0">
            <a:spAutoFit/>
          </a:bodyPr>
          <a:lstStyle/>
          <a:p>
            <a:pPr marL="656590">
              <a:lnSpc>
                <a:spcPct val="100000"/>
              </a:lnSpc>
              <a:spcBef>
                <a:spcPts val="130"/>
              </a:spcBef>
            </a:pPr>
            <a:r>
              <a:rPr sz="4400" dirty="0"/>
              <a:t>Причина</a:t>
            </a:r>
            <a:r>
              <a:rPr sz="4400" spc="-100" dirty="0"/>
              <a:t> </a:t>
            </a:r>
            <a:r>
              <a:rPr sz="4400" spc="-10" dirty="0"/>
              <a:t>«недоверия»</a:t>
            </a:r>
            <a:r>
              <a:rPr sz="4400" spc="-165" dirty="0"/>
              <a:t> </a:t>
            </a:r>
            <a:r>
              <a:rPr sz="4400" dirty="0"/>
              <a:t>к</a:t>
            </a:r>
            <a:r>
              <a:rPr sz="4400" spc="-130" dirty="0"/>
              <a:t> </a:t>
            </a:r>
            <a:r>
              <a:rPr sz="4400" spc="-25" dirty="0"/>
              <a:t>ТМО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56003" y="1081722"/>
            <a:ext cx="6520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Классическое</a:t>
            </a:r>
            <a:r>
              <a:rPr sz="1800" i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программное</a:t>
            </a:r>
            <a:r>
              <a:rPr sz="1800" i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обеспечение</a:t>
            </a:r>
            <a:r>
              <a:rPr sz="1800" i="1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r>
              <a:rPr sz="1800" i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ВСЁ</a:t>
            </a:r>
            <a:r>
              <a:rPr sz="1800" i="1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ПОД</a:t>
            </a:r>
            <a:r>
              <a:rPr sz="18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КОНТРОЛЕМ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387" y="1633601"/>
            <a:ext cx="1295400" cy="36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Times New Roman"/>
                <a:cs typeface="Times New Roman"/>
              </a:rPr>
              <a:t>Алгоритм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9476" y="1633601"/>
            <a:ext cx="2162175" cy="36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35"/>
              </a:spcBef>
            </a:pPr>
            <a:r>
              <a:rPr sz="1800" spc="-20" dirty="0">
                <a:latin typeface="Times New Roman"/>
                <a:cs typeface="Times New Roman"/>
              </a:rPr>
              <a:t>Исходный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текст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ПО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0276" y="1633601"/>
            <a:ext cx="2162175" cy="36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Times New Roman"/>
                <a:cs typeface="Times New Roman"/>
              </a:rPr>
              <a:t>Исполняемый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файл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0851" y="1776348"/>
            <a:ext cx="432434" cy="76835"/>
          </a:xfrm>
          <a:custGeom>
            <a:avLst/>
            <a:gdLst/>
            <a:ahLst/>
            <a:cxnLst/>
            <a:rect l="l" t="t" r="r" b="b"/>
            <a:pathLst>
              <a:path w="432435" h="76835">
                <a:moveTo>
                  <a:pt x="355726" y="44571"/>
                </a:moveTo>
                <a:lnTo>
                  <a:pt x="355726" y="76326"/>
                </a:lnTo>
                <a:lnTo>
                  <a:pt x="419226" y="44576"/>
                </a:lnTo>
                <a:lnTo>
                  <a:pt x="355726" y="44571"/>
                </a:lnTo>
                <a:close/>
              </a:path>
              <a:path w="432435" h="76835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5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32435" h="76835">
                <a:moveTo>
                  <a:pt x="355726" y="31871"/>
                </a:moveTo>
                <a:lnTo>
                  <a:pt x="355726" y="44571"/>
                </a:lnTo>
                <a:lnTo>
                  <a:pt x="368426" y="44576"/>
                </a:lnTo>
                <a:lnTo>
                  <a:pt x="368426" y="31876"/>
                </a:lnTo>
                <a:lnTo>
                  <a:pt x="355726" y="31871"/>
                </a:lnTo>
                <a:close/>
              </a:path>
              <a:path w="432435" h="76835">
                <a:moveTo>
                  <a:pt x="355726" y="126"/>
                </a:moveTo>
                <a:lnTo>
                  <a:pt x="355726" y="31871"/>
                </a:lnTo>
                <a:lnTo>
                  <a:pt x="368426" y="31876"/>
                </a:lnTo>
                <a:lnTo>
                  <a:pt x="368426" y="44576"/>
                </a:lnTo>
                <a:lnTo>
                  <a:pt x="419237" y="44571"/>
                </a:lnTo>
                <a:lnTo>
                  <a:pt x="431926" y="38226"/>
                </a:lnTo>
                <a:lnTo>
                  <a:pt x="355726" y="126"/>
                </a:lnTo>
                <a:close/>
              </a:path>
              <a:path w="432435" h="76835">
                <a:moveTo>
                  <a:pt x="76200" y="31755"/>
                </a:moveTo>
                <a:lnTo>
                  <a:pt x="76200" y="44455"/>
                </a:lnTo>
                <a:lnTo>
                  <a:pt x="355726" y="44571"/>
                </a:lnTo>
                <a:lnTo>
                  <a:pt x="355726" y="31871"/>
                </a:lnTo>
                <a:lnTo>
                  <a:pt x="76200" y="31755"/>
                </a:lnTo>
                <a:close/>
              </a:path>
              <a:path w="432435" h="76835">
                <a:moveTo>
                  <a:pt x="63500" y="31750"/>
                </a:moveTo>
                <a:lnTo>
                  <a:pt x="63500" y="44450"/>
                </a:lnTo>
                <a:lnTo>
                  <a:pt x="76200" y="44455"/>
                </a:lnTo>
                <a:lnTo>
                  <a:pt x="76200" y="31755"/>
                </a:lnTo>
                <a:lnTo>
                  <a:pt x="63500" y="31750"/>
                </a:lnTo>
                <a:close/>
              </a:path>
              <a:path w="432435" h="76835">
                <a:moveTo>
                  <a:pt x="76200" y="31750"/>
                </a:moveTo>
                <a:lnTo>
                  <a:pt x="63500" y="31750"/>
                </a:lnTo>
                <a:lnTo>
                  <a:pt x="76200" y="31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81523" y="1776348"/>
            <a:ext cx="432434" cy="76835"/>
          </a:xfrm>
          <a:custGeom>
            <a:avLst/>
            <a:gdLst/>
            <a:ahLst/>
            <a:cxnLst/>
            <a:rect l="l" t="t" r="r" b="b"/>
            <a:pathLst>
              <a:path w="432435" h="76835">
                <a:moveTo>
                  <a:pt x="355853" y="44571"/>
                </a:moveTo>
                <a:lnTo>
                  <a:pt x="355853" y="76326"/>
                </a:lnTo>
                <a:lnTo>
                  <a:pt x="419353" y="44576"/>
                </a:lnTo>
                <a:lnTo>
                  <a:pt x="355853" y="44571"/>
                </a:lnTo>
                <a:close/>
              </a:path>
              <a:path w="432435" h="76835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5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32435" h="76835">
                <a:moveTo>
                  <a:pt x="355853" y="31871"/>
                </a:moveTo>
                <a:lnTo>
                  <a:pt x="355853" y="44571"/>
                </a:lnTo>
                <a:lnTo>
                  <a:pt x="368553" y="44576"/>
                </a:lnTo>
                <a:lnTo>
                  <a:pt x="368553" y="31876"/>
                </a:lnTo>
                <a:lnTo>
                  <a:pt x="355853" y="31871"/>
                </a:lnTo>
                <a:close/>
              </a:path>
              <a:path w="432435" h="76835">
                <a:moveTo>
                  <a:pt x="355853" y="126"/>
                </a:moveTo>
                <a:lnTo>
                  <a:pt x="355853" y="31871"/>
                </a:lnTo>
                <a:lnTo>
                  <a:pt x="368553" y="31876"/>
                </a:lnTo>
                <a:lnTo>
                  <a:pt x="368553" y="44576"/>
                </a:lnTo>
                <a:lnTo>
                  <a:pt x="419364" y="44571"/>
                </a:lnTo>
                <a:lnTo>
                  <a:pt x="432053" y="38226"/>
                </a:lnTo>
                <a:lnTo>
                  <a:pt x="355853" y="126"/>
                </a:lnTo>
                <a:close/>
              </a:path>
              <a:path w="432435" h="76835">
                <a:moveTo>
                  <a:pt x="76200" y="31755"/>
                </a:moveTo>
                <a:lnTo>
                  <a:pt x="76200" y="44455"/>
                </a:lnTo>
                <a:lnTo>
                  <a:pt x="355853" y="44571"/>
                </a:lnTo>
                <a:lnTo>
                  <a:pt x="355853" y="31871"/>
                </a:lnTo>
                <a:lnTo>
                  <a:pt x="76200" y="31755"/>
                </a:lnTo>
                <a:close/>
              </a:path>
              <a:path w="432435" h="76835">
                <a:moveTo>
                  <a:pt x="63500" y="31750"/>
                </a:moveTo>
                <a:lnTo>
                  <a:pt x="63500" y="44450"/>
                </a:lnTo>
                <a:lnTo>
                  <a:pt x="76200" y="44455"/>
                </a:lnTo>
                <a:lnTo>
                  <a:pt x="76200" y="31755"/>
                </a:lnTo>
                <a:lnTo>
                  <a:pt x="63500" y="31750"/>
                </a:lnTo>
                <a:close/>
              </a:path>
              <a:path w="432435" h="76835">
                <a:moveTo>
                  <a:pt x="76200" y="31750"/>
                </a:moveTo>
                <a:lnTo>
                  <a:pt x="63500" y="31750"/>
                </a:lnTo>
                <a:lnTo>
                  <a:pt x="76200" y="31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5051" y="1995423"/>
            <a:ext cx="4797425" cy="234950"/>
          </a:xfrm>
          <a:custGeom>
            <a:avLst/>
            <a:gdLst/>
            <a:ahLst/>
            <a:cxnLst/>
            <a:rect l="l" t="t" r="r" b="b"/>
            <a:pathLst>
              <a:path w="4797425" h="234950">
                <a:moveTo>
                  <a:pt x="4796917" y="0"/>
                </a:moveTo>
                <a:lnTo>
                  <a:pt x="4784217" y="0"/>
                </a:lnTo>
                <a:lnTo>
                  <a:pt x="4784217" y="50800"/>
                </a:lnTo>
                <a:lnTo>
                  <a:pt x="4796917" y="50800"/>
                </a:lnTo>
                <a:lnTo>
                  <a:pt x="4796917" y="0"/>
                </a:lnTo>
                <a:close/>
              </a:path>
              <a:path w="4797425" h="234950">
                <a:moveTo>
                  <a:pt x="4796917" y="88900"/>
                </a:moveTo>
                <a:lnTo>
                  <a:pt x="4784217" y="88900"/>
                </a:lnTo>
                <a:lnTo>
                  <a:pt x="4784217" y="139700"/>
                </a:lnTo>
                <a:lnTo>
                  <a:pt x="4796917" y="139700"/>
                </a:lnTo>
                <a:lnTo>
                  <a:pt x="4796917" y="88900"/>
                </a:lnTo>
                <a:close/>
              </a:path>
              <a:path w="4797425" h="234950">
                <a:moveTo>
                  <a:pt x="4796917" y="222250"/>
                </a:moveTo>
                <a:lnTo>
                  <a:pt x="4790567" y="222250"/>
                </a:lnTo>
                <a:lnTo>
                  <a:pt x="4790567" y="234950"/>
                </a:lnTo>
                <a:lnTo>
                  <a:pt x="4796917" y="234950"/>
                </a:lnTo>
                <a:lnTo>
                  <a:pt x="4796917" y="222250"/>
                </a:lnTo>
                <a:close/>
              </a:path>
              <a:path w="4797425" h="234950">
                <a:moveTo>
                  <a:pt x="4796917" y="177800"/>
                </a:moveTo>
                <a:lnTo>
                  <a:pt x="4784217" y="177800"/>
                </a:lnTo>
                <a:lnTo>
                  <a:pt x="4784217" y="228600"/>
                </a:lnTo>
                <a:lnTo>
                  <a:pt x="4790567" y="222250"/>
                </a:lnTo>
                <a:lnTo>
                  <a:pt x="4796917" y="222250"/>
                </a:lnTo>
                <a:lnTo>
                  <a:pt x="4796917" y="177800"/>
                </a:lnTo>
                <a:close/>
              </a:path>
              <a:path w="4797425" h="234950">
                <a:moveTo>
                  <a:pt x="4752467" y="222250"/>
                </a:moveTo>
                <a:lnTo>
                  <a:pt x="4701667" y="222250"/>
                </a:lnTo>
                <a:lnTo>
                  <a:pt x="4701667" y="234950"/>
                </a:lnTo>
                <a:lnTo>
                  <a:pt x="4752467" y="234950"/>
                </a:lnTo>
                <a:lnTo>
                  <a:pt x="4752467" y="222250"/>
                </a:lnTo>
                <a:close/>
              </a:path>
              <a:path w="4797425" h="234950">
                <a:moveTo>
                  <a:pt x="4663567" y="222250"/>
                </a:moveTo>
                <a:lnTo>
                  <a:pt x="4612767" y="222250"/>
                </a:lnTo>
                <a:lnTo>
                  <a:pt x="4612767" y="234950"/>
                </a:lnTo>
                <a:lnTo>
                  <a:pt x="4663567" y="234950"/>
                </a:lnTo>
                <a:lnTo>
                  <a:pt x="4663567" y="222250"/>
                </a:lnTo>
                <a:close/>
              </a:path>
              <a:path w="4797425" h="234950">
                <a:moveTo>
                  <a:pt x="4574667" y="222250"/>
                </a:moveTo>
                <a:lnTo>
                  <a:pt x="4523867" y="222250"/>
                </a:lnTo>
                <a:lnTo>
                  <a:pt x="4523867" y="234950"/>
                </a:lnTo>
                <a:lnTo>
                  <a:pt x="4574667" y="234950"/>
                </a:lnTo>
                <a:lnTo>
                  <a:pt x="4574667" y="222250"/>
                </a:lnTo>
                <a:close/>
              </a:path>
              <a:path w="4797425" h="234950">
                <a:moveTo>
                  <a:pt x="4485767" y="222250"/>
                </a:moveTo>
                <a:lnTo>
                  <a:pt x="4434967" y="222250"/>
                </a:lnTo>
                <a:lnTo>
                  <a:pt x="4434967" y="234950"/>
                </a:lnTo>
                <a:lnTo>
                  <a:pt x="4485767" y="234950"/>
                </a:lnTo>
                <a:lnTo>
                  <a:pt x="4485767" y="222250"/>
                </a:lnTo>
                <a:close/>
              </a:path>
              <a:path w="4797425" h="234950">
                <a:moveTo>
                  <a:pt x="4396867" y="222250"/>
                </a:moveTo>
                <a:lnTo>
                  <a:pt x="4346067" y="222250"/>
                </a:lnTo>
                <a:lnTo>
                  <a:pt x="4346067" y="234950"/>
                </a:lnTo>
                <a:lnTo>
                  <a:pt x="4396867" y="234950"/>
                </a:lnTo>
                <a:lnTo>
                  <a:pt x="4396867" y="222250"/>
                </a:lnTo>
                <a:close/>
              </a:path>
              <a:path w="4797425" h="234950">
                <a:moveTo>
                  <a:pt x="4307967" y="222250"/>
                </a:moveTo>
                <a:lnTo>
                  <a:pt x="4257167" y="222250"/>
                </a:lnTo>
                <a:lnTo>
                  <a:pt x="4257167" y="234950"/>
                </a:lnTo>
                <a:lnTo>
                  <a:pt x="4307967" y="234950"/>
                </a:lnTo>
                <a:lnTo>
                  <a:pt x="4307967" y="222250"/>
                </a:lnTo>
                <a:close/>
              </a:path>
              <a:path w="4797425" h="234950">
                <a:moveTo>
                  <a:pt x="4219067" y="222250"/>
                </a:moveTo>
                <a:lnTo>
                  <a:pt x="4168266" y="222250"/>
                </a:lnTo>
                <a:lnTo>
                  <a:pt x="4168266" y="234950"/>
                </a:lnTo>
                <a:lnTo>
                  <a:pt x="4219067" y="234950"/>
                </a:lnTo>
                <a:lnTo>
                  <a:pt x="4219067" y="222250"/>
                </a:lnTo>
                <a:close/>
              </a:path>
              <a:path w="4797425" h="234950">
                <a:moveTo>
                  <a:pt x="4130166" y="222250"/>
                </a:moveTo>
                <a:lnTo>
                  <a:pt x="4079366" y="222250"/>
                </a:lnTo>
                <a:lnTo>
                  <a:pt x="4079366" y="234950"/>
                </a:lnTo>
                <a:lnTo>
                  <a:pt x="4130166" y="234950"/>
                </a:lnTo>
                <a:lnTo>
                  <a:pt x="4130166" y="222250"/>
                </a:lnTo>
                <a:close/>
              </a:path>
              <a:path w="4797425" h="234950">
                <a:moveTo>
                  <a:pt x="4041266" y="222250"/>
                </a:moveTo>
                <a:lnTo>
                  <a:pt x="3990466" y="222250"/>
                </a:lnTo>
                <a:lnTo>
                  <a:pt x="3990466" y="234950"/>
                </a:lnTo>
                <a:lnTo>
                  <a:pt x="4041266" y="234950"/>
                </a:lnTo>
                <a:lnTo>
                  <a:pt x="4041266" y="222250"/>
                </a:lnTo>
                <a:close/>
              </a:path>
              <a:path w="4797425" h="234950">
                <a:moveTo>
                  <a:pt x="3952366" y="222250"/>
                </a:moveTo>
                <a:lnTo>
                  <a:pt x="3901566" y="222250"/>
                </a:lnTo>
                <a:lnTo>
                  <a:pt x="3901566" y="234950"/>
                </a:lnTo>
                <a:lnTo>
                  <a:pt x="3952366" y="234950"/>
                </a:lnTo>
                <a:lnTo>
                  <a:pt x="3952366" y="222250"/>
                </a:lnTo>
                <a:close/>
              </a:path>
              <a:path w="4797425" h="234950">
                <a:moveTo>
                  <a:pt x="3863466" y="222250"/>
                </a:moveTo>
                <a:lnTo>
                  <a:pt x="3812666" y="222250"/>
                </a:lnTo>
                <a:lnTo>
                  <a:pt x="3812666" y="234950"/>
                </a:lnTo>
                <a:lnTo>
                  <a:pt x="3863466" y="234950"/>
                </a:lnTo>
                <a:lnTo>
                  <a:pt x="3863466" y="222250"/>
                </a:lnTo>
                <a:close/>
              </a:path>
              <a:path w="4797425" h="234950">
                <a:moveTo>
                  <a:pt x="3774566" y="222250"/>
                </a:moveTo>
                <a:lnTo>
                  <a:pt x="3723766" y="222250"/>
                </a:lnTo>
                <a:lnTo>
                  <a:pt x="3723766" y="234950"/>
                </a:lnTo>
                <a:lnTo>
                  <a:pt x="3774566" y="234950"/>
                </a:lnTo>
                <a:lnTo>
                  <a:pt x="3774566" y="222250"/>
                </a:lnTo>
                <a:close/>
              </a:path>
              <a:path w="4797425" h="234950">
                <a:moveTo>
                  <a:pt x="3685666" y="222250"/>
                </a:moveTo>
                <a:lnTo>
                  <a:pt x="3634866" y="222250"/>
                </a:lnTo>
                <a:lnTo>
                  <a:pt x="3634866" y="234950"/>
                </a:lnTo>
                <a:lnTo>
                  <a:pt x="3685666" y="234950"/>
                </a:lnTo>
                <a:lnTo>
                  <a:pt x="3685666" y="222250"/>
                </a:lnTo>
                <a:close/>
              </a:path>
              <a:path w="4797425" h="234950">
                <a:moveTo>
                  <a:pt x="3596766" y="222250"/>
                </a:moveTo>
                <a:lnTo>
                  <a:pt x="3545966" y="222250"/>
                </a:lnTo>
                <a:lnTo>
                  <a:pt x="3545966" y="234950"/>
                </a:lnTo>
                <a:lnTo>
                  <a:pt x="3596766" y="234950"/>
                </a:lnTo>
                <a:lnTo>
                  <a:pt x="3596766" y="222250"/>
                </a:lnTo>
                <a:close/>
              </a:path>
              <a:path w="4797425" h="234950">
                <a:moveTo>
                  <a:pt x="3507866" y="222250"/>
                </a:moveTo>
                <a:lnTo>
                  <a:pt x="3457066" y="222250"/>
                </a:lnTo>
                <a:lnTo>
                  <a:pt x="3457066" y="234950"/>
                </a:lnTo>
                <a:lnTo>
                  <a:pt x="3507866" y="234950"/>
                </a:lnTo>
                <a:lnTo>
                  <a:pt x="3507866" y="222250"/>
                </a:lnTo>
                <a:close/>
              </a:path>
              <a:path w="4797425" h="234950">
                <a:moveTo>
                  <a:pt x="3418966" y="222250"/>
                </a:moveTo>
                <a:lnTo>
                  <a:pt x="3368166" y="222250"/>
                </a:lnTo>
                <a:lnTo>
                  <a:pt x="3368166" y="234950"/>
                </a:lnTo>
                <a:lnTo>
                  <a:pt x="3418966" y="234950"/>
                </a:lnTo>
                <a:lnTo>
                  <a:pt x="3418966" y="222250"/>
                </a:lnTo>
                <a:close/>
              </a:path>
              <a:path w="4797425" h="234950">
                <a:moveTo>
                  <a:pt x="3330066" y="222250"/>
                </a:moveTo>
                <a:lnTo>
                  <a:pt x="3279266" y="222250"/>
                </a:lnTo>
                <a:lnTo>
                  <a:pt x="3279266" y="234950"/>
                </a:lnTo>
                <a:lnTo>
                  <a:pt x="3330066" y="234950"/>
                </a:lnTo>
                <a:lnTo>
                  <a:pt x="3330066" y="222250"/>
                </a:lnTo>
                <a:close/>
              </a:path>
              <a:path w="4797425" h="234950">
                <a:moveTo>
                  <a:pt x="3241166" y="222250"/>
                </a:moveTo>
                <a:lnTo>
                  <a:pt x="3190366" y="222250"/>
                </a:lnTo>
                <a:lnTo>
                  <a:pt x="3190366" y="234950"/>
                </a:lnTo>
                <a:lnTo>
                  <a:pt x="3241166" y="234950"/>
                </a:lnTo>
                <a:lnTo>
                  <a:pt x="3241166" y="222250"/>
                </a:lnTo>
                <a:close/>
              </a:path>
              <a:path w="4797425" h="234950">
                <a:moveTo>
                  <a:pt x="3152266" y="222250"/>
                </a:moveTo>
                <a:lnTo>
                  <a:pt x="3101466" y="222250"/>
                </a:lnTo>
                <a:lnTo>
                  <a:pt x="3101466" y="234950"/>
                </a:lnTo>
                <a:lnTo>
                  <a:pt x="3152266" y="234950"/>
                </a:lnTo>
                <a:lnTo>
                  <a:pt x="3152266" y="222250"/>
                </a:lnTo>
                <a:close/>
              </a:path>
              <a:path w="4797425" h="234950">
                <a:moveTo>
                  <a:pt x="3063366" y="222250"/>
                </a:moveTo>
                <a:lnTo>
                  <a:pt x="3012566" y="222250"/>
                </a:lnTo>
                <a:lnTo>
                  <a:pt x="3012566" y="234950"/>
                </a:lnTo>
                <a:lnTo>
                  <a:pt x="3063366" y="234950"/>
                </a:lnTo>
                <a:lnTo>
                  <a:pt x="3063366" y="222250"/>
                </a:lnTo>
                <a:close/>
              </a:path>
              <a:path w="4797425" h="234950">
                <a:moveTo>
                  <a:pt x="2974466" y="222250"/>
                </a:moveTo>
                <a:lnTo>
                  <a:pt x="2923666" y="222250"/>
                </a:lnTo>
                <a:lnTo>
                  <a:pt x="2923666" y="234950"/>
                </a:lnTo>
                <a:lnTo>
                  <a:pt x="2974466" y="234950"/>
                </a:lnTo>
                <a:lnTo>
                  <a:pt x="2974466" y="222250"/>
                </a:lnTo>
                <a:close/>
              </a:path>
              <a:path w="4797425" h="234950">
                <a:moveTo>
                  <a:pt x="2885566" y="222250"/>
                </a:moveTo>
                <a:lnTo>
                  <a:pt x="2834766" y="222250"/>
                </a:lnTo>
                <a:lnTo>
                  <a:pt x="2834766" y="234950"/>
                </a:lnTo>
                <a:lnTo>
                  <a:pt x="2885566" y="234950"/>
                </a:lnTo>
                <a:lnTo>
                  <a:pt x="2885566" y="222250"/>
                </a:lnTo>
                <a:close/>
              </a:path>
              <a:path w="4797425" h="234950">
                <a:moveTo>
                  <a:pt x="2796666" y="222250"/>
                </a:moveTo>
                <a:lnTo>
                  <a:pt x="2745866" y="222250"/>
                </a:lnTo>
                <a:lnTo>
                  <a:pt x="2745866" y="234950"/>
                </a:lnTo>
                <a:lnTo>
                  <a:pt x="2796666" y="234950"/>
                </a:lnTo>
                <a:lnTo>
                  <a:pt x="2796666" y="222250"/>
                </a:lnTo>
                <a:close/>
              </a:path>
              <a:path w="4797425" h="234950">
                <a:moveTo>
                  <a:pt x="2707766" y="222250"/>
                </a:moveTo>
                <a:lnTo>
                  <a:pt x="2656966" y="222250"/>
                </a:lnTo>
                <a:lnTo>
                  <a:pt x="2656966" y="234950"/>
                </a:lnTo>
                <a:lnTo>
                  <a:pt x="2707766" y="234950"/>
                </a:lnTo>
                <a:lnTo>
                  <a:pt x="2707766" y="222250"/>
                </a:lnTo>
                <a:close/>
              </a:path>
              <a:path w="4797425" h="234950">
                <a:moveTo>
                  <a:pt x="2618866" y="222250"/>
                </a:moveTo>
                <a:lnTo>
                  <a:pt x="2568066" y="222250"/>
                </a:lnTo>
                <a:lnTo>
                  <a:pt x="2568066" y="234950"/>
                </a:lnTo>
                <a:lnTo>
                  <a:pt x="2618866" y="234950"/>
                </a:lnTo>
                <a:lnTo>
                  <a:pt x="2618866" y="222250"/>
                </a:lnTo>
                <a:close/>
              </a:path>
              <a:path w="4797425" h="234950">
                <a:moveTo>
                  <a:pt x="2529966" y="222250"/>
                </a:moveTo>
                <a:lnTo>
                  <a:pt x="2479166" y="222250"/>
                </a:lnTo>
                <a:lnTo>
                  <a:pt x="2479166" y="234950"/>
                </a:lnTo>
                <a:lnTo>
                  <a:pt x="2529966" y="234950"/>
                </a:lnTo>
                <a:lnTo>
                  <a:pt x="2529966" y="222250"/>
                </a:lnTo>
                <a:close/>
              </a:path>
              <a:path w="4797425" h="234950">
                <a:moveTo>
                  <a:pt x="2441066" y="222250"/>
                </a:moveTo>
                <a:lnTo>
                  <a:pt x="2390266" y="222250"/>
                </a:lnTo>
                <a:lnTo>
                  <a:pt x="2390266" y="234950"/>
                </a:lnTo>
                <a:lnTo>
                  <a:pt x="2441066" y="234950"/>
                </a:lnTo>
                <a:lnTo>
                  <a:pt x="2441066" y="222250"/>
                </a:lnTo>
                <a:close/>
              </a:path>
              <a:path w="4797425" h="234950">
                <a:moveTo>
                  <a:pt x="2352166" y="222250"/>
                </a:moveTo>
                <a:lnTo>
                  <a:pt x="2301366" y="222250"/>
                </a:lnTo>
                <a:lnTo>
                  <a:pt x="2301366" y="234950"/>
                </a:lnTo>
                <a:lnTo>
                  <a:pt x="2352166" y="234950"/>
                </a:lnTo>
                <a:lnTo>
                  <a:pt x="2352166" y="222250"/>
                </a:lnTo>
                <a:close/>
              </a:path>
              <a:path w="4797425" h="234950">
                <a:moveTo>
                  <a:pt x="2263266" y="222250"/>
                </a:moveTo>
                <a:lnTo>
                  <a:pt x="2212466" y="222250"/>
                </a:lnTo>
                <a:lnTo>
                  <a:pt x="2212466" y="234950"/>
                </a:lnTo>
                <a:lnTo>
                  <a:pt x="2263266" y="234950"/>
                </a:lnTo>
                <a:lnTo>
                  <a:pt x="2263266" y="222250"/>
                </a:lnTo>
                <a:close/>
              </a:path>
              <a:path w="4797425" h="234950">
                <a:moveTo>
                  <a:pt x="2174366" y="222250"/>
                </a:moveTo>
                <a:lnTo>
                  <a:pt x="2123566" y="222250"/>
                </a:lnTo>
                <a:lnTo>
                  <a:pt x="2123566" y="234950"/>
                </a:lnTo>
                <a:lnTo>
                  <a:pt x="2174366" y="234950"/>
                </a:lnTo>
                <a:lnTo>
                  <a:pt x="2174366" y="222250"/>
                </a:lnTo>
                <a:close/>
              </a:path>
              <a:path w="4797425" h="234950">
                <a:moveTo>
                  <a:pt x="2085466" y="222250"/>
                </a:moveTo>
                <a:lnTo>
                  <a:pt x="2034666" y="222250"/>
                </a:lnTo>
                <a:lnTo>
                  <a:pt x="2034666" y="234950"/>
                </a:lnTo>
                <a:lnTo>
                  <a:pt x="2085466" y="234950"/>
                </a:lnTo>
                <a:lnTo>
                  <a:pt x="2085466" y="222250"/>
                </a:lnTo>
                <a:close/>
              </a:path>
              <a:path w="4797425" h="234950">
                <a:moveTo>
                  <a:pt x="1996566" y="222250"/>
                </a:moveTo>
                <a:lnTo>
                  <a:pt x="1945766" y="222250"/>
                </a:lnTo>
                <a:lnTo>
                  <a:pt x="1945766" y="234950"/>
                </a:lnTo>
                <a:lnTo>
                  <a:pt x="1996566" y="234950"/>
                </a:lnTo>
                <a:lnTo>
                  <a:pt x="1996566" y="222250"/>
                </a:lnTo>
                <a:close/>
              </a:path>
              <a:path w="4797425" h="234950">
                <a:moveTo>
                  <a:pt x="1907666" y="222250"/>
                </a:moveTo>
                <a:lnTo>
                  <a:pt x="1856866" y="222250"/>
                </a:lnTo>
                <a:lnTo>
                  <a:pt x="1856866" y="234950"/>
                </a:lnTo>
                <a:lnTo>
                  <a:pt x="1907666" y="234950"/>
                </a:lnTo>
                <a:lnTo>
                  <a:pt x="1907666" y="222250"/>
                </a:lnTo>
                <a:close/>
              </a:path>
              <a:path w="4797425" h="234950">
                <a:moveTo>
                  <a:pt x="1818766" y="222250"/>
                </a:moveTo>
                <a:lnTo>
                  <a:pt x="1767966" y="222250"/>
                </a:lnTo>
                <a:lnTo>
                  <a:pt x="1767966" y="234950"/>
                </a:lnTo>
                <a:lnTo>
                  <a:pt x="1818766" y="234950"/>
                </a:lnTo>
                <a:lnTo>
                  <a:pt x="1818766" y="222250"/>
                </a:lnTo>
                <a:close/>
              </a:path>
              <a:path w="4797425" h="234950">
                <a:moveTo>
                  <a:pt x="1729866" y="222250"/>
                </a:moveTo>
                <a:lnTo>
                  <a:pt x="1679066" y="222250"/>
                </a:lnTo>
                <a:lnTo>
                  <a:pt x="1679066" y="234950"/>
                </a:lnTo>
                <a:lnTo>
                  <a:pt x="1729866" y="234950"/>
                </a:lnTo>
                <a:lnTo>
                  <a:pt x="1729866" y="222250"/>
                </a:lnTo>
                <a:close/>
              </a:path>
              <a:path w="4797425" h="234950">
                <a:moveTo>
                  <a:pt x="1640966" y="222250"/>
                </a:moveTo>
                <a:lnTo>
                  <a:pt x="1590166" y="222250"/>
                </a:lnTo>
                <a:lnTo>
                  <a:pt x="1590166" y="234950"/>
                </a:lnTo>
                <a:lnTo>
                  <a:pt x="1640966" y="234950"/>
                </a:lnTo>
                <a:lnTo>
                  <a:pt x="1640966" y="222250"/>
                </a:lnTo>
                <a:close/>
              </a:path>
              <a:path w="4797425" h="234950">
                <a:moveTo>
                  <a:pt x="1552066" y="222250"/>
                </a:moveTo>
                <a:lnTo>
                  <a:pt x="1501266" y="222250"/>
                </a:lnTo>
                <a:lnTo>
                  <a:pt x="1501266" y="234950"/>
                </a:lnTo>
                <a:lnTo>
                  <a:pt x="1552066" y="234950"/>
                </a:lnTo>
                <a:lnTo>
                  <a:pt x="1552066" y="222250"/>
                </a:lnTo>
                <a:close/>
              </a:path>
              <a:path w="4797425" h="234950">
                <a:moveTo>
                  <a:pt x="1463166" y="222250"/>
                </a:moveTo>
                <a:lnTo>
                  <a:pt x="1412367" y="222250"/>
                </a:lnTo>
                <a:lnTo>
                  <a:pt x="1412367" y="234950"/>
                </a:lnTo>
                <a:lnTo>
                  <a:pt x="1463166" y="234950"/>
                </a:lnTo>
                <a:lnTo>
                  <a:pt x="1463166" y="222250"/>
                </a:lnTo>
                <a:close/>
              </a:path>
              <a:path w="4797425" h="234950">
                <a:moveTo>
                  <a:pt x="1374267" y="222250"/>
                </a:moveTo>
                <a:lnTo>
                  <a:pt x="1323467" y="222250"/>
                </a:lnTo>
                <a:lnTo>
                  <a:pt x="1323467" y="234950"/>
                </a:lnTo>
                <a:lnTo>
                  <a:pt x="1374267" y="234950"/>
                </a:lnTo>
                <a:lnTo>
                  <a:pt x="1374267" y="222250"/>
                </a:lnTo>
                <a:close/>
              </a:path>
              <a:path w="4797425" h="234950">
                <a:moveTo>
                  <a:pt x="1285367" y="222250"/>
                </a:moveTo>
                <a:lnTo>
                  <a:pt x="1234567" y="222250"/>
                </a:lnTo>
                <a:lnTo>
                  <a:pt x="1234567" y="234950"/>
                </a:lnTo>
                <a:lnTo>
                  <a:pt x="1285367" y="234950"/>
                </a:lnTo>
                <a:lnTo>
                  <a:pt x="1285367" y="222250"/>
                </a:lnTo>
                <a:close/>
              </a:path>
              <a:path w="4797425" h="234950">
                <a:moveTo>
                  <a:pt x="1196467" y="222250"/>
                </a:moveTo>
                <a:lnTo>
                  <a:pt x="1145667" y="222250"/>
                </a:lnTo>
                <a:lnTo>
                  <a:pt x="1145667" y="234950"/>
                </a:lnTo>
                <a:lnTo>
                  <a:pt x="1196467" y="234950"/>
                </a:lnTo>
                <a:lnTo>
                  <a:pt x="1196467" y="222250"/>
                </a:lnTo>
                <a:close/>
              </a:path>
              <a:path w="4797425" h="234950">
                <a:moveTo>
                  <a:pt x="1107567" y="222250"/>
                </a:moveTo>
                <a:lnTo>
                  <a:pt x="1056767" y="222250"/>
                </a:lnTo>
                <a:lnTo>
                  <a:pt x="1056767" y="234950"/>
                </a:lnTo>
                <a:lnTo>
                  <a:pt x="1107567" y="234950"/>
                </a:lnTo>
                <a:lnTo>
                  <a:pt x="1107567" y="222250"/>
                </a:lnTo>
                <a:close/>
              </a:path>
              <a:path w="4797425" h="234950">
                <a:moveTo>
                  <a:pt x="1018667" y="222250"/>
                </a:moveTo>
                <a:lnTo>
                  <a:pt x="967867" y="222250"/>
                </a:lnTo>
                <a:lnTo>
                  <a:pt x="967867" y="234950"/>
                </a:lnTo>
                <a:lnTo>
                  <a:pt x="1018667" y="234950"/>
                </a:lnTo>
                <a:lnTo>
                  <a:pt x="1018667" y="222250"/>
                </a:lnTo>
                <a:close/>
              </a:path>
              <a:path w="4797425" h="234950">
                <a:moveTo>
                  <a:pt x="929767" y="222250"/>
                </a:moveTo>
                <a:lnTo>
                  <a:pt x="878967" y="222250"/>
                </a:lnTo>
                <a:lnTo>
                  <a:pt x="878967" y="234950"/>
                </a:lnTo>
                <a:lnTo>
                  <a:pt x="929767" y="234950"/>
                </a:lnTo>
                <a:lnTo>
                  <a:pt x="929767" y="222250"/>
                </a:lnTo>
                <a:close/>
              </a:path>
              <a:path w="4797425" h="234950">
                <a:moveTo>
                  <a:pt x="840867" y="222250"/>
                </a:moveTo>
                <a:lnTo>
                  <a:pt x="790067" y="222250"/>
                </a:lnTo>
                <a:lnTo>
                  <a:pt x="790067" y="234950"/>
                </a:lnTo>
                <a:lnTo>
                  <a:pt x="840867" y="234950"/>
                </a:lnTo>
                <a:lnTo>
                  <a:pt x="840867" y="222250"/>
                </a:lnTo>
                <a:close/>
              </a:path>
              <a:path w="4797425" h="234950">
                <a:moveTo>
                  <a:pt x="751967" y="222250"/>
                </a:moveTo>
                <a:lnTo>
                  <a:pt x="701167" y="222250"/>
                </a:lnTo>
                <a:lnTo>
                  <a:pt x="701167" y="234950"/>
                </a:lnTo>
                <a:lnTo>
                  <a:pt x="751967" y="234950"/>
                </a:lnTo>
                <a:lnTo>
                  <a:pt x="751967" y="222250"/>
                </a:lnTo>
                <a:close/>
              </a:path>
              <a:path w="4797425" h="234950">
                <a:moveTo>
                  <a:pt x="663067" y="222250"/>
                </a:moveTo>
                <a:lnTo>
                  <a:pt x="612267" y="222250"/>
                </a:lnTo>
                <a:lnTo>
                  <a:pt x="612267" y="234950"/>
                </a:lnTo>
                <a:lnTo>
                  <a:pt x="663067" y="234950"/>
                </a:lnTo>
                <a:lnTo>
                  <a:pt x="663067" y="222250"/>
                </a:lnTo>
                <a:close/>
              </a:path>
              <a:path w="4797425" h="234950">
                <a:moveTo>
                  <a:pt x="574167" y="222250"/>
                </a:moveTo>
                <a:lnTo>
                  <a:pt x="523367" y="222250"/>
                </a:lnTo>
                <a:lnTo>
                  <a:pt x="523367" y="234950"/>
                </a:lnTo>
                <a:lnTo>
                  <a:pt x="574167" y="234950"/>
                </a:lnTo>
                <a:lnTo>
                  <a:pt x="574167" y="222250"/>
                </a:lnTo>
                <a:close/>
              </a:path>
              <a:path w="4797425" h="234950">
                <a:moveTo>
                  <a:pt x="485267" y="222250"/>
                </a:moveTo>
                <a:lnTo>
                  <a:pt x="434467" y="222250"/>
                </a:lnTo>
                <a:lnTo>
                  <a:pt x="434467" y="234950"/>
                </a:lnTo>
                <a:lnTo>
                  <a:pt x="485267" y="234950"/>
                </a:lnTo>
                <a:lnTo>
                  <a:pt x="485267" y="222250"/>
                </a:lnTo>
                <a:close/>
              </a:path>
              <a:path w="4797425" h="234950">
                <a:moveTo>
                  <a:pt x="396367" y="222250"/>
                </a:moveTo>
                <a:lnTo>
                  <a:pt x="345567" y="222250"/>
                </a:lnTo>
                <a:lnTo>
                  <a:pt x="345567" y="234950"/>
                </a:lnTo>
                <a:lnTo>
                  <a:pt x="396367" y="234950"/>
                </a:lnTo>
                <a:lnTo>
                  <a:pt x="396367" y="222250"/>
                </a:lnTo>
                <a:close/>
              </a:path>
              <a:path w="4797425" h="234950">
                <a:moveTo>
                  <a:pt x="307467" y="222250"/>
                </a:moveTo>
                <a:lnTo>
                  <a:pt x="256667" y="222250"/>
                </a:lnTo>
                <a:lnTo>
                  <a:pt x="256667" y="234950"/>
                </a:lnTo>
                <a:lnTo>
                  <a:pt x="307467" y="234950"/>
                </a:lnTo>
                <a:lnTo>
                  <a:pt x="307467" y="222250"/>
                </a:lnTo>
                <a:close/>
              </a:path>
              <a:path w="4797425" h="234950">
                <a:moveTo>
                  <a:pt x="218567" y="222250"/>
                </a:moveTo>
                <a:lnTo>
                  <a:pt x="167767" y="222250"/>
                </a:lnTo>
                <a:lnTo>
                  <a:pt x="167767" y="234950"/>
                </a:lnTo>
                <a:lnTo>
                  <a:pt x="218567" y="234950"/>
                </a:lnTo>
                <a:lnTo>
                  <a:pt x="218567" y="222250"/>
                </a:lnTo>
                <a:close/>
              </a:path>
              <a:path w="4797425" h="234950">
                <a:moveTo>
                  <a:pt x="129667" y="222250"/>
                </a:moveTo>
                <a:lnTo>
                  <a:pt x="78867" y="222250"/>
                </a:lnTo>
                <a:lnTo>
                  <a:pt x="78867" y="234950"/>
                </a:lnTo>
                <a:lnTo>
                  <a:pt x="129667" y="234950"/>
                </a:lnTo>
                <a:lnTo>
                  <a:pt x="129667" y="222250"/>
                </a:lnTo>
                <a:close/>
              </a:path>
              <a:path w="4797425" h="234950">
                <a:moveTo>
                  <a:pt x="44450" y="180593"/>
                </a:moveTo>
                <a:lnTo>
                  <a:pt x="31750" y="180593"/>
                </a:lnTo>
                <a:lnTo>
                  <a:pt x="31750" y="234950"/>
                </a:lnTo>
                <a:lnTo>
                  <a:pt x="40767" y="234950"/>
                </a:lnTo>
                <a:lnTo>
                  <a:pt x="40767" y="224917"/>
                </a:lnTo>
                <a:lnTo>
                  <a:pt x="38100" y="222250"/>
                </a:lnTo>
                <a:lnTo>
                  <a:pt x="44450" y="222250"/>
                </a:lnTo>
                <a:lnTo>
                  <a:pt x="44450" y="180593"/>
                </a:lnTo>
                <a:close/>
              </a:path>
              <a:path w="4797425" h="234950">
                <a:moveTo>
                  <a:pt x="44450" y="222250"/>
                </a:moveTo>
                <a:lnTo>
                  <a:pt x="40767" y="222250"/>
                </a:lnTo>
                <a:lnTo>
                  <a:pt x="40767" y="224917"/>
                </a:lnTo>
                <a:lnTo>
                  <a:pt x="44450" y="228600"/>
                </a:lnTo>
                <a:lnTo>
                  <a:pt x="44450" y="222250"/>
                </a:lnTo>
                <a:close/>
              </a:path>
              <a:path w="4797425" h="234950">
                <a:moveTo>
                  <a:pt x="40767" y="222250"/>
                </a:moveTo>
                <a:lnTo>
                  <a:pt x="38100" y="222250"/>
                </a:lnTo>
                <a:lnTo>
                  <a:pt x="40767" y="224917"/>
                </a:lnTo>
                <a:lnTo>
                  <a:pt x="40767" y="222250"/>
                </a:lnTo>
                <a:close/>
              </a:path>
              <a:path w="4797425" h="234950">
                <a:moveTo>
                  <a:pt x="44450" y="91693"/>
                </a:moveTo>
                <a:lnTo>
                  <a:pt x="31750" y="91693"/>
                </a:lnTo>
                <a:lnTo>
                  <a:pt x="31750" y="142493"/>
                </a:lnTo>
                <a:lnTo>
                  <a:pt x="44450" y="142493"/>
                </a:lnTo>
                <a:lnTo>
                  <a:pt x="44450" y="91693"/>
                </a:lnTo>
                <a:close/>
              </a:path>
              <a:path w="4797425" h="234950">
                <a:moveTo>
                  <a:pt x="38100" y="12700"/>
                </a:moveTo>
                <a:lnTo>
                  <a:pt x="0" y="88900"/>
                </a:lnTo>
                <a:lnTo>
                  <a:pt x="76200" y="88900"/>
                </a:lnTo>
                <a:lnTo>
                  <a:pt x="381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48864" y="2405062"/>
            <a:ext cx="4227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ТМО,</a:t>
            </a:r>
            <a:r>
              <a:rPr sz="1800" i="1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этап</a:t>
            </a:r>
            <a:r>
              <a:rPr sz="1800" i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обучения</a:t>
            </a:r>
            <a:r>
              <a:rPr sz="1800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r>
              <a:rPr sz="18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«ЧЕРНЫЙ</a:t>
            </a:r>
            <a:r>
              <a:rPr sz="1800" i="1" u="sng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ЯЩИК»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812" y="2948051"/>
            <a:ext cx="3238500" cy="6477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21285" marR="130810" indent="38100">
              <a:lnSpc>
                <a:spcPct val="100800"/>
              </a:lnSpc>
              <a:spcBef>
                <a:spcPts val="290"/>
              </a:spcBef>
            </a:pPr>
            <a:r>
              <a:rPr sz="1800" spc="-10" dirty="0">
                <a:latin typeface="Times New Roman"/>
                <a:cs typeface="Times New Roman"/>
              </a:rPr>
              <a:t>Обучающие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данные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(выборка </a:t>
            </a:r>
            <a:r>
              <a:rPr sz="1800" dirty="0">
                <a:latin typeface="Times New Roman"/>
                <a:cs typeface="Times New Roman"/>
              </a:rPr>
              <a:t>из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генеральной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совокупности)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8851" y="3138551"/>
            <a:ext cx="3505200" cy="6477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34620" marR="120014" indent="295275">
              <a:lnSpc>
                <a:spcPct val="100800"/>
              </a:lnSpc>
              <a:spcBef>
                <a:spcPts val="275"/>
              </a:spcBef>
            </a:pPr>
            <a:r>
              <a:rPr sz="1800" dirty="0">
                <a:latin typeface="Times New Roman"/>
                <a:cs typeface="Times New Roman"/>
              </a:rPr>
              <a:t>Параметры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МО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b="1" dirty="0">
                <a:latin typeface="Times New Roman"/>
                <a:cs typeface="Times New Roman"/>
              </a:rPr>
              <a:t>Модель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= </a:t>
            </a:r>
            <a:r>
              <a:rPr sz="1800" b="1" dirty="0">
                <a:latin typeface="Times New Roman"/>
                <a:cs typeface="Times New Roman"/>
              </a:rPr>
              <a:t>параметры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+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гиперпараметры</a:t>
            </a:r>
            <a:r>
              <a:rPr sz="1800" spc="-1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42740" y="3265551"/>
            <a:ext cx="1903095" cy="225425"/>
          </a:xfrm>
          <a:custGeom>
            <a:avLst/>
            <a:gdLst/>
            <a:ahLst/>
            <a:cxnLst/>
            <a:rect l="l" t="t" r="r" b="b"/>
            <a:pathLst>
              <a:path w="1903095" h="225425">
                <a:moveTo>
                  <a:pt x="1826703" y="193692"/>
                </a:moveTo>
                <a:lnTo>
                  <a:pt x="1823593" y="225171"/>
                </a:lnTo>
                <a:lnTo>
                  <a:pt x="1902762" y="194945"/>
                </a:lnTo>
                <a:lnTo>
                  <a:pt x="1839341" y="194945"/>
                </a:lnTo>
                <a:lnTo>
                  <a:pt x="1826703" y="193692"/>
                </a:lnTo>
                <a:close/>
              </a:path>
              <a:path w="1903095" h="225425">
                <a:moveTo>
                  <a:pt x="1827959" y="180991"/>
                </a:moveTo>
                <a:lnTo>
                  <a:pt x="1826703" y="193692"/>
                </a:lnTo>
                <a:lnTo>
                  <a:pt x="1839341" y="194945"/>
                </a:lnTo>
                <a:lnTo>
                  <a:pt x="1840611" y="182245"/>
                </a:lnTo>
                <a:lnTo>
                  <a:pt x="1827959" y="180991"/>
                </a:lnTo>
                <a:close/>
              </a:path>
              <a:path w="1903095" h="225425">
                <a:moveTo>
                  <a:pt x="1831086" y="149351"/>
                </a:moveTo>
                <a:lnTo>
                  <a:pt x="1827959" y="180991"/>
                </a:lnTo>
                <a:lnTo>
                  <a:pt x="1840611" y="182245"/>
                </a:lnTo>
                <a:lnTo>
                  <a:pt x="1839341" y="194945"/>
                </a:lnTo>
                <a:lnTo>
                  <a:pt x="1902762" y="194945"/>
                </a:lnTo>
                <a:lnTo>
                  <a:pt x="1903095" y="194818"/>
                </a:lnTo>
                <a:lnTo>
                  <a:pt x="1831086" y="149351"/>
                </a:lnTo>
                <a:close/>
              </a:path>
              <a:path w="1903095" h="225425">
                <a:moveTo>
                  <a:pt x="1143" y="0"/>
                </a:moveTo>
                <a:lnTo>
                  <a:pt x="0" y="12573"/>
                </a:lnTo>
                <a:lnTo>
                  <a:pt x="1826703" y="193692"/>
                </a:lnTo>
                <a:lnTo>
                  <a:pt x="1827959" y="180991"/>
                </a:lnTo>
                <a:lnTo>
                  <a:pt x="1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95387" y="3976751"/>
            <a:ext cx="2428875" cy="371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295"/>
              </a:spcBef>
            </a:pPr>
            <a:r>
              <a:rPr sz="1800" spc="-10" dirty="0">
                <a:latin typeface="Times New Roman"/>
                <a:cs typeface="Times New Roman"/>
              </a:rPr>
              <a:t>Гиперпараметры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0745" y="4841811"/>
            <a:ext cx="58089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ТМО,</a:t>
            </a:r>
            <a:r>
              <a:rPr sz="18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этап</a:t>
            </a:r>
            <a:r>
              <a:rPr sz="1800" i="1" u="sng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эксплуатации</a:t>
            </a:r>
            <a:r>
              <a:rPr sz="1800" i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r>
              <a:rPr sz="1800" i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«ВСЁ</a:t>
            </a:r>
            <a:r>
              <a:rPr sz="1800" i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ЗАВИСИТ</a:t>
            </a:r>
            <a:r>
              <a:rPr sz="180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ОТ</a:t>
            </a:r>
            <a:r>
              <a:rPr sz="1800" i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МОДЕЛИ»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22040" y="3452621"/>
            <a:ext cx="1917700" cy="715010"/>
          </a:xfrm>
          <a:custGeom>
            <a:avLst/>
            <a:gdLst/>
            <a:ahLst/>
            <a:cxnLst/>
            <a:rect l="l" t="t" r="r" b="b"/>
            <a:pathLst>
              <a:path w="1917700" h="715010">
                <a:moveTo>
                  <a:pt x="1843718" y="29861"/>
                </a:moveTo>
                <a:lnTo>
                  <a:pt x="0" y="702690"/>
                </a:lnTo>
                <a:lnTo>
                  <a:pt x="4445" y="714628"/>
                </a:lnTo>
                <a:lnTo>
                  <a:pt x="1848069" y="41834"/>
                </a:lnTo>
                <a:lnTo>
                  <a:pt x="1843718" y="29861"/>
                </a:lnTo>
                <a:close/>
              </a:path>
              <a:path w="1917700" h="715010">
                <a:moveTo>
                  <a:pt x="1902538" y="25526"/>
                </a:moveTo>
                <a:lnTo>
                  <a:pt x="1855597" y="25526"/>
                </a:lnTo>
                <a:lnTo>
                  <a:pt x="1860042" y="37464"/>
                </a:lnTo>
                <a:lnTo>
                  <a:pt x="1848069" y="41834"/>
                </a:lnTo>
                <a:lnTo>
                  <a:pt x="1858899" y="71627"/>
                </a:lnTo>
                <a:lnTo>
                  <a:pt x="1902538" y="25526"/>
                </a:lnTo>
                <a:close/>
              </a:path>
              <a:path w="1917700" h="715010">
                <a:moveTo>
                  <a:pt x="1855597" y="25526"/>
                </a:moveTo>
                <a:lnTo>
                  <a:pt x="1843718" y="29861"/>
                </a:lnTo>
                <a:lnTo>
                  <a:pt x="1848069" y="41834"/>
                </a:lnTo>
                <a:lnTo>
                  <a:pt x="1860042" y="37464"/>
                </a:lnTo>
                <a:lnTo>
                  <a:pt x="1855597" y="25526"/>
                </a:lnTo>
                <a:close/>
              </a:path>
              <a:path w="1917700" h="715010">
                <a:moveTo>
                  <a:pt x="1832864" y="0"/>
                </a:moveTo>
                <a:lnTo>
                  <a:pt x="1843718" y="29861"/>
                </a:lnTo>
                <a:lnTo>
                  <a:pt x="1855597" y="25526"/>
                </a:lnTo>
                <a:lnTo>
                  <a:pt x="1902538" y="25526"/>
                </a:lnTo>
                <a:lnTo>
                  <a:pt x="1917446" y="9778"/>
                </a:lnTo>
                <a:lnTo>
                  <a:pt x="1832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95387" y="5272087"/>
            <a:ext cx="2438400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98755" marR="205104" indent="-6985" algn="ctr">
              <a:lnSpc>
                <a:spcPct val="100899"/>
              </a:lnSpc>
              <a:spcBef>
                <a:spcPts val="295"/>
              </a:spcBef>
            </a:pPr>
            <a:r>
              <a:rPr sz="1800" dirty="0">
                <a:latin typeface="Times New Roman"/>
                <a:cs typeface="Times New Roman"/>
              </a:rPr>
              <a:t>Данные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реального </a:t>
            </a:r>
            <a:r>
              <a:rPr sz="1800" dirty="0">
                <a:latin typeface="Times New Roman"/>
                <a:cs typeface="Times New Roman"/>
              </a:rPr>
              <a:t>мира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(отличаются </a:t>
            </a:r>
            <a:r>
              <a:rPr sz="1800" spc="-25" dirty="0">
                <a:latin typeface="Times New Roman"/>
                <a:cs typeface="Times New Roman"/>
              </a:rPr>
              <a:t>от </a:t>
            </a:r>
            <a:r>
              <a:rPr sz="1800" spc="-10" dirty="0">
                <a:latin typeface="Times New Roman"/>
                <a:cs typeface="Times New Roman"/>
              </a:rPr>
              <a:t>обучающих)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19801" y="5395912"/>
            <a:ext cx="2438400" cy="6381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Times New Roman"/>
                <a:cs typeface="Times New Roman"/>
              </a:rPr>
              <a:t>Исполняемый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файл</a:t>
            </a:r>
            <a:endParaRPr sz="18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Times New Roman"/>
                <a:cs typeface="Times New Roman"/>
              </a:rPr>
              <a:t>(Модель)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17255" y="6609397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33723" y="5672963"/>
            <a:ext cx="1888489" cy="76200"/>
          </a:xfrm>
          <a:custGeom>
            <a:avLst/>
            <a:gdLst/>
            <a:ahLst/>
            <a:cxnLst/>
            <a:rect l="l" t="t" r="r" b="b"/>
            <a:pathLst>
              <a:path w="1888489" h="76200">
                <a:moveTo>
                  <a:pt x="1876598" y="31610"/>
                </a:moveTo>
                <a:lnTo>
                  <a:pt x="1824736" y="31610"/>
                </a:lnTo>
                <a:lnTo>
                  <a:pt x="1824863" y="44310"/>
                </a:lnTo>
                <a:lnTo>
                  <a:pt x="1812173" y="44447"/>
                </a:lnTo>
                <a:lnTo>
                  <a:pt x="1812543" y="76200"/>
                </a:lnTo>
                <a:lnTo>
                  <a:pt x="1888236" y="37274"/>
                </a:lnTo>
                <a:lnTo>
                  <a:pt x="1876598" y="31610"/>
                </a:lnTo>
                <a:close/>
              </a:path>
              <a:path w="1888489" h="76200">
                <a:moveTo>
                  <a:pt x="1812025" y="31747"/>
                </a:moveTo>
                <a:lnTo>
                  <a:pt x="0" y="51308"/>
                </a:lnTo>
                <a:lnTo>
                  <a:pt x="126" y="64008"/>
                </a:lnTo>
                <a:lnTo>
                  <a:pt x="1812173" y="44447"/>
                </a:lnTo>
                <a:lnTo>
                  <a:pt x="1812025" y="31747"/>
                </a:lnTo>
                <a:close/>
              </a:path>
              <a:path w="1888489" h="76200">
                <a:moveTo>
                  <a:pt x="1824736" y="31610"/>
                </a:moveTo>
                <a:lnTo>
                  <a:pt x="1812025" y="31747"/>
                </a:lnTo>
                <a:lnTo>
                  <a:pt x="1812173" y="44447"/>
                </a:lnTo>
                <a:lnTo>
                  <a:pt x="1824863" y="44310"/>
                </a:lnTo>
                <a:lnTo>
                  <a:pt x="1824736" y="31610"/>
                </a:lnTo>
                <a:close/>
              </a:path>
              <a:path w="1888489" h="76200">
                <a:moveTo>
                  <a:pt x="1811654" y="0"/>
                </a:moveTo>
                <a:lnTo>
                  <a:pt x="1812025" y="31747"/>
                </a:lnTo>
                <a:lnTo>
                  <a:pt x="1824736" y="31610"/>
                </a:lnTo>
                <a:lnTo>
                  <a:pt x="1876598" y="31610"/>
                </a:lnTo>
                <a:lnTo>
                  <a:pt x="1811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775" y="8382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662" y="-40893"/>
            <a:ext cx="45853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2D75B6"/>
                </a:solidFill>
              </a:rPr>
              <a:t>Доверие</a:t>
            </a:r>
            <a:r>
              <a:rPr spc="165" dirty="0">
                <a:solidFill>
                  <a:srgbClr val="2D75B6"/>
                </a:solidFill>
              </a:rPr>
              <a:t> </a:t>
            </a:r>
            <a:r>
              <a:rPr dirty="0">
                <a:solidFill>
                  <a:srgbClr val="2D75B6"/>
                </a:solidFill>
              </a:rPr>
              <a:t>к</a:t>
            </a:r>
            <a:r>
              <a:rPr spc="25" dirty="0">
                <a:solidFill>
                  <a:srgbClr val="2D75B6"/>
                </a:solidFill>
              </a:rPr>
              <a:t> </a:t>
            </a:r>
            <a:r>
              <a:rPr dirty="0">
                <a:solidFill>
                  <a:srgbClr val="2D75B6"/>
                </a:solidFill>
              </a:rPr>
              <a:t>ИТ</a:t>
            </a:r>
            <a:r>
              <a:rPr spc="-5" dirty="0">
                <a:solidFill>
                  <a:srgbClr val="2D75B6"/>
                </a:solidFill>
              </a:rPr>
              <a:t> </a:t>
            </a:r>
            <a:r>
              <a:rPr dirty="0">
                <a:solidFill>
                  <a:srgbClr val="2D75B6"/>
                </a:solidFill>
              </a:rPr>
              <a:t>–</a:t>
            </a:r>
            <a:r>
              <a:rPr spc="10" dirty="0">
                <a:solidFill>
                  <a:srgbClr val="2D75B6"/>
                </a:solidFill>
              </a:rPr>
              <a:t> </a:t>
            </a:r>
            <a:r>
              <a:rPr dirty="0">
                <a:solidFill>
                  <a:srgbClr val="2D75B6"/>
                </a:solidFill>
              </a:rPr>
              <a:t>ГОСТ</a:t>
            </a:r>
            <a:r>
              <a:rPr spc="60" dirty="0">
                <a:solidFill>
                  <a:srgbClr val="2D75B6"/>
                </a:solidFill>
              </a:rPr>
              <a:t> </a:t>
            </a:r>
            <a:r>
              <a:rPr spc="-10" dirty="0">
                <a:solidFill>
                  <a:srgbClr val="2D75B6"/>
                </a:solidFill>
              </a:rPr>
              <a:t>15408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72" y="782256"/>
            <a:ext cx="4594225" cy="414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Доверие</a:t>
            </a: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 через</a:t>
            </a:r>
            <a:r>
              <a:rPr sz="180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оценку</a:t>
            </a:r>
            <a:r>
              <a:rPr sz="180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тестирование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):</a:t>
            </a:r>
            <a:endParaRPr sz="1800" dirty="0">
              <a:latin typeface="Times New Roman"/>
              <a:cs typeface="Times New Roman"/>
            </a:endParaRPr>
          </a:p>
          <a:p>
            <a:pPr marL="250190" indent="-237490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250190" algn="l"/>
              </a:tabLst>
            </a:pPr>
            <a:r>
              <a:rPr sz="1800" dirty="0">
                <a:latin typeface="Times New Roman"/>
                <a:cs typeface="Times New Roman"/>
              </a:rPr>
              <a:t>анализ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проверку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процессов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процедур</a:t>
            </a:r>
            <a:endParaRPr sz="1800" dirty="0">
              <a:latin typeface="Times New Roman"/>
              <a:cs typeface="Times New Roman"/>
            </a:endParaRPr>
          </a:p>
          <a:p>
            <a:pPr marL="12700" marR="201295" indent="247015">
              <a:lnSpc>
                <a:spcPct val="100800"/>
              </a:lnSpc>
              <a:buAutoNum type="alphaLcParenR"/>
              <a:tabLst>
                <a:tab pos="259715" algn="l"/>
              </a:tabLst>
            </a:pPr>
            <a:r>
              <a:rPr sz="1800" dirty="0">
                <a:latin typeface="Times New Roman"/>
                <a:cs typeface="Times New Roman"/>
              </a:rPr>
              <a:t>проверку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того,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что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процессы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процедуры </a:t>
            </a:r>
            <a:r>
              <a:rPr sz="1800" dirty="0">
                <a:latin typeface="Times New Roman"/>
                <a:cs typeface="Times New Roman"/>
              </a:rPr>
              <a:t>действительно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применяются</a:t>
            </a:r>
            <a:endParaRPr sz="1800" dirty="0">
              <a:latin typeface="Times New Roman"/>
              <a:cs typeface="Times New Roman"/>
            </a:endParaRPr>
          </a:p>
          <a:p>
            <a:pPr marL="12700" marR="1464310" indent="237490">
              <a:lnSpc>
                <a:spcPts val="2180"/>
              </a:lnSpc>
              <a:buFont typeface="Times New Roman"/>
              <a:buAutoNum type="alphaLcParenR"/>
              <a:tabLst>
                <a:tab pos="250190" algn="l"/>
              </a:tabLst>
            </a:pPr>
            <a:r>
              <a:rPr sz="1800" i="1" dirty="0">
                <a:latin typeface="Times New Roman"/>
                <a:cs typeface="Times New Roman"/>
              </a:rPr>
              <a:t>анализ</a:t>
            </a:r>
            <a:r>
              <a:rPr sz="1800" i="1" spc="-11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соответствия </a:t>
            </a:r>
            <a:r>
              <a:rPr sz="1800" i="1" spc="-20" dirty="0">
                <a:latin typeface="Times New Roman"/>
                <a:cs typeface="Times New Roman"/>
              </a:rPr>
              <a:t>между </a:t>
            </a:r>
            <a:r>
              <a:rPr sz="1800" i="1" dirty="0">
                <a:latin typeface="Times New Roman"/>
                <a:cs typeface="Times New Roman"/>
              </a:rPr>
              <a:t>представлениями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проекта</a:t>
            </a:r>
            <a:r>
              <a:rPr sz="1800" i="1" spc="-80" dirty="0">
                <a:latin typeface="Times New Roman"/>
                <a:cs typeface="Times New Roman"/>
              </a:rPr>
              <a:t> </a:t>
            </a:r>
            <a:r>
              <a:rPr sz="1800" i="1" spc="-25" dirty="0">
                <a:latin typeface="Times New Roman"/>
                <a:cs typeface="Times New Roman"/>
              </a:rPr>
              <a:t>ОО</a:t>
            </a:r>
            <a:endParaRPr sz="1800" dirty="0">
              <a:latin typeface="Times New Roman"/>
              <a:cs typeface="Times New Roman"/>
            </a:endParaRPr>
          </a:p>
          <a:p>
            <a:pPr marL="259715" indent="-247015">
              <a:lnSpc>
                <a:spcPts val="2100"/>
              </a:lnSpc>
              <a:buFont typeface="Times New Roman"/>
              <a:buAutoNum type="alphaLcParenR"/>
              <a:tabLst>
                <a:tab pos="259715" algn="l"/>
              </a:tabLst>
            </a:pPr>
            <a:r>
              <a:rPr sz="1800" i="1" dirty="0">
                <a:latin typeface="Times New Roman"/>
                <a:cs typeface="Times New Roman"/>
              </a:rPr>
              <a:t>анализ</a:t>
            </a:r>
            <a:r>
              <a:rPr sz="1800" i="1" spc="-6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соответствия</a:t>
            </a:r>
            <a:r>
              <a:rPr sz="1800" i="1" spc="-5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каждого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dirty="0">
                <a:latin typeface="Times New Roman"/>
                <a:cs typeface="Times New Roman"/>
              </a:rPr>
              <a:t>представления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проекта</a:t>
            </a:r>
            <a:r>
              <a:rPr sz="1800" i="1" spc="-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ОО</a:t>
            </a:r>
            <a:r>
              <a:rPr sz="1800" i="1" spc="-10" dirty="0">
                <a:latin typeface="Times New Roman"/>
                <a:cs typeface="Times New Roman"/>
              </a:rPr>
              <a:t> требованиям</a:t>
            </a:r>
            <a:endParaRPr sz="1800" dirty="0">
              <a:latin typeface="Times New Roman"/>
              <a:cs typeface="Times New Roman"/>
            </a:endParaRPr>
          </a:p>
          <a:p>
            <a:pPr marL="250190" indent="-237490">
              <a:lnSpc>
                <a:spcPts val="2130"/>
              </a:lnSpc>
              <a:spcBef>
                <a:spcPts val="15"/>
              </a:spcBef>
              <a:buAutoNum type="alphaLcParenR" startAt="5"/>
              <a:tabLst>
                <a:tab pos="250190" algn="l"/>
              </a:tabLst>
            </a:pPr>
            <a:r>
              <a:rPr sz="1800" dirty="0">
                <a:latin typeface="Times New Roman"/>
                <a:cs typeface="Times New Roman"/>
              </a:rPr>
              <a:t>верификацию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доказательств</a:t>
            </a:r>
            <a:endParaRPr sz="1800" dirty="0">
              <a:latin typeface="Times New Roman"/>
              <a:cs typeface="Times New Roman"/>
            </a:endParaRPr>
          </a:p>
          <a:p>
            <a:pPr marL="220979" indent="-208279">
              <a:lnSpc>
                <a:spcPts val="2130"/>
              </a:lnSpc>
              <a:buAutoNum type="alphaLcParenR" startAt="5"/>
              <a:tabLst>
                <a:tab pos="220979" algn="l"/>
              </a:tabLst>
            </a:pPr>
            <a:r>
              <a:rPr sz="1800" dirty="0">
                <a:latin typeface="Times New Roman"/>
                <a:cs typeface="Times New Roman"/>
              </a:rPr>
              <a:t>анализ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руководств</a:t>
            </a:r>
            <a:endParaRPr sz="1800" dirty="0">
              <a:latin typeface="Times New Roman"/>
              <a:cs typeface="Times New Roman"/>
            </a:endParaRPr>
          </a:p>
          <a:p>
            <a:pPr marL="12700" marR="384810" indent="246379">
              <a:lnSpc>
                <a:spcPct val="100800"/>
              </a:lnSpc>
              <a:buAutoNum type="alphaLcParenR" startAt="5"/>
              <a:tabLst>
                <a:tab pos="259079" algn="l"/>
              </a:tabLst>
            </a:pPr>
            <a:r>
              <a:rPr sz="1800" dirty="0">
                <a:latin typeface="Times New Roman"/>
                <a:cs typeface="Times New Roman"/>
              </a:rPr>
              <a:t>анализ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разработанных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функциональных </a:t>
            </a:r>
            <a:r>
              <a:rPr sz="1800" dirty="0">
                <a:latin typeface="Times New Roman"/>
                <a:cs typeface="Times New Roman"/>
              </a:rPr>
              <a:t>тестов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предоставленных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результатов</a:t>
            </a:r>
            <a:endParaRPr sz="1800" dirty="0">
              <a:latin typeface="Times New Roman"/>
              <a:cs typeface="Times New Roman"/>
            </a:endParaRPr>
          </a:p>
          <a:p>
            <a:pPr marL="259715" indent="-247015">
              <a:lnSpc>
                <a:spcPct val="100000"/>
              </a:lnSpc>
              <a:spcBef>
                <a:spcPts val="15"/>
              </a:spcBef>
              <a:buFont typeface="Times New Roman"/>
              <a:buAutoNum type="alphaLcParenR" startAt="5"/>
              <a:tabLst>
                <a:tab pos="259715" algn="l"/>
              </a:tabLst>
            </a:pPr>
            <a:r>
              <a:rPr sz="1800" i="1" dirty="0">
                <a:latin typeface="Times New Roman"/>
                <a:cs typeface="Times New Roman"/>
              </a:rPr>
              <a:t>независимое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функциональное</a:t>
            </a:r>
            <a:r>
              <a:rPr sz="1800" i="1" spc="-7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тестирование</a:t>
            </a:r>
            <a:endParaRPr sz="1800" dirty="0">
              <a:latin typeface="Times New Roman"/>
              <a:cs typeface="Times New Roman"/>
            </a:endParaRPr>
          </a:p>
          <a:p>
            <a:pPr marL="211454" indent="-198755">
              <a:lnSpc>
                <a:spcPts val="2130"/>
              </a:lnSpc>
              <a:spcBef>
                <a:spcPts val="20"/>
              </a:spcBef>
              <a:buFont typeface="Times New Roman"/>
              <a:buAutoNum type="alphaLcParenR" startAt="5"/>
              <a:tabLst>
                <a:tab pos="211454" algn="l"/>
              </a:tabLst>
            </a:pPr>
            <a:r>
              <a:rPr sz="1800" i="1" dirty="0">
                <a:latin typeface="Times New Roman"/>
                <a:cs typeface="Times New Roman"/>
              </a:rPr>
              <a:t>анализ</a:t>
            </a:r>
            <a:r>
              <a:rPr sz="1800" i="1" spc="-9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уязвимостей</a:t>
            </a:r>
            <a:endParaRPr sz="1800" dirty="0">
              <a:latin typeface="Times New Roman"/>
              <a:cs typeface="Times New Roman"/>
            </a:endParaRPr>
          </a:p>
          <a:p>
            <a:pPr marL="211454" indent="-198755">
              <a:lnSpc>
                <a:spcPts val="2130"/>
              </a:lnSpc>
              <a:buAutoNum type="alphaLcParenR" startAt="5"/>
              <a:tabLst>
                <a:tab pos="211454" algn="l"/>
              </a:tabLst>
            </a:pPr>
            <a:r>
              <a:rPr sz="1800" dirty="0">
                <a:latin typeface="Times New Roman"/>
                <a:cs typeface="Times New Roman"/>
              </a:rPr>
              <a:t>тестирование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на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проникновение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2129" y="1151234"/>
            <a:ext cx="3124142" cy="56413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21275" y="782256"/>
            <a:ext cx="2981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Иерархия</a:t>
            </a:r>
            <a:r>
              <a:rPr sz="180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требований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доверия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517" y="5764847"/>
            <a:ext cx="2917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Пакеты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доверия: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ОУД,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СоПД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" y="5334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64575" y="6614812"/>
            <a:ext cx="241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529174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150" y="323850"/>
            <a:ext cx="8924925" cy="6506845"/>
            <a:chOff x="57150" y="323850"/>
            <a:chExt cx="8924925" cy="6506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870" y="409052"/>
              <a:ext cx="5963709" cy="3753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597" y="4171949"/>
              <a:ext cx="5955386" cy="265859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5250" y="361950"/>
              <a:ext cx="8848725" cy="9525"/>
            </a:xfrm>
            <a:custGeom>
              <a:avLst/>
              <a:gdLst/>
              <a:ahLst/>
              <a:cxnLst/>
              <a:rect l="l" t="t" r="r" b="b"/>
              <a:pathLst>
                <a:path w="8848725" h="9525">
                  <a:moveTo>
                    <a:pt x="0" y="0"/>
                  </a:moveTo>
                  <a:lnTo>
                    <a:pt x="8848725" y="9525"/>
                  </a:lnTo>
                </a:path>
              </a:pathLst>
            </a:custGeom>
            <a:ln w="76200">
              <a:solidFill>
                <a:srgbClr val="578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91934" y="1510347"/>
            <a:ext cx="2301240" cy="2165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Иерархия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компонентов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за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счёт </a:t>
            </a:r>
            <a:r>
              <a:rPr sz="2000" spc="-10" dirty="0">
                <a:latin typeface="Times New Roman"/>
                <a:cs typeface="Times New Roman"/>
              </a:rPr>
              <a:t>увеличения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строгости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области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охвата</a:t>
            </a:r>
            <a:endParaRPr sz="2000">
              <a:latin typeface="Times New Roman"/>
              <a:cs typeface="Times New Roman"/>
            </a:endParaRPr>
          </a:p>
          <a:p>
            <a:pPr marL="355600" marR="353060" indent="-34353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и/или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глубины </a:t>
            </a:r>
            <a:r>
              <a:rPr sz="2000" spc="-10" dirty="0">
                <a:latin typeface="Times New Roman"/>
                <a:cs typeface="Times New Roman"/>
              </a:rPr>
              <a:t>оценки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Оценочные</a:t>
            </a:r>
            <a:r>
              <a:rPr sz="3200" spc="-170" dirty="0"/>
              <a:t> </a:t>
            </a:r>
            <a:r>
              <a:rPr sz="3200" dirty="0"/>
              <a:t>уровни</a:t>
            </a:r>
            <a:r>
              <a:rPr sz="3200" spc="-80" dirty="0"/>
              <a:t> </a:t>
            </a:r>
            <a:r>
              <a:rPr sz="3200" dirty="0"/>
              <a:t>доверия</a:t>
            </a:r>
            <a:r>
              <a:rPr sz="3200" spc="-90" dirty="0"/>
              <a:t> </a:t>
            </a:r>
            <a:r>
              <a:rPr sz="3200" dirty="0"/>
              <a:t>–</a:t>
            </a:r>
            <a:r>
              <a:rPr sz="3200" spc="-55" dirty="0"/>
              <a:t> </a:t>
            </a:r>
            <a:r>
              <a:rPr sz="3200" dirty="0"/>
              <a:t>ГОСТ</a:t>
            </a:r>
            <a:r>
              <a:rPr sz="3200" spc="-70" dirty="0"/>
              <a:t> </a:t>
            </a:r>
            <a:r>
              <a:rPr sz="3200" spc="-10" dirty="0"/>
              <a:t>15408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4053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105"/>
              </a:spcBef>
            </a:pPr>
            <a:r>
              <a:rPr sz="3600" spc="-20" dirty="0"/>
              <a:t>Методология</a:t>
            </a:r>
            <a:r>
              <a:rPr sz="3600" spc="85" dirty="0"/>
              <a:t> </a:t>
            </a:r>
            <a:r>
              <a:rPr sz="3600" dirty="0"/>
              <a:t>оценки</a:t>
            </a:r>
            <a:r>
              <a:rPr sz="3600" spc="-90" dirty="0"/>
              <a:t> </a:t>
            </a:r>
            <a:r>
              <a:rPr sz="3600" dirty="0"/>
              <a:t>–</a:t>
            </a:r>
            <a:r>
              <a:rPr sz="3600" spc="-55" dirty="0"/>
              <a:t> </a:t>
            </a:r>
            <a:r>
              <a:rPr sz="3600" dirty="0"/>
              <a:t>ГОСТ</a:t>
            </a:r>
            <a:r>
              <a:rPr sz="3600" spc="-130" dirty="0"/>
              <a:t> </a:t>
            </a:r>
            <a:r>
              <a:rPr sz="3600" spc="-10" dirty="0"/>
              <a:t>18045</a:t>
            </a:r>
            <a:endParaRPr sz="36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225" y="1164679"/>
            <a:ext cx="7439191" cy="37018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590" y="5143563"/>
            <a:ext cx="8165465" cy="864869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00" dirty="0">
                <a:latin typeface="Times New Roman"/>
                <a:cs typeface="Times New Roman"/>
              </a:rPr>
              <a:t>ГОСТ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ИСО/МЭК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15408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Общие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критерии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оценки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безопасности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ИТ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360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страниц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6753225" algn="l"/>
              </a:tabLst>
            </a:pPr>
            <a:r>
              <a:rPr sz="1800" dirty="0">
                <a:latin typeface="Times New Roman"/>
                <a:cs typeface="Times New Roman"/>
              </a:rPr>
              <a:t>ГОСТ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ИСО/МЭК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18045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Методология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оценки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безопасности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ИТ</a:t>
            </a:r>
            <a:r>
              <a:rPr sz="1800" dirty="0">
                <a:latin typeface="Times New Roman"/>
                <a:cs typeface="Times New Roman"/>
              </a:rPr>
              <a:t>	-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249 </a:t>
            </a:r>
            <a:r>
              <a:rPr sz="1800" b="1" spc="-10" dirty="0">
                <a:latin typeface="Times New Roman"/>
                <a:cs typeface="Times New Roman"/>
              </a:rPr>
              <a:t>страниц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" y="5334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087" y="65722"/>
            <a:ext cx="798639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/>
              <a:t>Доверие</a:t>
            </a:r>
            <a:r>
              <a:rPr sz="3200" spc="-30" dirty="0"/>
              <a:t> </a:t>
            </a:r>
            <a:r>
              <a:rPr sz="3200" dirty="0"/>
              <a:t>к</a:t>
            </a:r>
            <a:r>
              <a:rPr sz="3200" spc="-5" dirty="0"/>
              <a:t> </a:t>
            </a:r>
            <a:r>
              <a:rPr sz="3200" dirty="0"/>
              <a:t>ИТ</a:t>
            </a:r>
            <a:r>
              <a:rPr sz="3200" spc="5" dirty="0"/>
              <a:t> </a:t>
            </a:r>
            <a:r>
              <a:rPr sz="3200" dirty="0"/>
              <a:t>–</a:t>
            </a:r>
            <a:r>
              <a:rPr sz="3200" spc="15" dirty="0"/>
              <a:t> </a:t>
            </a:r>
            <a:r>
              <a:rPr sz="3200" spc="-30" dirty="0"/>
              <a:t>ГОСТы</a:t>
            </a:r>
            <a:r>
              <a:rPr sz="3200" spc="-75" dirty="0"/>
              <a:t> </a:t>
            </a:r>
            <a:r>
              <a:rPr sz="3200" dirty="0"/>
              <a:t>54581,</a:t>
            </a:r>
            <a:r>
              <a:rPr sz="3200" spc="-240" dirty="0"/>
              <a:t> </a:t>
            </a:r>
            <a:r>
              <a:rPr sz="3200" dirty="0"/>
              <a:t>54582,</a:t>
            </a:r>
            <a:r>
              <a:rPr sz="3200" spc="-240" dirty="0"/>
              <a:t> </a:t>
            </a:r>
            <a:r>
              <a:rPr sz="3200" spc="-10" dirty="0"/>
              <a:t>54583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6372" y="654748"/>
            <a:ext cx="8348345" cy="9906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71445" algn="l"/>
                <a:tab pos="5476240" algn="l"/>
              </a:tabLst>
            </a:pPr>
            <a:r>
              <a:rPr sz="1550" dirty="0">
                <a:latin typeface="Times New Roman"/>
                <a:cs typeface="Times New Roman"/>
              </a:rPr>
              <a:t>54581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–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Обзор</a:t>
            </a:r>
            <a:r>
              <a:rPr sz="1550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и</a:t>
            </a:r>
            <a:r>
              <a:rPr sz="1550" u="sng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основы</a:t>
            </a:r>
            <a:r>
              <a:rPr sz="1550" spc="-10" dirty="0">
                <a:latin typeface="Times New Roman"/>
                <a:cs typeface="Times New Roman"/>
              </a:rPr>
              <a:t>.</a:t>
            </a:r>
            <a:r>
              <a:rPr sz="1550" dirty="0">
                <a:latin typeface="Times New Roman"/>
                <a:cs typeface="Times New Roman"/>
              </a:rPr>
              <a:t>	54582</a:t>
            </a:r>
            <a:r>
              <a:rPr sz="1550" spc="-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–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Методы</a:t>
            </a:r>
            <a:r>
              <a:rPr sz="1550" u="sng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доверия</a:t>
            </a:r>
            <a:r>
              <a:rPr sz="1550" dirty="0">
                <a:latin typeface="Times New Roman"/>
                <a:cs typeface="Times New Roman"/>
              </a:rPr>
              <a:t>	54583</a:t>
            </a:r>
            <a:r>
              <a:rPr sz="1550" spc="-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–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Анализ</a:t>
            </a:r>
            <a:r>
              <a:rPr sz="1550" u="sng" spc="2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методов</a:t>
            </a:r>
            <a:r>
              <a:rPr sz="1550" u="sng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доверия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  <a:tabLst>
                <a:tab pos="3006725" algn="l"/>
              </a:tabLst>
            </a:pPr>
            <a:r>
              <a:rPr sz="1550" b="1" spc="10" dirty="0">
                <a:latin typeface="Times New Roman"/>
                <a:cs typeface="Times New Roman"/>
              </a:rPr>
              <a:t>Цель</a:t>
            </a:r>
            <a:r>
              <a:rPr sz="1550" b="1" spc="-15" dirty="0">
                <a:latin typeface="Times New Roman"/>
                <a:cs typeface="Times New Roman"/>
              </a:rPr>
              <a:t> </a:t>
            </a:r>
            <a:r>
              <a:rPr sz="1550" b="1" spc="10" dirty="0">
                <a:latin typeface="Times New Roman"/>
                <a:cs typeface="Times New Roman"/>
              </a:rPr>
              <a:t>обеспечения</a:t>
            </a:r>
            <a:r>
              <a:rPr sz="1550" b="1" spc="-114" dirty="0">
                <a:latin typeface="Times New Roman"/>
                <a:cs typeface="Times New Roman"/>
              </a:rPr>
              <a:t> </a:t>
            </a:r>
            <a:r>
              <a:rPr sz="1550" b="1" spc="10" dirty="0">
                <a:latin typeface="Times New Roman"/>
                <a:cs typeface="Times New Roman"/>
              </a:rPr>
              <a:t>доверия</a:t>
            </a:r>
            <a:r>
              <a:rPr sz="1550" b="1" spc="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-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создание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уверенности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в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надёжном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функционировании</a:t>
            </a:r>
            <a:r>
              <a:rPr sz="1550" spc="2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продукта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Times New Roman"/>
                <a:cs typeface="Times New Roman"/>
              </a:rPr>
              <a:t>в </a:t>
            </a:r>
            <a:r>
              <a:rPr sz="1550" dirty="0">
                <a:latin typeface="Times New Roman"/>
                <a:cs typeface="Times New Roman"/>
              </a:rPr>
              <a:t>заданных</a:t>
            </a:r>
            <a:r>
              <a:rPr sz="1550" spc="2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условиях.</a:t>
            </a:r>
            <a:r>
              <a:rPr sz="1550" dirty="0">
                <a:latin typeface="Times New Roman"/>
                <a:cs typeface="Times New Roman"/>
              </a:rPr>
              <a:t>	Оценка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риска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-&gt;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остаточный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риск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336" y="1746896"/>
            <a:ext cx="7256127" cy="40643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20151" y="6498590"/>
            <a:ext cx="1143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900" spc="-25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62" y="6357937"/>
            <a:ext cx="2876550" cy="371475"/>
          </a:xfrm>
          <a:prstGeom prst="rect">
            <a:avLst/>
          </a:prstGeom>
          <a:solidFill>
            <a:srgbClr val="DEEBF7"/>
          </a:solidFill>
          <a:ln w="25400">
            <a:solidFill>
              <a:srgbClr val="5B9BD4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latin typeface="Times New Roman"/>
                <a:cs typeface="Times New Roman"/>
              </a:rPr>
              <a:t>Разработка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производство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7151" y="6357937"/>
            <a:ext cx="2667000" cy="371475"/>
          </a:xfrm>
          <a:prstGeom prst="rect">
            <a:avLst/>
          </a:prstGeom>
          <a:solidFill>
            <a:srgbClr val="92D050"/>
          </a:solidFill>
          <a:ln w="25400">
            <a:solidFill>
              <a:srgbClr val="5B9BD4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Times New Roman"/>
                <a:cs typeface="Times New Roman"/>
              </a:rPr>
              <a:t>Проведение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испытаний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7051" y="6357937"/>
            <a:ext cx="2733675" cy="371475"/>
          </a:xfrm>
          <a:prstGeom prst="rect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latin typeface="Times New Roman"/>
                <a:cs typeface="Times New Roman"/>
              </a:rPr>
              <a:t>Поддержка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безопасности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7225" y="5960745"/>
            <a:ext cx="5395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Требования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к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уровням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доверия</a:t>
            </a:r>
            <a:r>
              <a:rPr sz="180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СрЗИ</a:t>
            </a:r>
            <a:r>
              <a:rPr sz="1800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(ФСТЭК,</a:t>
            </a:r>
            <a:r>
              <a:rPr sz="1800" u="sng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2020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г.)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50" y="5334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" y="-19748"/>
            <a:ext cx="8054340" cy="6019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445"/>
              </a:spcBef>
            </a:pPr>
            <a:r>
              <a:rPr sz="2000" b="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ГОСТ</a:t>
            </a:r>
            <a:r>
              <a:rPr sz="2000" b="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Р</a:t>
            </a: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59276-2020</a:t>
            </a:r>
            <a:r>
              <a:rPr sz="2000" b="0" dirty="0">
                <a:latin typeface="Times New Roman"/>
                <a:cs typeface="Times New Roman"/>
              </a:rPr>
              <a:t>.</a:t>
            </a:r>
            <a:r>
              <a:rPr sz="2000" b="0" spc="-229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Системы</a:t>
            </a:r>
            <a:r>
              <a:rPr sz="2000" b="0" spc="-1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ИИ.</a:t>
            </a:r>
            <a:r>
              <a:rPr sz="2000" b="0" spc="-6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Способы</a:t>
            </a:r>
            <a:r>
              <a:rPr sz="2000" b="0" spc="-1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обеспечения</a:t>
            </a:r>
            <a:r>
              <a:rPr sz="2000" b="0" spc="-3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доверия.</a:t>
            </a:r>
            <a:r>
              <a:rPr sz="2000" b="0" spc="-60" dirty="0">
                <a:latin typeface="Times New Roman"/>
                <a:cs typeface="Times New Roman"/>
              </a:rPr>
              <a:t> </a:t>
            </a:r>
            <a:r>
              <a:rPr sz="2000" b="0" spc="-10" dirty="0">
                <a:latin typeface="Times New Roman"/>
                <a:cs typeface="Times New Roman"/>
              </a:rPr>
              <a:t>Общие положения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495451"/>
              </p:ext>
            </p:extLst>
          </p:nvPr>
        </p:nvGraphicFramePr>
        <p:xfrm>
          <a:off x="30732" y="1138237"/>
          <a:ext cx="9109075" cy="569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70">
                <a:tc>
                  <a:txBody>
                    <a:bodyPr/>
                    <a:lstStyle/>
                    <a:p>
                      <a:pPr marL="231775">
                        <a:lnSpc>
                          <a:spcPts val="19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Стадия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ЖЦ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9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Фактор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снижения</a:t>
                      </a:r>
                      <a:r>
                        <a:rPr sz="18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качества</a:t>
                      </a:r>
                      <a:r>
                        <a:rPr sz="18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системы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ИИ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 gridSpan="2">
                  <a:txBody>
                    <a:bodyPr/>
                    <a:lstStyle/>
                    <a:p>
                      <a:pPr marL="7620" algn="ctr">
                        <a:lnSpc>
                          <a:spcPts val="19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Создание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системы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ИИ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21590">
                        <a:lnSpc>
                          <a:spcPts val="1964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Концепция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964"/>
                        </a:lnSpc>
                      </a:pP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Недостаточная</a:t>
                      </a:r>
                      <a:r>
                        <a:rPr sz="1800" i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полнота выбранного</a:t>
                      </a:r>
                      <a:r>
                        <a:rPr sz="18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набора</a:t>
                      </a:r>
                      <a:r>
                        <a:rPr sz="1800" i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характеристик</a:t>
                      </a:r>
                      <a:r>
                        <a:rPr sz="1800" i="1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системы</a:t>
                      </a:r>
                      <a:r>
                        <a:rPr sz="180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ИИ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015">
                <a:tc>
                  <a:txBody>
                    <a:bodyPr/>
                    <a:lstStyle/>
                    <a:p>
                      <a:pPr marL="21590">
                        <a:lnSpc>
                          <a:spcPts val="197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Разработка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1699260">
                        <a:lnSpc>
                          <a:spcPts val="1950"/>
                        </a:lnSpc>
                        <a:spcBef>
                          <a:spcPts val="45"/>
                        </a:spcBef>
                      </a:pP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Недостаточная</a:t>
                      </a:r>
                      <a:r>
                        <a:rPr sz="1800" i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представительность</a:t>
                      </a:r>
                      <a:r>
                        <a:rPr sz="1800" i="1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обучающей</a:t>
                      </a:r>
                      <a:r>
                        <a:rPr sz="1800" i="1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выборки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Смещенность</a:t>
                      </a:r>
                      <a:r>
                        <a:rPr sz="180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обучающей</a:t>
                      </a:r>
                      <a:r>
                        <a:rPr sz="180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выборки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ts val="182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Неоптимальность</a:t>
                      </a:r>
                      <a:r>
                        <a:rPr sz="1800" i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используемой</a:t>
                      </a:r>
                      <a:r>
                        <a:rPr sz="1800" i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модели</a:t>
                      </a:r>
                      <a:r>
                        <a:rPr sz="1800" i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данных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ts val="2055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Недостаточный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уровень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унификации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9015">
                <a:tc>
                  <a:txBody>
                    <a:bodyPr/>
                    <a:lstStyle/>
                    <a:p>
                      <a:pPr marL="21590">
                        <a:lnSpc>
                          <a:spcPts val="198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Производство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875"/>
                        </a:lnSpc>
                      </a:pPr>
                      <a:r>
                        <a:rPr sz="1800" b="1" spc="-10" dirty="0">
                          <a:solidFill>
                            <a:srgbClr val="538235"/>
                          </a:solidFill>
                          <a:latin typeface="Times New Roman"/>
                          <a:cs typeface="Times New Roman"/>
                        </a:rPr>
                        <a:t>Недостаточная</a:t>
                      </a:r>
                      <a:r>
                        <a:rPr sz="1800" b="1" spc="30" dirty="0">
                          <a:solidFill>
                            <a:srgbClr val="53823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538235"/>
                          </a:solidFill>
                          <a:latin typeface="Times New Roman"/>
                          <a:cs typeface="Times New Roman"/>
                        </a:rPr>
                        <a:t>надежность</a:t>
                      </a:r>
                      <a:r>
                        <a:rPr sz="1800" b="1" spc="-5" dirty="0">
                          <a:solidFill>
                            <a:srgbClr val="53823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538235"/>
                          </a:solidFill>
                          <a:latin typeface="Times New Roman"/>
                          <a:cs typeface="Times New Roman"/>
                        </a:rPr>
                        <a:t>создаваемой</a:t>
                      </a:r>
                      <a:r>
                        <a:rPr sz="1800" b="1" spc="-140" dirty="0">
                          <a:solidFill>
                            <a:srgbClr val="53823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538235"/>
                          </a:solidFill>
                          <a:latin typeface="Times New Roman"/>
                          <a:cs typeface="Times New Roman"/>
                        </a:rPr>
                        <a:t>системы</a:t>
                      </a:r>
                      <a:r>
                        <a:rPr sz="1800" b="1" spc="-10" dirty="0">
                          <a:solidFill>
                            <a:srgbClr val="53823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538235"/>
                          </a:solidFill>
                          <a:latin typeface="Times New Roman"/>
                          <a:cs typeface="Times New Roman"/>
                        </a:rPr>
                        <a:t>ИИ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ts val="195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Чрезмерная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стоимость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владения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системой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ИИ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ts val="1955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Недостаточная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понятность,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объяснимость,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предсказуемость</a:t>
                      </a:r>
                      <a:r>
                        <a:rPr sz="1800" b="1" spc="-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sz="1800" b="1" spc="-6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др.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ts val="2055"/>
                        </a:lnSpc>
                      </a:pPr>
                      <a:r>
                        <a:rPr sz="1800" b="1" i="1" spc="-1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Недостаточная</a:t>
                      </a:r>
                      <a:r>
                        <a:rPr sz="1800" b="1" i="1" spc="-5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защищенность</a:t>
                      </a:r>
                      <a:r>
                        <a:rPr sz="1800" b="1" i="1" spc="-2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информации</a:t>
                      </a:r>
                      <a:r>
                        <a:rPr sz="1800" b="1" i="1" spc="1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о</a:t>
                      </a:r>
                      <a:r>
                        <a:rPr sz="1800" b="1" i="1" spc="-8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модели</a:t>
                      </a:r>
                      <a:r>
                        <a:rPr sz="1800" b="1" i="1" spc="-4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данных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5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Эксплуатация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системы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ИИ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9425">
                <a:tc>
                  <a:txBody>
                    <a:bodyPr/>
                    <a:lstStyle/>
                    <a:p>
                      <a:pPr marL="21590" marR="41275">
                        <a:lnSpc>
                          <a:spcPts val="195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Применение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по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назначению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88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Применение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системы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ИИ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не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по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назначению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2860" marR="907415">
                        <a:lnSpc>
                          <a:spcPts val="1950"/>
                        </a:lnSpc>
                        <a:spcBef>
                          <a:spcPts val="135"/>
                        </a:spcBef>
                      </a:pP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Недостаточная</a:t>
                      </a:r>
                      <a:r>
                        <a:rPr sz="1800" i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представительность</a:t>
                      </a:r>
                      <a:r>
                        <a:rPr sz="1800" i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тестовых</a:t>
                      </a: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данных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Недостаточная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периодичность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тестирования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системы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ИИ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Отсутствие</a:t>
                      </a:r>
                      <a:r>
                        <a:rPr sz="18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средств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автоматического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тестирования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при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дообучении </a:t>
                      </a: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Недостаточная</a:t>
                      </a:r>
                      <a:r>
                        <a:rPr sz="1800" i="1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ЗИ</a:t>
                      </a:r>
                      <a:r>
                        <a:rPr sz="1800" i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о</a:t>
                      </a:r>
                      <a:r>
                        <a:rPr sz="18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функционировании</a:t>
                      </a:r>
                      <a:r>
                        <a:rPr sz="18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системы</a:t>
                      </a:r>
                      <a:r>
                        <a:rPr sz="1800" i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ИИ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ts val="1825"/>
                        </a:lnSpc>
                      </a:pPr>
                      <a:r>
                        <a:rPr sz="1800" b="1" i="1" spc="-1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Недостаточная</a:t>
                      </a:r>
                      <a:r>
                        <a:rPr sz="1800" b="1" i="1" spc="-2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ЗИ</a:t>
                      </a:r>
                      <a:r>
                        <a:rPr sz="1800" b="1" i="1" spc="-4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о</a:t>
                      </a:r>
                      <a:r>
                        <a:rPr sz="1800" b="1" i="1" spc="-5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модели</a:t>
                      </a:r>
                      <a:r>
                        <a:rPr sz="1800" b="1" i="1" spc="-2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данных,</a:t>
                      </a:r>
                      <a:r>
                        <a:rPr sz="1800" b="1" i="1" spc="-5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используемой</a:t>
                      </a:r>
                      <a:r>
                        <a:rPr sz="1800" b="1" i="1" spc="4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в</a:t>
                      </a:r>
                      <a:r>
                        <a:rPr sz="1800" b="1" i="1" spc="-10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системе</a:t>
                      </a:r>
                      <a:r>
                        <a:rPr sz="1800" b="1" i="1" spc="-3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2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ИИ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ts val="2025"/>
                        </a:lnSpc>
                      </a:pPr>
                      <a:r>
                        <a:rPr sz="1800" b="1" i="1" spc="-1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Недостаточная</a:t>
                      </a:r>
                      <a:r>
                        <a:rPr sz="1800" b="1" i="1" spc="-6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защищенность</a:t>
                      </a:r>
                      <a:r>
                        <a:rPr sz="1800" b="1" i="1" spc="-3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обрабатываемых</a:t>
                      </a:r>
                      <a:r>
                        <a:rPr sz="1800" b="1" i="1" spc="-9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персональных</a:t>
                      </a:r>
                      <a:r>
                        <a:rPr sz="1800" b="1" i="1" spc="-3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данных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21590">
                        <a:lnSpc>
                          <a:spcPts val="201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Поддержка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201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Утрата</a:t>
                      </a: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актуальности</a:t>
                      </a:r>
                      <a:r>
                        <a:rPr sz="1800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модели</a:t>
                      </a:r>
                      <a:r>
                        <a:rPr sz="1800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данных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marL="21590">
                        <a:lnSpc>
                          <a:spcPts val="2014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Списание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855"/>
                        </a:lnSpc>
                      </a:pPr>
                      <a:r>
                        <a:rPr sz="1800" b="1" i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Нарушение</a:t>
                      </a:r>
                      <a:r>
                        <a:rPr sz="1800" b="1" i="1" spc="-8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конфиденциальности</a:t>
                      </a:r>
                      <a:r>
                        <a:rPr sz="1800" b="1" i="1" spc="15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ПДн</a:t>
                      </a:r>
                      <a:r>
                        <a:rPr sz="1800" b="1" i="1" spc="-4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при</a:t>
                      </a:r>
                      <a:r>
                        <a:rPr sz="1800" b="1" i="1" spc="2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выводе</a:t>
                      </a:r>
                      <a:r>
                        <a:rPr sz="1800" b="1" i="1" spc="-13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СИИ</a:t>
                      </a:r>
                      <a:r>
                        <a:rPr sz="1800" b="1" i="1" spc="-7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из</a:t>
                      </a:r>
                      <a:r>
                        <a:rPr sz="1800" b="1" i="1" spc="2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эксплуатации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R="701675" algn="r">
                        <a:lnSpc>
                          <a:spcPts val="919"/>
                        </a:lnSpc>
                      </a:pPr>
                      <a:r>
                        <a:rPr sz="900" spc="-25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lang="ru-RU" sz="900" spc="-25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6379" y="793178"/>
            <a:ext cx="86963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Times New Roman"/>
                <a:cs typeface="Times New Roman"/>
              </a:rPr>
              <a:t>Таблица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—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Факторы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снижения качества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на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стадиях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создания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и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эксплуатации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систем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искусственного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интеллекта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" y="609600"/>
            <a:ext cx="8839200" cy="9525"/>
          </a:xfrm>
          <a:custGeom>
            <a:avLst/>
            <a:gdLst/>
            <a:ahLst/>
            <a:cxnLst/>
            <a:rect l="l" t="t" r="r" b="b"/>
            <a:pathLst>
              <a:path w="8839200" h="9525">
                <a:moveTo>
                  <a:pt x="0" y="0"/>
                </a:moveTo>
                <a:lnTo>
                  <a:pt x="8839200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439" y="63"/>
            <a:ext cx="52476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/>
              <a:t>Наборы</a:t>
            </a:r>
            <a:r>
              <a:rPr sz="2450" spc="60" dirty="0"/>
              <a:t> </a:t>
            </a:r>
            <a:r>
              <a:rPr sz="2450" dirty="0"/>
              <a:t>данных</a:t>
            </a:r>
            <a:r>
              <a:rPr sz="2450" spc="165" dirty="0"/>
              <a:t> </a:t>
            </a:r>
            <a:r>
              <a:rPr sz="2450" dirty="0"/>
              <a:t>и</a:t>
            </a:r>
            <a:r>
              <a:rPr sz="2450" spc="120" dirty="0"/>
              <a:t> </a:t>
            </a:r>
            <a:r>
              <a:rPr sz="2450" dirty="0"/>
              <a:t>требования</a:t>
            </a:r>
            <a:r>
              <a:rPr sz="2450" spc="45" dirty="0"/>
              <a:t> </a:t>
            </a:r>
            <a:r>
              <a:rPr sz="2450" dirty="0"/>
              <a:t>к</a:t>
            </a:r>
            <a:r>
              <a:rPr sz="2450" spc="120" dirty="0"/>
              <a:t> </a:t>
            </a:r>
            <a:r>
              <a:rPr sz="2450" spc="-25" dirty="0"/>
              <a:t>ним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2776601" y="1862201"/>
            <a:ext cx="3743325" cy="371475"/>
          </a:xfrm>
          <a:custGeom>
            <a:avLst/>
            <a:gdLst/>
            <a:ahLst/>
            <a:cxnLst/>
            <a:rect l="l" t="t" r="r" b="b"/>
            <a:pathLst>
              <a:path w="3743325" h="371475">
                <a:moveTo>
                  <a:pt x="0" y="371475"/>
                </a:moveTo>
                <a:lnTo>
                  <a:pt x="3743325" y="371475"/>
                </a:lnTo>
                <a:lnTo>
                  <a:pt x="3743325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81363" y="1885378"/>
            <a:ext cx="3733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Полный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демонстрационный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набор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487" y="1138300"/>
            <a:ext cx="3743325" cy="36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Times New Roman"/>
                <a:cs typeface="Times New Roman"/>
              </a:rPr>
              <a:t>Базовый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демонстрационный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набор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5901" y="995425"/>
            <a:ext cx="4029075" cy="6477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8265" marR="281305">
              <a:lnSpc>
                <a:spcPct val="100800"/>
              </a:lnSpc>
              <a:spcBef>
                <a:spcPts val="215"/>
              </a:spcBef>
            </a:pPr>
            <a:r>
              <a:rPr sz="1800" dirty="0">
                <a:latin typeface="Times New Roman"/>
                <a:cs typeface="Times New Roman"/>
              </a:rPr>
              <a:t>Дополнительный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демонстрационный набор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5901" y="2652776"/>
            <a:ext cx="2009775" cy="371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Times New Roman"/>
                <a:cs typeface="Times New Roman"/>
              </a:rPr>
              <a:t>Тестовый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набор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4362" y="2624201"/>
            <a:ext cx="2019300" cy="647700"/>
          </a:xfrm>
          <a:custGeom>
            <a:avLst/>
            <a:gdLst/>
            <a:ahLst/>
            <a:cxnLst/>
            <a:rect l="l" t="t" r="r" b="b"/>
            <a:pathLst>
              <a:path w="2019300" h="647700">
                <a:moveTo>
                  <a:pt x="0" y="647700"/>
                </a:moveTo>
                <a:lnTo>
                  <a:pt x="2019300" y="647700"/>
                </a:lnTo>
                <a:lnTo>
                  <a:pt x="20193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0880" y="2645092"/>
            <a:ext cx="121666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-15" dirty="0">
                <a:latin typeface="Times New Roman"/>
                <a:cs typeface="Times New Roman"/>
              </a:rPr>
              <a:t>Обучающий </a:t>
            </a:r>
            <a:r>
              <a:rPr sz="1800" spc="-10" dirty="0">
                <a:latin typeface="Times New Roman"/>
                <a:cs typeface="Times New Roman"/>
              </a:rPr>
              <a:t>набор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19250" y="1487550"/>
            <a:ext cx="5190490" cy="1903095"/>
            <a:chOff x="1619250" y="1487550"/>
            <a:chExt cx="5190490" cy="1903095"/>
          </a:xfrm>
        </p:grpSpPr>
        <p:sp>
          <p:nvSpPr>
            <p:cNvPr id="11" name="object 11"/>
            <p:cNvSpPr/>
            <p:nvPr/>
          </p:nvSpPr>
          <p:spPr>
            <a:xfrm>
              <a:off x="1619250" y="1487550"/>
              <a:ext cx="5190490" cy="1158875"/>
            </a:xfrm>
            <a:custGeom>
              <a:avLst/>
              <a:gdLst/>
              <a:ahLst/>
              <a:cxnLst/>
              <a:rect l="l" t="t" r="r" b="b"/>
              <a:pathLst>
                <a:path w="5190490" h="1158875">
                  <a:moveTo>
                    <a:pt x="3025394" y="749173"/>
                  </a:moveTo>
                  <a:lnTo>
                    <a:pt x="3023362" y="733425"/>
                  </a:lnTo>
                  <a:lnTo>
                    <a:pt x="74561" y="1113193"/>
                  </a:lnTo>
                  <a:lnTo>
                    <a:pt x="70739" y="1083183"/>
                  </a:lnTo>
                  <a:lnTo>
                    <a:pt x="0" y="1130808"/>
                  </a:lnTo>
                  <a:lnTo>
                    <a:pt x="80391" y="1158748"/>
                  </a:lnTo>
                  <a:lnTo>
                    <a:pt x="76784" y="1130554"/>
                  </a:lnTo>
                  <a:lnTo>
                    <a:pt x="76581" y="1128941"/>
                  </a:lnTo>
                  <a:lnTo>
                    <a:pt x="3025394" y="749173"/>
                  </a:lnTo>
                  <a:close/>
                </a:path>
                <a:path w="5190490" h="1158875">
                  <a:moveTo>
                    <a:pt x="3028188" y="367284"/>
                  </a:moveTo>
                  <a:lnTo>
                    <a:pt x="3025495" y="365379"/>
                  </a:lnTo>
                  <a:lnTo>
                    <a:pt x="2958719" y="318008"/>
                  </a:lnTo>
                  <a:lnTo>
                    <a:pt x="2954083" y="347814"/>
                  </a:lnTo>
                  <a:lnTo>
                    <a:pt x="725170" y="0"/>
                  </a:lnTo>
                  <a:lnTo>
                    <a:pt x="722630" y="15748"/>
                  </a:lnTo>
                  <a:lnTo>
                    <a:pt x="2951657" y="363435"/>
                  </a:lnTo>
                  <a:lnTo>
                    <a:pt x="2947035" y="393192"/>
                  </a:lnTo>
                  <a:lnTo>
                    <a:pt x="3028188" y="367284"/>
                  </a:lnTo>
                  <a:close/>
                </a:path>
                <a:path w="5190490" h="1158875">
                  <a:moveTo>
                    <a:pt x="5189982" y="158623"/>
                  </a:moveTo>
                  <a:lnTo>
                    <a:pt x="5188331" y="142875"/>
                  </a:lnTo>
                  <a:lnTo>
                    <a:pt x="3103943" y="360514"/>
                  </a:lnTo>
                  <a:lnTo>
                    <a:pt x="3100832" y="330454"/>
                  </a:lnTo>
                  <a:lnTo>
                    <a:pt x="3028950" y="376301"/>
                  </a:lnTo>
                  <a:lnTo>
                    <a:pt x="3108706" y="406273"/>
                  </a:lnTo>
                  <a:lnTo>
                    <a:pt x="3105721" y="377571"/>
                  </a:lnTo>
                  <a:lnTo>
                    <a:pt x="3105581" y="376262"/>
                  </a:lnTo>
                  <a:lnTo>
                    <a:pt x="5189982" y="158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19250" y="3002406"/>
              <a:ext cx="4177029" cy="387985"/>
            </a:xfrm>
            <a:custGeom>
              <a:avLst/>
              <a:gdLst/>
              <a:ahLst/>
              <a:cxnLst/>
              <a:rect l="l" t="t" r="r" b="b"/>
              <a:pathLst>
                <a:path w="4177029" h="387985">
                  <a:moveTo>
                    <a:pt x="4176522" y="17018"/>
                  </a:moveTo>
                  <a:lnTo>
                    <a:pt x="4093083" y="0"/>
                  </a:lnTo>
                  <a:lnTo>
                    <a:pt x="4100855" y="29083"/>
                  </a:lnTo>
                  <a:lnTo>
                    <a:pt x="2836418" y="368046"/>
                  </a:lnTo>
                  <a:lnTo>
                    <a:pt x="2837434" y="371932"/>
                  </a:lnTo>
                  <a:lnTo>
                    <a:pt x="76466" y="259854"/>
                  </a:lnTo>
                  <a:lnTo>
                    <a:pt x="76479" y="259334"/>
                  </a:lnTo>
                  <a:lnTo>
                    <a:pt x="77724" y="229743"/>
                  </a:lnTo>
                  <a:lnTo>
                    <a:pt x="0" y="264668"/>
                  </a:lnTo>
                  <a:lnTo>
                    <a:pt x="74549" y="305816"/>
                  </a:lnTo>
                  <a:lnTo>
                    <a:pt x="75793" y="275729"/>
                  </a:lnTo>
                  <a:lnTo>
                    <a:pt x="2838069" y="387858"/>
                  </a:lnTo>
                  <a:lnTo>
                    <a:pt x="2838539" y="376072"/>
                  </a:lnTo>
                  <a:lnTo>
                    <a:pt x="2840482" y="383413"/>
                  </a:lnTo>
                  <a:lnTo>
                    <a:pt x="4104970" y="44437"/>
                  </a:lnTo>
                  <a:lnTo>
                    <a:pt x="4112768" y="73533"/>
                  </a:lnTo>
                  <a:lnTo>
                    <a:pt x="4166628" y="25781"/>
                  </a:lnTo>
                  <a:lnTo>
                    <a:pt x="4176522" y="1701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6372" y="3292792"/>
            <a:ext cx="8498205" cy="332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8485" indent="1863725">
              <a:lnSpc>
                <a:spcPct val="142000"/>
              </a:lnSpc>
              <a:spcBef>
                <a:spcPts val="100"/>
              </a:spcBef>
            </a:pPr>
            <a:r>
              <a:rPr sz="1800" dirty="0">
                <a:solidFill>
                  <a:srgbClr val="2E2D2D"/>
                </a:solidFill>
                <a:latin typeface="Times New Roman"/>
                <a:cs typeface="Times New Roman"/>
              </a:rPr>
              <a:t>Требования</a:t>
            </a:r>
            <a:r>
              <a:rPr sz="1800" spc="-35" dirty="0">
                <a:solidFill>
                  <a:srgbClr val="2E2D2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D2D"/>
                </a:solidFill>
                <a:latin typeface="Times New Roman"/>
                <a:cs typeface="Times New Roman"/>
              </a:rPr>
              <a:t>по</a:t>
            </a:r>
            <a:r>
              <a:rPr sz="1800" spc="-35" dirty="0">
                <a:solidFill>
                  <a:srgbClr val="2E2D2D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2E2D2D"/>
                </a:solidFill>
                <a:uFill>
                  <a:solidFill>
                    <a:srgbClr val="2E2D2D"/>
                  </a:solidFill>
                </a:uFill>
                <a:latin typeface="Times New Roman"/>
                <a:cs typeface="Times New Roman"/>
              </a:rPr>
              <a:t>ГОСТ</a:t>
            </a:r>
            <a:r>
              <a:rPr sz="1800" u="sng" spc="-5" dirty="0">
                <a:solidFill>
                  <a:srgbClr val="2E2D2D"/>
                </a:solidFill>
                <a:uFill>
                  <a:solidFill>
                    <a:srgbClr val="2E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2E2D2D"/>
                </a:solidFill>
                <a:uFill>
                  <a:solidFill>
                    <a:srgbClr val="2E2D2D"/>
                  </a:solidFill>
                </a:uFill>
                <a:latin typeface="Times New Roman"/>
                <a:cs typeface="Times New Roman"/>
              </a:rPr>
              <a:t>Р</a:t>
            </a:r>
            <a:r>
              <a:rPr sz="1800" u="sng" spc="20" dirty="0">
                <a:solidFill>
                  <a:srgbClr val="2E2D2D"/>
                </a:solidFill>
                <a:uFill>
                  <a:solidFill>
                    <a:srgbClr val="2E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2E2D2D"/>
                </a:solidFill>
                <a:uFill>
                  <a:solidFill>
                    <a:srgbClr val="2E2D2D"/>
                  </a:solidFill>
                </a:uFill>
                <a:latin typeface="Times New Roman"/>
                <a:cs typeface="Times New Roman"/>
              </a:rPr>
              <a:t>59921.5-</a:t>
            </a:r>
            <a:r>
              <a:rPr sz="1800" u="sng" dirty="0">
                <a:solidFill>
                  <a:srgbClr val="2E2D2D"/>
                </a:solidFill>
                <a:uFill>
                  <a:solidFill>
                    <a:srgbClr val="2E2D2D"/>
                  </a:solidFill>
                </a:uFill>
                <a:latin typeface="Times New Roman"/>
                <a:cs typeface="Times New Roman"/>
              </a:rPr>
              <a:t>2022</a:t>
            </a:r>
            <a:r>
              <a:rPr sz="1800" spc="-25" dirty="0">
                <a:solidFill>
                  <a:srgbClr val="2E2D2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E2D2D"/>
                </a:solidFill>
                <a:latin typeface="Times New Roman"/>
                <a:cs typeface="Times New Roman"/>
              </a:rPr>
              <a:t>(медицина)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Требования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к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набору</a:t>
            </a: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данных: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spc="-10" dirty="0">
                <a:latin typeface="Times New Roman"/>
                <a:cs typeface="Times New Roman"/>
              </a:rPr>
              <a:t>Представительность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spc="-10" dirty="0">
                <a:latin typeface="Times New Roman"/>
                <a:cs typeface="Times New Roman"/>
              </a:rPr>
              <a:t>Безизбыточность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Объективность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(отсутствие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предвзятости)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Microsoft Sans Serif"/>
              <a:buChar char="•"/>
              <a:tabLst>
                <a:tab pos="298450" algn="l"/>
              </a:tabLst>
            </a:pPr>
            <a:r>
              <a:rPr sz="1800" spc="-10" dirty="0">
                <a:latin typeface="Times New Roman"/>
                <a:cs typeface="Times New Roman"/>
              </a:rPr>
              <a:t>Конфиденциальность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Достаточный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объем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spc="-10" dirty="0">
                <a:latin typeface="Times New Roman"/>
                <a:cs typeface="Times New Roman"/>
              </a:rPr>
              <a:t>Характеристики</a:t>
            </a:r>
            <a:endParaRPr sz="1800" dirty="0">
              <a:latin typeface="Times New Roman"/>
              <a:cs typeface="Times New Roman"/>
            </a:endParaRPr>
          </a:p>
          <a:p>
            <a:pPr marL="156210" marR="5080">
              <a:lnSpc>
                <a:spcPct val="100800"/>
              </a:lnSpc>
              <a:spcBef>
                <a:spcPts val="1455"/>
              </a:spcBef>
            </a:pPr>
            <a:r>
              <a:rPr sz="1800" dirty="0">
                <a:latin typeface="Times New Roman"/>
                <a:cs typeface="Times New Roman"/>
              </a:rPr>
              <a:t>- точность, актуальность,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своевременность,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правильность,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согласованность,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удобство </a:t>
            </a:r>
            <a:r>
              <a:rPr sz="1800" dirty="0">
                <a:latin typeface="Times New Roman"/>
                <a:cs typeface="Times New Roman"/>
              </a:rPr>
              <a:t>использования,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доступность,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подотчетность,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масштабируемость</a:t>
            </a:r>
            <a:endParaRPr sz="1800" dirty="0">
              <a:latin typeface="Times New Roman"/>
              <a:cs typeface="Times New Roman"/>
            </a:endParaRPr>
          </a:p>
          <a:p>
            <a:pPr marR="241935" algn="r">
              <a:lnSpc>
                <a:spcPts val="1060"/>
              </a:lnSpc>
            </a:pPr>
            <a:r>
              <a:rPr sz="900" spc="-25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lang="ru-RU" sz="900" spc="-25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15859" y="2633916"/>
            <a:ext cx="897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E2D2D"/>
                </a:solidFill>
                <a:latin typeface="Times New Roman"/>
                <a:cs typeface="Times New Roman"/>
              </a:rPr>
              <a:t>Заказчик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16291" y="1657350"/>
            <a:ext cx="76200" cy="940435"/>
          </a:xfrm>
          <a:custGeom>
            <a:avLst/>
            <a:gdLst/>
            <a:ahLst/>
            <a:cxnLst/>
            <a:rect l="l" t="t" r="r" b="b"/>
            <a:pathLst>
              <a:path w="76200" h="940435">
                <a:moveTo>
                  <a:pt x="46100" y="63500"/>
                </a:moveTo>
                <a:lnTo>
                  <a:pt x="30225" y="63500"/>
                </a:lnTo>
                <a:lnTo>
                  <a:pt x="29082" y="939926"/>
                </a:lnTo>
                <a:lnTo>
                  <a:pt x="44957" y="939926"/>
                </a:lnTo>
                <a:lnTo>
                  <a:pt x="46100" y="63500"/>
                </a:lnTo>
                <a:close/>
              </a:path>
              <a:path w="76200" h="940435">
                <a:moveTo>
                  <a:pt x="38226" y="0"/>
                </a:moveTo>
                <a:lnTo>
                  <a:pt x="0" y="76200"/>
                </a:lnTo>
                <a:lnTo>
                  <a:pt x="30209" y="76200"/>
                </a:lnTo>
                <a:lnTo>
                  <a:pt x="30225" y="63500"/>
                </a:lnTo>
                <a:lnTo>
                  <a:pt x="69871" y="63500"/>
                </a:lnTo>
                <a:lnTo>
                  <a:pt x="38226" y="0"/>
                </a:lnTo>
                <a:close/>
              </a:path>
              <a:path w="76200" h="940435">
                <a:moveTo>
                  <a:pt x="69871" y="63500"/>
                </a:moveTo>
                <a:lnTo>
                  <a:pt x="46100" y="63500"/>
                </a:lnTo>
                <a:lnTo>
                  <a:pt x="46084" y="76200"/>
                </a:lnTo>
                <a:lnTo>
                  <a:pt x="76200" y="76200"/>
                </a:lnTo>
                <a:lnTo>
                  <a:pt x="69871" y="6350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6008" y="2221357"/>
            <a:ext cx="1156335" cy="438784"/>
          </a:xfrm>
          <a:custGeom>
            <a:avLst/>
            <a:gdLst/>
            <a:ahLst/>
            <a:cxnLst/>
            <a:rect l="l" t="t" r="r" b="b"/>
            <a:pathLst>
              <a:path w="1156335" h="438785">
                <a:moveTo>
                  <a:pt x="1081976" y="410065"/>
                </a:moveTo>
                <a:lnTo>
                  <a:pt x="1071626" y="438403"/>
                </a:lnTo>
                <a:lnTo>
                  <a:pt x="1156207" y="428751"/>
                </a:lnTo>
                <a:lnTo>
                  <a:pt x="1142680" y="414400"/>
                </a:lnTo>
                <a:lnTo>
                  <a:pt x="1093851" y="414400"/>
                </a:lnTo>
                <a:lnTo>
                  <a:pt x="1081976" y="410065"/>
                </a:lnTo>
                <a:close/>
              </a:path>
              <a:path w="1156335" h="438785">
                <a:moveTo>
                  <a:pt x="1087448" y="395083"/>
                </a:moveTo>
                <a:lnTo>
                  <a:pt x="1081976" y="410065"/>
                </a:lnTo>
                <a:lnTo>
                  <a:pt x="1093851" y="414400"/>
                </a:lnTo>
                <a:lnTo>
                  <a:pt x="1099312" y="399414"/>
                </a:lnTo>
                <a:lnTo>
                  <a:pt x="1087448" y="395083"/>
                </a:lnTo>
                <a:close/>
              </a:path>
              <a:path w="1156335" h="438785">
                <a:moveTo>
                  <a:pt x="1097788" y="366775"/>
                </a:moveTo>
                <a:lnTo>
                  <a:pt x="1087448" y="395083"/>
                </a:lnTo>
                <a:lnTo>
                  <a:pt x="1099312" y="399414"/>
                </a:lnTo>
                <a:lnTo>
                  <a:pt x="1093851" y="414400"/>
                </a:lnTo>
                <a:lnTo>
                  <a:pt x="1142680" y="414400"/>
                </a:lnTo>
                <a:lnTo>
                  <a:pt x="1097788" y="366775"/>
                </a:lnTo>
                <a:close/>
              </a:path>
              <a:path w="1156335" h="438785">
                <a:moveTo>
                  <a:pt x="5333" y="0"/>
                </a:moveTo>
                <a:lnTo>
                  <a:pt x="0" y="14985"/>
                </a:lnTo>
                <a:lnTo>
                  <a:pt x="1081976" y="410065"/>
                </a:lnTo>
                <a:lnTo>
                  <a:pt x="1087448" y="395083"/>
                </a:lnTo>
                <a:lnTo>
                  <a:pt x="5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0" y="5334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326" y="796843"/>
            <a:ext cx="7804423" cy="528963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7150" y="5334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022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5"/>
              </a:spcBef>
            </a:pPr>
            <a:r>
              <a:rPr sz="2400" b="0" u="heavy" dirty="0">
                <a:solidFill>
                  <a:srgbClr val="2E2D2D"/>
                </a:solidFill>
                <a:uFill>
                  <a:solidFill>
                    <a:srgbClr val="2E2D2D"/>
                  </a:solidFill>
                </a:uFill>
                <a:latin typeface="Times New Roman"/>
                <a:cs typeface="Times New Roman"/>
              </a:rPr>
              <a:t>ГОСТ</a:t>
            </a:r>
            <a:r>
              <a:rPr sz="2400" b="0" u="heavy" spc="-15" dirty="0">
                <a:solidFill>
                  <a:srgbClr val="2E2D2D"/>
                </a:solidFill>
                <a:uFill>
                  <a:solidFill>
                    <a:srgbClr val="2E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0" u="heavy" dirty="0">
                <a:solidFill>
                  <a:srgbClr val="2E2D2D"/>
                </a:solidFill>
                <a:uFill>
                  <a:solidFill>
                    <a:srgbClr val="2E2D2D"/>
                  </a:solidFill>
                </a:uFill>
                <a:latin typeface="Times New Roman"/>
                <a:cs typeface="Times New Roman"/>
              </a:rPr>
              <a:t>Р</a:t>
            </a:r>
            <a:r>
              <a:rPr sz="2400" b="0" u="heavy" spc="-30" dirty="0">
                <a:solidFill>
                  <a:srgbClr val="2E2D2D"/>
                </a:solidFill>
                <a:uFill>
                  <a:solidFill>
                    <a:srgbClr val="2E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0" u="heavy" spc="-10" dirty="0">
                <a:solidFill>
                  <a:srgbClr val="2E2D2D"/>
                </a:solidFill>
                <a:uFill>
                  <a:solidFill>
                    <a:srgbClr val="2E2D2D"/>
                  </a:solidFill>
                </a:uFill>
                <a:latin typeface="Times New Roman"/>
                <a:cs typeface="Times New Roman"/>
              </a:rPr>
              <a:t>59921.5-</a:t>
            </a:r>
            <a:r>
              <a:rPr sz="2400" b="0" u="heavy" spc="-20" dirty="0">
                <a:solidFill>
                  <a:srgbClr val="2E2D2D"/>
                </a:solidFill>
                <a:uFill>
                  <a:solidFill>
                    <a:srgbClr val="2E2D2D"/>
                  </a:solidFill>
                </a:uFill>
                <a:latin typeface="Times New Roman"/>
                <a:cs typeface="Times New Roman"/>
              </a:rPr>
              <a:t>2022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" y="5334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022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5"/>
              </a:spcBef>
            </a:pPr>
            <a:r>
              <a:rPr sz="2400" b="0" u="heavy" dirty="0">
                <a:solidFill>
                  <a:srgbClr val="2E2D2D"/>
                </a:solidFill>
                <a:uFill>
                  <a:solidFill>
                    <a:srgbClr val="2E2D2D"/>
                  </a:solidFill>
                </a:uFill>
                <a:latin typeface="Times New Roman"/>
                <a:cs typeface="Times New Roman"/>
              </a:rPr>
              <a:t>ГОСТ</a:t>
            </a:r>
            <a:r>
              <a:rPr sz="2400" b="0" u="heavy" spc="-15" dirty="0">
                <a:solidFill>
                  <a:srgbClr val="2E2D2D"/>
                </a:solidFill>
                <a:uFill>
                  <a:solidFill>
                    <a:srgbClr val="2E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0" u="heavy" dirty="0">
                <a:solidFill>
                  <a:srgbClr val="2E2D2D"/>
                </a:solidFill>
                <a:uFill>
                  <a:solidFill>
                    <a:srgbClr val="2E2D2D"/>
                  </a:solidFill>
                </a:uFill>
                <a:latin typeface="Times New Roman"/>
                <a:cs typeface="Times New Roman"/>
              </a:rPr>
              <a:t>Р</a:t>
            </a:r>
            <a:r>
              <a:rPr sz="2400" b="0" u="heavy" spc="-30" dirty="0">
                <a:solidFill>
                  <a:srgbClr val="2E2D2D"/>
                </a:solidFill>
                <a:uFill>
                  <a:solidFill>
                    <a:srgbClr val="2E2D2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0" u="heavy" spc="-10" dirty="0">
                <a:solidFill>
                  <a:srgbClr val="2E2D2D"/>
                </a:solidFill>
                <a:uFill>
                  <a:solidFill>
                    <a:srgbClr val="2E2D2D"/>
                  </a:solidFill>
                </a:uFill>
                <a:latin typeface="Times New Roman"/>
                <a:cs typeface="Times New Roman"/>
              </a:rPr>
              <a:t>59921.5-</a:t>
            </a:r>
            <a:r>
              <a:rPr sz="2400" b="0" u="heavy" spc="-20" dirty="0">
                <a:solidFill>
                  <a:srgbClr val="2E2D2D"/>
                </a:solidFill>
                <a:uFill>
                  <a:solidFill>
                    <a:srgbClr val="2E2D2D"/>
                  </a:solidFill>
                </a:uFill>
                <a:latin typeface="Times New Roman"/>
                <a:cs typeface="Times New Roman"/>
              </a:rPr>
              <a:t>2022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461" y="952500"/>
            <a:ext cx="8481799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25" dirty="0"/>
              <a:t>28</a:t>
            </a:fld>
            <a:endParaRPr sz="120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3960" y="2533268"/>
            <a:ext cx="6642100" cy="98742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31775" marR="5080" indent="-219710">
              <a:lnSpc>
                <a:spcPts val="3610"/>
              </a:lnSpc>
              <a:spcBef>
                <a:spcPts val="515"/>
              </a:spcBef>
            </a:pPr>
            <a:r>
              <a:rPr sz="3300" dirty="0"/>
              <a:t>3.</a:t>
            </a:r>
            <a:r>
              <a:rPr sz="3300" spc="-100" dirty="0"/>
              <a:t> </a:t>
            </a:r>
            <a:r>
              <a:rPr sz="3300" dirty="0"/>
              <a:t>Объяснимое</a:t>
            </a:r>
            <a:r>
              <a:rPr sz="3300" spc="-60" dirty="0"/>
              <a:t> </a:t>
            </a:r>
            <a:r>
              <a:rPr sz="3300" spc="-10" dirty="0"/>
              <a:t>(интерпретируемое, </a:t>
            </a:r>
            <a:r>
              <a:rPr sz="3300" dirty="0"/>
              <a:t>прозрачное)</a:t>
            </a:r>
            <a:r>
              <a:rPr sz="3300" spc="-135" dirty="0"/>
              <a:t> </a:t>
            </a:r>
            <a:r>
              <a:rPr sz="3300" dirty="0"/>
              <a:t>машинное</a:t>
            </a:r>
            <a:r>
              <a:rPr sz="3300" spc="-110" dirty="0"/>
              <a:t> </a:t>
            </a:r>
            <a:r>
              <a:rPr sz="3300" spc="-10" dirty="0"/>
              <a:t>обучение</a:t>
            </a:r>
            <a:endParaRPr sz="3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294" y="-9144"/>
            <a:ext cx="624713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dirty="0"/>
              <a:t>Объяснимое</a:t>
            </a:r>
            <a:r>
              <a:rPr sz="3300" spc="-155" dirty="0"/>
              <a:t> </a:t>
            </a:r>
            <a:r>
              <a:rPr sz="3300" dirty="0"/>
              <a:t>машинное</a:t>
            </a:r>
            <a:r>
              <a:rPr sz="3300" spc="-85" dirty="0"/>
              <a:t> </a:t>
            </a:r>
            <a:r>
              <a:rPr sz="3300" spc="-10" dirty="0"/>
              <a:t>обучение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8739" y="572706"/>
            <a:ext cx="8833485" cy="57918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Объяснимость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степень,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до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которой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человек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способен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понять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решения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ТМО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Цель: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объяснить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внутреннюю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логику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работы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ТМО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Зачем?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60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Обоснование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принятия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решений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Microsoft Sans Serif"/>
              <a:buChar char="•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Выявление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смещений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моделях</a:t>
            </a:r>
            <a:endParaRPr sz="2000">
              <a:latin typeface="Times New Roman"/>
              <a:cs typeface="Times New Roman"/>
            </a:endParaRPr>
          </a:p>
          <a:p>
            <a:pPr marL="298450" marR="479425" indent="-28638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Выполнение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требований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«прозрачности»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(ПдН),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также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обеспечить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для </a:t>
            </a:r>
            <a:r>
              <a:rPr sz="2000" spc="-20" dirty="0">
                <a:latin typeface="Times New Roman"/>
                <a:cs typeface="Times New Roman"/>
              </a:rPr>
              <a:t>ТМО: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Доверие,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Каузальность,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Переносимость,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Информативность,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Интерактивность</a:t>
            </a:r>
            <a:endParaRPr sz="2000">
              <a:latin typeface="Times New Roman"/>
              <a:cs typeface="Times New Roman"/>
            </a:endParaRPr>
          </a:p>
          <a:p>
            <a:pPr marL="12700" marR="815340" indent="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Честность,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Уверенность,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Доступность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для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исследования,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Приватность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Активная</a:t>
            </a:r>
            <a:r>
              <a:rPr sz="2000" u="sng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область</a:t>
            </a:r>
            <a:r>
              <a:rPr sz="200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исследов</a:t>
            </a:r>
            <a:r>
              <a:rPr sz="2000" dirty="0">
                <a:latin typeface="Times New Roman"/>
                <a:cs typeface="Times New Roman"/>
              </a:rPr>
              <a:t>аний: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XAI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(Explainable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AI),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Interpretable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ML</a:t>
            </a:r>
            <a:endParaRPr sz="2000">
              <a:latin typeface="Times New Roman"/>
              <a:cs typeface="Times New Roman"/>
            </a:endParaRPr>
          </a:p>
          <a:p>
            <a:pPr marL="12700" marR="905510" indent="9150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latin typeface="Times New Roman"/>
                <a:cs typeface="Times New Roman"/>
              </a:rPr>
              <a:t>150</a:t>
            </a:r>
            <a:r>
              <a:rPr sz="2000" b="1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статей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на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arxiv.org</a:t>
            </a:r>
            <a:r>
              <a:rPr sz="2000" dirty="0">
                <a:latin typeface="Times New Roman"/>
                <a:cs typeface="Times New Roman"/>
              </a:rPr>
              <a:t> за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2022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год,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книги,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на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русском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языке)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Проекты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Google,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IBM,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Microsoft,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Hat,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DARPA,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Tencent</a:t>
            </a:r>
            <a:endParaRPr sz="2000">
              <a:latin typeface="Times New Roman"/>
              <a:cs typeface="Times New Roman"/>
            </a:endParaRPr>
          </a:p>
          <a:p>
            <a:pPr marL="2691765">
              <a:lnSpc>
                <a:spcPct val="100000"/>
              </a:lnSpc>
              <a:spcBef>
                <a:spcPts val="10"/>
              </a:spcBef>
            </a:pPr>
            <a:r>
              <a:rPr sz="2000" spc="-10" dirty="0">
                <a:latin typeface="Times New Roman"/>
                <a:cs typeface="Times New Roman"/>
              </a:rPr>
              <a:t>«Объяснимость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ИИ как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сервис»</a:t>
            </a:r>
            <a:endParaRPr sz="2000">
              <a:latin typeface="Times New Roman"/>
              <a:cs typeface="Times New Roman"/>
            </a:endParaRPr>
          </a:p>
          <a:p>
            <a:pPr marL="1576070">
              <a:lnSpc>
                <a:spcPct val="100000"/>
              </a:lnSpc>
              <a:spcBef>
                <a:spcPts val="1789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Двоякое</a:t>
            </a:r>
            <a:r>
              <a:rPr sz="1800" b="1" u="sng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влияние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на информационную</a:t>
            </a:r>
            <a:r>
              <a:rPr sz="1800" b="1" u="sng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безопасность: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AutoNum type="arabicParenR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Объяснимость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позволяет </a:t>
            </a:r>
            <a:r>
              <a:rPr sz="1800" spc="-10" dirty="0">
                <a:latin typeface="Times New Roman"/>
                <a:cs typeface="Times New Roman"/>
              </a:rPr>
              <a:t>противостоять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вредоносным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атакам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b="1" dirty="0">
                <a:latin typeface="Times New Roman"/>
                <a:cs typeface="Times New Roman"/>
              </a:rPr>
              <a:t>«XAI</a:t>
            </a:r>
            <a:r>
              <a:rPr sz="1800" b="1" spc="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для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защиты»</a:t>
            </a:r>
            <a:r>
              <a:rPr sz="1800" spc="-1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55600" marR="185420" indent="-343535">
              <a:lnSpc>
                <a:spcPct val="121600"/>
              </a:lnSpc>
              <a:buAutoNum type="arabicParenR"/>
              <a:tabLst>
                <a:tab pos="355600" algn="l"/>
                <a:tab pos="1986280" algn="l"/>
                <a:tab pos="3502025" algn="l"/>
                <a:tab pos="4741545" algn="l"/>
                <a:tab pos="5628640" algn="l"/>
                <a:tab pos="7935595" algn="l"/>
              </a:tabLst>
            </a:pPr>
            <a:r>
              <a:rPr sz="1800" spc="-10" dirty="0">
                <a:latin typeface="Times New Roman"/>
                <a:cs typeface="Times New Roman"/>
              </a:rPr>
              <a:t>Объяснимость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способствует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снижению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уровня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конфиденциальности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модели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b="1" dirty="0">
                <a:latin typeface="Times New Roman"/>
                <a:cs typeface="Times New Roman"/>
              </a:rPr>
              <a:t>«XAI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для атаки»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Обфускация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модели…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" y="5334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25" dirty="0"/>
              <a:t>29</a:t>
            </a:fld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0960" y="-13969"/>
            <a:ext cx="47447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0" dirty="0"/>
              <a:t>Приложения</a:t>
            </a:r>
            <a:r>
              <a:rPr sz="4400" spc="-210" dirty="0"/>
              <a:t> </a:t>
            </a:r>
            <a:r>
              <a:rPr sz="4400" spc="-25" dirty="0"/>
              <a:t>ТМО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73697" y="1022730"/>
            <a:ext cx="6389370" cy="4302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63190">
              <a:lnSpc>
                <a:spcPct val="100000"/>
              </a:lnSpc>
              <a:spcBef>
                <a:spcPts val="130"/>
              </a:spcBef>
            </a:pP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Объекты</a:t>
            </a:r>
            <a:r>
              <a:rPr sz="2000" b="1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реального</a:t>
            </a:r>
            <a:r>
              <a:rPr sz="2000" b="1" i="1" u="sng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мира</a:t>
            </a:r>
            <a:endParaRPr sz="2000">
              <a:latin typeface="Times New Roman"/>
              <a:cs typeface="Times New Roman"/>
            </a:endParaRPr>
          </a:p>
          <a:p>
            <a:pPr marL="12700" marR="298005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Транспортные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средства Видеонаблюдение </a:t>
            </a:r>
            <a:r>
              <a:rPr sz="2000" b="1" dirty="0">
                <a:latin typeface="Times New Roman"/>
                <a:cs typeface="Times New Roman"/>
              </a:rPr>
              <a:t>Преобразование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речь-</a:t>
            </a:r>
            <a:r>
              <a:rPr sz="2000" b="1" dirty="0">
                <a:latin typeface="Times New Roman"/>
                <a:cs typeface="Times New Roman"/>
              </a:rPr>
              <a:t>в-</a:t>
            </a:r>
            <a:r>
              <a:rPr sz="2000" b="1" spc="-20" dirty="0">
                <a:latin typeface="Times New Roman"/>
                <a:cs typeface="Times New Roman"/>
              </a:rPr>
              <a:t>текст </a:t>
            </a:r>
            <a:r>
              <a:rPr sz="2000" b="1" spc="-10" dirty="0">
                <a:latin typeface="Times New Roman"/>
                <a:cs typeface="Times New Roman"/>
              </a:rPr>
              <a:t>Медицина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spc="-10" dirty="0">
                <a:latin typeface="Times New Roman"/>
                <a:cs typeface="Times New Roman"/>
              </a:rPr>
              <a:t>Связь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Военное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дело</a:t>
            </a:r>
            <a:endParaRPr sz="2000">
              <a:latin typeface="Times New Roman"/>
              <a:cs typeface="Times New Roman"/>
            </a:endParaRPr>
          </a:p>
          <a:p>
            <a:pPr marL="2625090">
              <a:lnSpc>
                <a:spcPct val="100000"/>
              </a:lnSpc>
              <a:spcBef>
                <a:spcPts val="5"/>
              </a:spcBef>
            </a:pP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Объекты</a:t>
            </a:r>
            <a:r>
              <a:rPr sz="2000" b="1" i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цифрового</a:t>
            </a:r>
            <a:r>
              <a:rPr sz="2000" b="1" i="1" u="sng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мира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Информационная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безопасность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обнаружение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спама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обнаружение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вторжений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обнаружение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вредоносного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программного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обеспечения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обнаружение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аномального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поведения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Times New Roman"/>
                <a:cs typeface="Times New Roman"/>
              </a:rPr>
              <a:t>Рекомендательные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системы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64601" y="6457315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697" y="5559742"/>
            <a:ext cx="2188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Основные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типы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ТМО: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697" y="5836284"/>
            <a:ext cx="1866264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spc="-10" dirty="0">
                <a:latin typeface="Times New Roman"/>
                <a:cs typeface="Times New Roman"/>
              </a:rPr>
              <a:t>Классификация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spc="-10" dirty="0">
                <a:latin typeface="Times New Roman"/>
                <a:cs typeface="Times New Roman"/>
              </a:rPr>
              <a:t>Кластеризация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spc="-10" dirty="0">
                <a:latin typeface="Times New Roman"/>
                <a:cs typeface="Times New Roman"/>
              </a:rPr>
              <a:t>Регрессия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8859" y="5567045"/>
            <a:ext cx="4229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Риск</a:t>
            </a: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от</a:t>
            </a:r>
            <a:r>
              <a:rPr sz="1800" b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применения</a:t>
            </a:r>
            <a:r>
              <a:rPr sz="18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ИИ</a:t>
            </a:r>
            <a:r>
              <a:rPr sz="18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(Еврокомиссия):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8859" y="5843587"/>
            <a:ext cx="327088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Минимальный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Приемлемый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spc="-10" dirty="0">
                <a:latin typeface="Times New Roman"/>
                <a:cs typeface="Times New Roman"/>
              </a:rPr>
              <a:t>Высокий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spc="-10" dirty="0">
                <a:latin typeface="Times New Roman"/>
                <a:cs typeface="Times New Roman"/>
              </a:rPr>
              <a:t>Неприемлемый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" y="742950"/>
            <a:ext cx="8839200" cy="9525"/>
          </a:xfrm>
          <a:custGeom>
            <a:avLst/>
            <a:gdLst/>
            <a:ahLst/>
            <a:cxnLst/>
            <a:rect l="l" t="t" r="r" b="b"/>
            <a:pathLst>
              <a:path w="8839200" h="9525">
                <a:moveTo>
                  <a:pt x="0" y="0"/>
                </a:moveTo>
                <a:lnTo>
                  <a:pt x="8839200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4455" y="-93662"/>
            <a:ext cx="6276975" cy="89344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 indent="1401445">
              <a:lnSpc>
                <a:spcPts val="3229"/>
              </a:lnSpc>
              <a:spcBef>
                <a:spcPts val="515"/>
              </a:spcBef>
            </a:pPr>
            <a:r>
              <a:rPr sz="3000" spc="-10" dirty="0"/>
              <a:t>Взаимообмен</a:t>
            </a:r>
            <a:r>
              <a:rPr sz="3000" spc="-30" dirty="0"/>
              <a:t> </a:t>
            </a:r>
            <a:r>
              <a:rPr sz="3000" spc="-10" dirty="0"/>
              <a:t>между </a:t>
            </a:r>
            <a:r>
              <a:rPr sz="3000" dirty="0"/>
              <a:t>точностью</a:t>
            </a:r>
            <a:r>
              <a:rPr sz="3000" spc="-100" dirty="0"/>
              <a:t> </a:t>
            </a:r>
            <a:r>
              <a:rPr sz="3000" dirty="0"/>
              <a:t>и</a:t>
            </a:r>
            <a:r>
              <a:rPr sz="3000" spc="-180" dirty="0"/>
              <a:t> </a:t>
            </a:r>
            <a:r>
              <a:rPr sz="3000" spc="-10" dirty="0"/>
              <a:t>объяснимостью</a:t>
            </a:r>
            <a:r>
              <a:rPr sz="3000" spc="-40" dirty="0"/>
              <a:t> </a:t>
            </a:r>
            <a:r>
              <a:rPr sz="3000" spc="-25" dirty="0"/>
              <a:t>модели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26" y="1266825"/>
            <a:ext cx="9013698" cy="43316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45858" y="5836920"/>
            <a:ext cx="16948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(ФГУП</a:t>
            </a:r>
            <a:r>
              <a:rPr sz="1800" i="1" spc="-7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«ГРЧЦ»)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75" y="895350"/>
            <a:ext cx="8839200" cy="9525"/>
          </a:xfrm>
          <a:custGeom>
            <a:avLst/>
            <a:gdLst/>
            <a:ahLst/>
            <a:cxnLst/>
            <a:rect l="l" t="t" r="r" b="b"/>
            <a:pathLst>
              <a:path w="8839200" h="9525">
                <a:moveTo>
                  <a:pt x="0" y="0"/>
                </a:moveTo>
                <a:lnTo>
                  <a:pt x="8839200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25" dirty="0"/>
              <a:t>30</a:t>
            </a:fld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07" y="-74294"/>
            <a:ext cx="85407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Объяснение</a:t>
            </a:r>
            <a:r>
              <a:rPr sz="3200" spc="-55" dirty="0"/>
              <a:t> </a:t>
            </a:r>
            <a:r>
              <a:rPr sz="3200" spc="-40" dirty="0"/>
              <a:t>результатов</a:t>
            </a:r>
            <a:r>
              <a:rPr sz="3200" spc="-215" dirty="0"/>
              <a:t> </a:t>
            </a:r>
            <a:r>
              <a:rPr sz="3200" dirty="0"/>
              <a:t>машинного</a:t>
            </a:r>
            <a:r>
              <a:rPr sz="3200" spc="-160" dirty="0"/>
              <a:t> </a:t>
            </a:r>
            <a:r>
              <a:rPr sz="3200" spc="-10" dirty="0"/>
              <a:t>обучения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3989" y="573087"/>
            <a:ext cx="8792845" cy="16738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Понятность</a:t>
            </a:r>
            <a:r>
              <a:rPr sz="1800" b="1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(Разборчивость)</a:t>
            </a:r>
            <a:r>
              <a:rPr sz="1800" b="1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человек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понимает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принимаемые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моделью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решения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без </a:t>
            </a:r>
            <a:r>
              <a:rPr sz="1800" dirty="0">
                <a:latin typeface="Times New Roman"/>
                <a:cs typeface="Times New Roman"/>
              </a:rPr>
              <a:t>изучения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ее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внутренней </a:t>
            </a:r>
            <a:r>
              <a:rPr sz="1800" spc="-10" dirty="0">
                <a:latin typeface="Times New Roman"/>
                <a:cs typeface="Times New Roman"/>
              </a:rPr>
              <a:t>структуры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13970">
              <a:lnSpc>
                <a:spcPts val="2100"/>
              </a:lnSpc>
              <a:tabLst>
                <a:tab pos="2367280" algn="l"/>
                <a:tab pos="4093210" algn="l"/>
                <a:tab pos="4378960" algn="l"/>
                <a:tab pos="5561330" algn="l"/>
                <a:tab pos="6600825" algn="l"/>
                <a:tab pos="7535545" algn="l"/>
              </a:tabLst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Интерпретируемость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(прозрачность)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–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пассивное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свойство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модели,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отражающее </a:t>
            </a:r>
            <a:r>
              <a:rPr sz="1800" dirty="0">
                <a:latin typeface="Times New Roman"/>
                <a:cs typeface="Times New Roman"/>
              </a:rPr>
              <a:t>степень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понимания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человеком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принимаемых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ею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решений: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20"/>
              </a:lnSpc>
              <a:buFont typeface="Microsoft Sans Serif"/>
              <a:buChar char="•"/>
              <a:tabLst>
                <a:tab pos="298450" algn="l"/>
              </a:tabLst>
            </a:pPr>
            <a:r>
              <a:rPr sz="1800" spc="-10" dirty="0">
                <a:latin typeface="Times New Roman"/>
                <a:cs typeface="Times New Roman"/>
              </a:rPr>
              <a:t>Симулируемость,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декомпозируемость,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алгоритмическая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прозрачность,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89" y="4149661"/>
            <a:ext cx="8789035" cy="16738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  <a:tabLst>
                <a:tab pos="1661795" algn="l"/>
                <a:tab pos="1918970" algn="l"/>
                <a:tab pos="2929890" algn="l"/>
                <a:tab pos="4646295" algn="l"/>
                <a:tab pos="6200140" algn="l"/>
                <a:tab pos="7211059" algn="l"/>
                <a:tab pos="7716520" algn="l"/>
              </a:tabLst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Объяснимость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–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активная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характеристика,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обозначающая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действие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или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35" dirty="0">
                <a:latin typeface="Times New Roman"/>
                <a:cs typeface="Times New Roman"/>
              </a:rPr>
              <a:t>процедуру, </a:t>
            </a:r>
            <a:r>
              <a:rPr sz="1800" dirty="0">
                <a:latin typeface="Times New Roman"/>
                <a:cs typeface="Times New Roman"/>
              </a:rPr>
              <a:t>предпринимаемую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моделью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целью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прояснения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ее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внутренних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функций.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post-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hoc</a:t>
            </a:r>
            <a:r>
              <a:rPr sz="1800" b="1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объяснимость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объяснение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решений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модели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сторонними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моделями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методами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методы,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ориентированные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на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определенные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модели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методы,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не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зависящие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от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модели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post-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hoc</a:t>
            </a:r>
            <a:r>
              <a:rPr sz="1800" b="1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объяснения: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75" y="2419350"/>
            <a:ext cx="8858250" cy="18002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46" y="5932487"/>
            <a:ext cx="8785618" cy="64157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7150" y="5334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713864" y="6485163"/>
            <a:ext cx="241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25" dirty="0"/>
              <a:t>31</a:t>
            </a:fld>
            <a:endParaRPr sz="1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004" y="42163"/>
            <a:ext cx="47377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Проблемы</a:t>
            </a:r>
            <a:r>
              <a:rPr sz="3200" spc="-100" dirty="0"/>
              <a:t> </a:t>
            </a:r>
            <a:r>
              <a:rPr sz="3200" dirty="0"/>
              <a:t>с</a:t>
            </a:r>
            <a:r>
              <a:rPr sz="3200" spc="-70" dirty="0"/>
              <a:t> </a:t>
            </a:r>
            <a:r>
              <a:rPr sz="3200" spc="-10" dirty="0"/>
              <a:t>объяснением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82892" y="790892"/>
            <a:ext cx="8163559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9525" indent="-343535">
              <a:lnSpc>
                <a:spcPct val="100000"/>
              </a:lnSpc>
              <a:spcBef>
                <a:spcPts val="125"/>
              </a:spcBef>
              <a:buFont typeface="Microsoft Sans Serif"/>
              <a:buChar char="•"/>
              <a:tabLst>
                <a:tab pos="355600" algn="l"/>
                <a:tab pos="1308735" algn="l"/>
                <a:tab pos="3244850" algn="l"/>
                <a:tab pos="4217670" algn="l"/>
                <a:tab pos="4474845" algn="l"/>
                <a:tab pos="4856480" algn="l"/>
                <a:tab pos="6219825" algn="l"/>
                <a:tab pos="7153909" algn="l"/>
                <a:tab pos="8060055" algn="l"/>
              </a:tabLst>
            </a:pPr>
            <a:r>
              <a:rPr sz="2000" spc="-10" dirty="0">
                <a:latin typeface="Times New Roman"/>
                <a:cs typeface="Times New Roman"/>
              </a:rPr>
              <a:t>методы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интерпретируют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модель,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а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не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реальность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(другая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модель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- </a:t>
            </a:r>
            <a:r>
              <a:rPr sz="2000" dirty="0">
                <a:latin typeface="Times New Roman"/>
                <a:cs typeface="Times New Roman"/>
              </a:rPr>
              <a:t>другие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выводы)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приближение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приближению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(“сломанный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телефон”)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5600" algn="l"/>
                <a:tab pos="1452245" algn="l"/>
                <a:tab pos="2386965" algn="l"/>
                <a:tab pos="3225165" algn="l"/>
                <a:tab pos="4465320" algn="l"/>
                <a:tab pos="5590540" algn="l"/>
                <a:tab pos="6925309" algn="l"/>
                <a:tab pos="7364095" algn="l"/>
              </a:tabLst>
            </a:pPr>
            <a:r>
              <a:rPr sz="2000" spc="-10" dirty="0">
                <a:latin typeface="Times New Roman"/>
                <a:cs typeface="Times New Roman"/>
              </a:rPr>
              <a:t>модели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могут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быть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плохими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(низкое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качество)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и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модели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интерпретации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моделей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тоже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могут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быть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плохими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Microsoft Sans Serif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ложные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корреляции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объяснениях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отсутствие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причинно-</a:t>
            </a:r>
            <a:r>
              <a:rPr sz="2000" spc="-10" dirty="0">
                <a:latin typeface="Times New Roman"/>
                <a:cs typeface="Times New Roman"/>
              </a:rPr>
              <a:t>следственной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связи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вычислительная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сложность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неправильные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выводы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из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модели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интерпретации</a:t>
            </a:r>
            <a:endParaRPr sz="2000">
              <a:latin typeface="Times New Roman"/>
              <a:cs typeface="Times New Roman"/>
            </a:endParaRPr>
          </a:p>
          <a:p>
            <a:pPr marL="1232535" lvl="1" indent="-304800">
              <a:lnSpc>
                <a:spcPct val="100000"/>
              </a:lnSpc>
              <a:spcBef>
                <a:spcPts val="5"/>
              </a:spcBef>
              <a:buChar char="○"/>
              <a:tabLst>
                <a:tab pos="1232535" algn="l"/>
                <a:tab pos="2539365" algn="l"/>
                <a:tab pos="3492500" algn="l"/>
                <a:tab pos="4189095" algn="l"/>
                <a:tab pos="5523230" algn="l"/>
                <a:tab pos="7440295" algn="l"/>
              </a:tabLst>
            </a:pPr>
            <a:r>
              <a:rPr sz="2000" spc="-10" dirty="0">
                <a:latin typeface="Times New Roman"/>
                <a:cs typeface="Times New Roman"/>
              </a:rPr>
              <a:t>локальные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методы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дают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локальную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интерпретацию,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нельзя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делать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выводы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</a:t>
            </a:r>
            <a:r>
              <a:rPr sz="2000" spc="-20" dirty="0">
                <a:latin typeface="Times New Roman"/>
                <a:cs typeface="Times New Roman"/>
              </a:rPr>
              <a:t> общем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8244" y="4148137"/>
            <a:ext cx="72390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6075" indent="-333375">
              <a:lnSpc>
                <a:spcPct val="100000"/>
              </a:lnSpc>
              <a:spcBef>
                <a:spcPts val="125"/>
              </a:spcBef>
              <a:buChar char="○"/>
              <a:tabLst>
                <a:tab pos="346075" algn="l"/>
                <a:tab pos="889635" algn="l"/>
                <a:tab pos="2329180" algn="l"/>
                <a:tab pos="2872740" algn="l"/>
                <a:tab pos="3855085" algn="l"/>
                <a:tab pos="5256530" algn="l"/>
                <a:tab pos="5781040" algn="l"/>
                <a:tab pos="6353175" algn="l"/>
                <a:tab pos="7153909" algn="l"/>
              </a:tabLst>
            </a:pPr>
            <a:r>
              <a:rPr sz="2000" spc="-25" dirty="0">
                <a:latin typeface="Times New Roman"/>
                <a:cs typeface="Times New Roman"/>
              </a:rPr>
              <a:t>нет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понимания,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что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именно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показывает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тот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или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метод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/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892" y="4292593"/>
            <a:ext cx="6391910" cy="912494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000" spc="-10" dirty="0">
                <a:latin typeface="Times New Roman"/>
                <a:cs typeface="Times New Roman"/>
              </a:rPr>
              <a:t>визуализация</a:t>
            </a:r>
            <a:endParaRPr sz="2000">
              <a:latin typeface="Times New Roman"/>
              <a:cs typeface="Times New Roman"/>
            </a:endParaRPr>
          </a:p>
          <a:p>
            <a:pPr marL="143510">
              <a:lnSpc>
                <a:spcPct val="100000"/>
              </a:lnSpc>
              <a:spcBef>
                <a:spcPts val="1130"/>
              </a:spcBef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Методы: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LIME,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SHAP,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LRP,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GradCAM,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IG,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XRAI,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DeepLIFT,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702" y="5457825"/>
            <a:ext cx="800417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Пакеты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программ: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AIX360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(IBM),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What-If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(в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TensorBoard),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TrustyAI,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Thales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XAI, </a:t>
            </a:r>
            <a:r>
              <a:rPr sz="1800" dirty="0">
                <a:latin typeface="Times New Roman"/>
                <a:cs typeface="Times New Roman"/>
              </a:rPr>
              <a:t>ELI5,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Interpret,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IML,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DeepExplain,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…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более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60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библиотек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открытым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кодом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675" y="6477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25" dirty="0"/>
              <a:t>32</a:t>
            </a:fld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25" dirty="0"/>
              <a:t>33</a:t>
            </a:fld>
            <a:endParaRPr sz="120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510" y="2090419"/>
            <a:ext cx="7510780" cy="14357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720340" marR="5080" indent="-2708275">
              <a:lnSpc>
                <a:spcPts val="3610"/>
              </a:lnSpc>
              <a:spcBef>
                <a:spcPts val="515"/>
              </a:spcBef>
            </a:pPr>
            <a:r>
              <a:rPr sz="3300" dirty="0"/>
              <a:t>4.</a:t>
            </a:r>
            <a:r>
              <a:rPr sz="3300" spc="-70" dirty="0"/>
              <a:t> </a:t>
            </a:r>
            <a:r>
              <a:rPr sz="3300" dirty="0"/>
              <a:t>Безопасность</a:t>
            </a:r>
            <a:r>
              <a:rPr sz="3300" spc="-204" dirty="0"/>
              <a:t> </a:t>
            </a:r>
            <a:r>
              <a:rPr sz="3300" dirty="0"/>
              <a:t>технологий</a:t>
            </a:r>
            <a:r>
              <a:rPr sz="3300" spc="-15" dirty="0"/>
              <a:t> </a:t>
            </a:r>
            <a:r>
              <a:rPr sz="3300" spc="-10" dirty="0"/>
              <a:t>машинного </a:t>
            </a:r>
            <a:r>
              <a:rPr sz="3300" dirty="0"/>
              <a:t>обучения</a:t>
            </a:r>
            <a:r>
              <a:rPr sz="3300" spc="-160" dirty="0"/>
              <a:t> </a:t>
            </a:r>
            <a:r>
              <a:rPr sz="3300" spc="-50" dirty="0"/>
              <a:t>–</a:t>
            </a:r>
            <a:endParaRPr sz="3300"/>
          </a:p>
          <a:p>
            <a:pPr marL="995044">
              <a:lnSpc>
                <a:spcPts val="3465"/>
              </a:lnSpc>
            </a:pPr>
            <a:r>
              <a:rPr sz="3300" dirty="0"/>
              <a:t>Adversarial</a:t>
            </a:r>
            <a:r>
              <a:rPr sz="3300" spc="-190" dirty="0"/>
              <a:t> </a:t>
            </a:r>
            <a:r>
              <a:rPr sz="3300" dirty="0"/>
              <a:t>Machine</a:t>
            </a:r>
            <a:r>
              <a:rPr sz="3300" spc="45" dirty="0"/>
              <a:t> </a:t>
            </a:r>
            <a:r>
              <a:rPr sz="3300" spc="-10" dirty="0"/>
              <a:t>Learning</a:t>
            </a:r>
            <a:endParaRPr sz="33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92" y="23177"/>
            <a:ext cx="82264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Защищаемые</a:t>
            </a:r>
            <a:r>
              <a:rPr sz="3950" spc="285" dirty="0"/>
              <a:t> </a:t>
            </a:r>
            <a:r>
              <a:rPr sz="3950" dirty="0"/>
              <a:t>активы</a:t>
            </a:r>
            <a:r>
              <a:rPr sz="3950" spc="-130" dirty="0"/>
              <a:t> </a:t>
            </a:r>
            <a:r>
              <a:rPr sz="3950" dirty="0"/>
              <a:t>и</a:t>
            </a:r>
            <a:r>
              <a:rPr sz="3950" spc="5" dirty="0"/>
              <a:t> </a:t>
            </a:r>
            <a:r>
              <a:rPr sz="3950" spc="-10" dirty="0"/>
              <a:t>уязвимости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382001" y="6457314"/>
            <a:ext cx="52387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r>
              <a:rPr lang="ru-RU" sz="900" spc="-25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107" y="877252"/>
            <a:ext cx="8584565" cy="5485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023870">
              <a:lnSpc>
                <a:spcPct val="100000"/>
              </a:lnSpc>
              <a:spcBef>
                <a:spcPts val="125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Защищаемые</a:t>
            </a:r>
            <a:r>
              <a:rPr sz="2000" u="sng" spc="-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активы</a:t>
            </a:r>
            <a:r>
              <a:rPr sz="20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ТМО</a:t>
            </a:r>
            <a:endParaRPr sz="2000">
              <a:latin typeface="Times New Roman"/>
              <a:cs typeface="Times New Roman"/>
            </a:endParaRPr>
          </a:p>
          <a:p>
            <a:pPr marL="458470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58470" algn="l"/>
              </a:tabLst>
            </a:pPr>
            <a:r>
              <a:rPr sz="2000" dirty="0">
                <a:latin typeface="Times New Roman"/>
                <a:cs typeface="Times New Roman"/>
              </a:rPr>
              <a:t>Данные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для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обучения: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обучающие,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тестовые,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контрольные,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проверочные</a:t>
            </a:r>
            <a:endParaRPr sz="2000">
              <a:latin typeface="Times New Roman"/>
              <a:cs typeface="Times New Roman"/>
            </a:endParaRPr>
          </a:p>
          <a:p>
            <a:pPr marL="458470" indent="-285750">
              <a:lnSpc>
                <a:spcPct val="100000"/>
              </a:lnSpc>
              <a:buFont typeface="Microsoft Sans Serif"/>
              <a:buChar char="•"/>
              <a:tabLst>
                <a:tab pos="458470" algn="l"/>
              </a:tabLst>
            </a:pPr>
            <a:r>
              <a:rPr sz="2000" dirty="0">
                <a:latin typeface="Times New Roman"/>
                <a:cs typeface="Times New Roman"/>
              </a:rPr>
              <a:t>Алгоритмы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преобразования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исходных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сырых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данных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данные-признаки</a:t>
            </a:r>
            <a:endParaRPr sz="2000">
              <a:latin typeface="Times New Roman"/>
              <a:cs typeface="Times New Roman"/>
            </a:endParaRPr>
          </a:p>
          <a:p>
            <a:pPr marL="458470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58470" algn="l"/>
              </a:tabLst>
            </a:pPr>
            <a:r>
              <a:rPr sz="2000" dirty="0">
                <a:latin typeface="Times New Roman"/>
                <a:cs typeface="Times New Roman"/>
              </a:rPr>
              <a:t>Параметры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гиперпараметры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модели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МО</a:t>
            </a:r>
            <a:endParaRPr sz="2000">
              <a:latin typeface="Times New Roman"/>
              <a:cs typeface="Times New Roman"/>
            </a:endParaRPr>
          </a:p>
          <a:p>
            <a:pPr marL="458470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58470" algn="l"/>
              </a:tabLst>
            </a:pPr>
            <a:r>
              <a:rPr sz="2000" dirty="0">
                <a:latin typeface="Times New Roman"/>
                <a:cs typeface="Times New Roman"/>
              </a:rPr>
              <a:t>Алгоритмы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обучения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модели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МО</a:t>
            </a:r>
            <a:endParaRPr sz="2000">
              <a:latin typeface="Times New Roman"/>
              <a:cs typeface="Times New Roman"/>
            </a:endParaRPr>
          </a:p>
          <a:p>
            <a:pPr marL="458470" indent="-285750">
              <a:lnSpc>
                <a:spcPct val="100000"/>
              </a:lnSpc>
              <a:buFont typeface="Microsoft Sans Serif"/>
              <a:buChar char="•"/>
              <a:tabLst>
                <a:tab pos="458470" algn="l"/>
              </a:tabLst>
            </a:pPr>
            <a:r>
              <a:rPr sz="2000" dirty="0">
                <a:latin typeface="Times New Roman"/>
                <a:cs typeface="Times New Roman"/>
              </a:rPr>
              <a:t>Вероятности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принимаемых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классификатором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решений</a:t>
            </a:r>
            <a:endParaRPr sz="2000">
              <a:latin typeface="Times New Roman"/>
              <a:cs typeface="Times New Roman"/>
            </a:endParaRPr>
          </a:p>
          <a:p>
            <a:pPr marL="458470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58470" algn="l"/>
              </a:tabLst>
            </a:pPr>
            <a:r>
              <a:rPr sz="2000" dirty="0">
                <a:latin typeface="Times New Roman"/>
                <a:cs typeface="Times New Roman"/>
              </a:rPr>
              <a:t>Сами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принимаемые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классификатором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решения</a:t>
            </a:r>
            <a:endParaRPr sz="2000">
              <a:latin typeface="Times New Roman"/>
              <a:cs typeface="Times New Roman"/>
            </a:endParaRPr>
          </a:p>
          <a:p>
            <a:pPr marL="459105" marR="435609" indent="-28638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59105" algn="l"/>
              </a:tabLst>
            </a:pPr>
            <a:r>
              <a:rPr sz="2000" dirty="0">
                <a:latin typeface="Times New Roman"/>
                <a:cs typeface="Times New Roman"/>
              </a:rPr>
              <a:t>Числовые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значения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весов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смещений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нейронов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процессе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обработки данных</a:t>
            </a:r>
            <a:endParaRPr sz="2000">
              <a:latin typeface="Times New Roman"/>
              <a:cs typeface="Times New Roman"/>
            </a:endParaRPr>
          </a:p>
          <a:p>
            <a:pPr marL="25469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Гиперплоскость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принятия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решений</a:t>
            </a:r>
            <a:endParaRPr sz="200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  <a:spcBef>
                <a:spcPts val="2105"/>
              </a:spcBef>
            </a:pP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Уязвимости</a:t>
            </a:r>
            <a:r>
              <a:rPr sz="20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ТМО</a:t>
            </a:r>
            <a:endParaRPr sz="2000">
              <a:latin typeface="Times New Roman"/>
              <a:cs typeface="Times New Roman"/>
            </a:endParaRPr>
          </a:p>
          <a:p>
            <a:pPr marL="298450" marR="1180465" indent="-28638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Выборка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данных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для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обучения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не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отражает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разнообразия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данных </a:t>
            </a:r>
            <a:r>
              <a:rPr sz="2000" dirty="0">
                <a:latin typeface="Times New Roman"/>
                <a:cs typeface="Times New Roman"/>
              </a:rPr>
              <a:t>генеральной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совокупности</a:t>
            </a:r>
            <a:endParaRPr sz="2000">
              <a:latin typeface="Times New Roman"/>
              <a:cs typeface="Times New Roman"/>
            </a:endParaRPr>
          </a:p>
          <a:p>
            <a:pPr marL="298450" marR="5080" indent="-28638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Процесс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обучения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дальнейшего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принятия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решения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скрыт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от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разработчика 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пользователя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системы</a:t>
            </a:r>
            <a:endParaRPr sz="2000">
              <a:latin typeface="Times New Roman"/>
              <a:cs typeface="Times New Roman"/>
            </a:endParaRPr>
          </a:p>
          <a:p>
            <a:pPr marL="298450" marR="723265" indent="-28638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Параметры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обученной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модели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отражают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информацию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об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обучающих данных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107" y="6323329"/>
            <a:ext cx="81045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Сравнительная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легкость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получения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«теневой»,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или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суррогатной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модели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50" y="65722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742" y="23177"/>
            <a:ext cx="78232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Специальная</a:t>
            </a:r>
            <a:r>
              <a:rPr sz="3950" spc="-85" dirty="0"/>
              <a:t> </a:t>
            </a:r>
            <a:r>
              <a:rPr sz="3950" dirty="0"/>
              <a:t>модель</a:t>
            </a:r>
            <a:r>
              <a:rPr sz="3950" spc="120" dirty="0"/>
              <a:t> </a:t>
            </a:r>
            <a:r>
              <a:rPr sz="3950" spc="-10" dirty="0"/>
              <a:t>нарушителя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258445" y="929957"/>
            <a:ext cx="8486775" cy="5556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Мотивы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Уровень</a:t>
            </a:r>
            <a:r>
              <a:rPr sz="18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знания: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(белый,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серый,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черный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ящики)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Возможности: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spc="-10" dirty="0">
                <a:latin typeface="Times New Roman"/>
                <a:cs typeface="Times New Roman"/>
              </a:rPr>
              <a:t>наблюдение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за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входами/выходами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модели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процессе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эксплуатации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Microsoft Sans Serif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воздействие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на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процесс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эксплуатации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(подает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на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вход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примеры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контрпримеры)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воздействие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на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процесс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обучения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(модификация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либо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добавление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входных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данных)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разведка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защищаемых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активов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МО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утечкам,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возникающим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побочных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каналах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инвазивные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неинвазивные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методы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анализа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устройств,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использующих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МО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  <a:buFont typeface="Microsoft Sans Serif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Цели:</a:t>
            </a:r>
            <a:endParaRPr sz="1800">
              <a:latin typeface="Times New Roman"/>
              <a:cs typeface="Times New Roman"/>
            </a:endParaRPr>
          </a:p>
          <a:p>
            <a:pPr marL="443230" lvl="1" indent="-286385"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  <a:tabLst>
                <a:tab pos="443230" algn="l"/>
              </a:tabLst>
            </a:pPr>
            <a:r>
              <a:rPr sz="1800" dirty="0">
                <a:latin typeface="Times New Roman"/>
                <a:cs typeface="Times New Roman"/>
              </a:rPr>
              <a:t>получение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обучающих </a:t>
            </a:r>
            <a:r>
              <a:rPr sz="1800" dirty="0">
                <a:latin typeface="Times New Roman"/>
                <a:cs typeface="Times New Roman"/>
              </a:rPr>
              <a:t>данных,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параметров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гиперпараметров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модели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marL="44323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Times New Roman"/>
                <a:cs typeface="Times New Roman"/>
              </a:rPr>
              <a:t>атака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на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конфиденциальность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СМО</a:t>
            </a:r>
            <a:endParaRPr sz="1800">
              <a:latin typeface="Times New Roman"/>
              <a:cs typeface="Times New Roman"/>
            </a:endParaRPr>
          </a:p>
          <a:p>
            <a:pPr marL="443230" marR="508000" lvl="1" indent="-286385">
              <a:lnSpc>
                <a:spcPct val="99100"/>
              </a:lnSpc>
              <a:spcBef>
                <a:spcPts val="35"/>
              </a:spcBef>
              <a:buFont typeface="Microsoft Sans Serif"/>
              <a:buChar char="•"/>
              <a:tabLst>
                <a:tab pos="443230" algn="l"/>
              </a:tabLst>
            </a:pPr>
            <a:r>
              <a:rPr sz="1800" spc="-10" dirty="0">
                <a:latin typeface="Times New Roman"/>
                <a:cs typeface="Times New Roman"/>
              </a:rPr>
              <a:t>некорректная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работа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СМО,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заключающаяся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ложноотрицательных </a:t>
            </a:r>
            <a:r>
              <a:rPr sz="1800" dirty="0">
                <a:latin typeface="Times New Roman"/>
                <a:cs typeface="Times New Roman"/>
              </a:rPr>
              <a:t>срабатываниях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(например,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пропуске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образцов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вредоносного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обучения,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атак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и </a:t>
            </a:r>
            <a:r>
              <a:rPr sz="1800" spc="-10" dirty="0">
                <a:latin typeface="Times New Roman"/>
                <a:cs typeface="Times New Roman"/>
              </a:rPr>
              <a:t>т.п.)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атака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на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целостность </a:t>
            </a:r>
            <a:r>
              <a:rPr sz="1800" b="1" spc="-25" dirty="0">
                <a:latin typeface="Times New Roman"/>
                <a:cs typeface="Times New Roman"/>
              </a:rPr>
              <a:t>СМО</a:t>
            </a:r>
            <a:endParaRPr sz="1800">
              <a:latin typeface="Times New Roman"/>
              <a:cs typeface="Times New Roman"/>
            </a:endParaRPr>
          </a:p>
          <a:p>
            <a:pPr marL="443230" marR="1390650" lvl="1" indent="-286385">
              <a:lnSpc>
                <a:spcPct val="100800"/>
              </a:lnSpc>
              <a:spcBef>
                <a:spcPts val="5"/>
              </a:spcBef>
              <a:buFont typeface="Microsoft Sans Serif"/>
              <a:buChar char="•"/>
              <a:tabLst>
                <a:tab pos="443230" algn="l"/>
              </a:tabLst>
            </a:pPr>
            <a:r>
              <a:rPr sz="1800" spc="-10" dirty="0">
                <a:latin typeface="Times New Roman"/>
                <a:cs typeface="Times New Roman"/>
              </a:rPr>
              <a:t>некорректная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работа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СМО,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заключающаяся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ложноположительных </a:t>
            </a:r>
            <a:r>
              <a:rPr sz="1800" dirty="0">
                <a:latin typeface="Times New Roman"/>
                <a:cs typeface="Times New Roman"/>
              </a:rPr>
              <a:t>срабатываниях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(например,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генерации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многочисленных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событий </a:t>
            </a:r>
            <a:r>
              <a:rPr sz="1800" dirty="0">
                <a:latin typeface="Times New Roman"/>
                <a:cs typeface="Times New Roman"/>
              </a:rPr>
              <a:t>безопасности)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атака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на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доступность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СМО</a:t>
            </a:r>
            <a:endParaRPr sz="1800">
              <a:latin typeface="Times New Roman"/>
              <a:cs typeface="Times New Roman"/>
            </a:endParaRPr>
          </a:p>
          <a:p>
            <a:pPr marL="443230" lvl="1" indent="-286385">
              <a:lnSpc>
                <a:spcPts val="2105"/>
              </a:lnSpc>
              <a:buFont typeface="Microsoft Sans Serif"/>
              <a:buChar char="•"/>
              <a:tabLst>
                <a:tab pos="443230" algn="l"/>
              </a:tabLst>
            </a:pPr>
            <a:r>
              <a:rPr sz="1800" dirty="0">
                <a:latin typeface="Times New Roman"/>
                <a:cs typeface="Times New Roman"/>
              </a:rPr>
              <a:t>получение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знания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присутствии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каких-либо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конкретных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данных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составе</a:t>
            </a:r>
            <a:endParaRPr sz="1800">
              <a:latin typeface="Times New Roman"/>
              <a:cs typeface="Times New Roman"/>
            </a:endParaRPr>
          </a:p>
          <a:p>
            <a:pPr marL="44323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latin typeface="Times New Roman"/>
                <a:cs typeface="Times New Roman"/>
              </a:rPr>
              <a:t>обучающей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выборки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атака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на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приватность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СМО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" y="65722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973" rIns="0" bIns="0" rtlCol="0">
            <a:spAutoFit/>
          </a:bodyPr>
          <a:lstStyle/>
          <a:p>
            <a:pPr marL="163576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Таксономия</a:t>
            </a:r>
            <a:r>
              <a:rPr sz="3000" spc="20" dirty="0"/>
              <a:t> </a:t>
            </a:r>
            <a:r>
              <a:rPr sz="3000" dirty="0"/>
              <a:t>атак</a:t>
            </a:r>
            <a:r>
              <a:rPr sz="3000" spc="-120" dirty="0"/>
              <a:t> </a:t>
            </a:r>
            <a:r>
              <a:rPr sz="3000" dirty="0"/>
              <a:t>на</a:t>
            </a:r>
            <a:r>
              <a:rPr sz="3000" spc="-114" dirty="0"/>
              <a:t> </a:t>
            </a:r>
            <a:r>
              <a:rPr sz="3000" dirty="0"/>
              <a:t>ТМО</a:t>
            </a:r>
            <a:r>
              <a:rPr sz="3000" spc="-125" dirty="0"/>
              <a:t> </a:t>
            </a:r>
            <a:r>
              <a:rPr sz="3000" spc="-10" dirty="0"/>
              <a:t>(NIST)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052" y="878791"/>
            <a:ext cx="8683173" cy="504002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3825" y="54292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6791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105"/>
              </a:spcBef>
            </a:pPr>
            <a:r>
              <a:rPr sz="3300" dirty="0"/>
              <a:t>Дополнение к</a:t>
            </a:r>
            <a:r>
              <a:rPr sz="3300" spc="-114" dirty="0"/>
              <a:t> </a:t>
            </a:r>
            <a:r>
              <a:rPr sz="3300" dirty="0"/>
              <a:t>таксономии</a:t>
            </a:r>
            <a:r>
              <a:rPr sz="3300" spc="-110" dirty="0"/>
              <a:t> </a:t>
            </a:r>
            <a:r>
              <a:rPr sz="3300" dirty="0"/>
              <a:t>атак</a:t>
            </a:r>
            <a:r>
              <a:rPr sz="3300" spc="-114" dirty="0"/>
              <a:t> </a:t>
            </a:r>
            <a:r>
              <a:rPr sz="3300" dirty="0"/>
              <a:t>на</a:t>
            </a:r>
            <a:r>
              <a:rPr sz="3300" spc="-90" dirty="0"/>
              <a:t> </a:t>
            </a:r>
            <a:r>
              <a:rPr sz="3300" spc="-25" dirty="0"/>
              <a:t>ТМО</a:t>
            </a:r>
            <a:endParaRPr sz="33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dirty="0"/>
              <a:t>Целевые</a:t>
            </a:r>
            <a:r>
              <a:rPr spc="-60" dirty="0"/>
              <a:t> </a:t>
            </a:r>
            <a:r>
              <a:rPr dirty="0"/>
              <a:t>и</a:t>
            </a:r>
            <a:r>
              <a:rPr spc="-90" dirty="0"/>
              <a:t> </a:t>
            </a:r>
            <a:r>
              <a:rPr dirty="0"/>
              <a:t>нецелевые</a:t>
            </a:r>
            <a:r>
              <a:rPr spc="5" dirty="0"/>
              <a:t> </a:t>
            </a:r>
            <a:r>
              <a:rPr spc="-10" dirty="0"/>
              <a:t>атаки:</a:t>
            </a: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атаки,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направленные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против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конкретного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алгоритма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атаки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на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получение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конкретной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метки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класса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Microsoft Sans Serif"/>
              <a:buChar char="•"/>
              <a:tabLst>
                <a:tab pos="298450" algn="l"/>
              </a:tabLst>
            </a:pPr>
            <a:r>
              <a:rPr dirty="0"/>
              <a:t>Атаки</a:t>
            </a:r>
            <a:r>
              <a:rPr spc="-35" dirty="0"/>
              <a:t> </a:t>
            </a:r>
            <a:r>
              <a:rPr dirty="0"/>
              <a:t>против</a:t>
            </a:r>
            <a:r>
              <a:rPr spc="-120" dirty="0"/>
              <a:t> </a:t>
            </a:r>
            <a:r>
              <a:rPr dirty="0"/>
              <a:t>объектов</a:t>
            </a:r>
            <a:r>
              <a:rPr spc="-260" dirty="0"/>
              <a:t> </a:t>
            </a:r>
            <a:r>
              <a:rPr dirty="0"/>
              <a:t>реального</a:t>
            </a:r>
            <a:r>
              <a:rPr spc="-30" dirty="0"/>
              <a:t> </a:t>
            </a:r>
            <a:r>
              <a:rPr dirty="0"/>
              <a:t>мира</a:t>
            </a:r>
            <a:r>
              <a:rPr spc="-60" dirty="0"/>
              <a:t> </a:t>
            </a:r>
            <a:r>
              <a:rPr dirty="0"/>
              <a:t>или</a:t>
            </a:r>
            <a:r>
              <a:rPr spc="45" dirty="0"/>
              <a:t> </a:t>
            </a:r>
            <a:r>
              <a:rPr dirty="0"/>
              <a:t>против</a:t>
            </a:r>
            <a:r>
              <a:rPr spc="-120" dirty="0"/>
              <a:t> </a:t>
            </a:r>
            <a:r>
              <a:rPr dirty="0"/>
              <a:t>цифровых</a:t>
            </a:r>
            <a:r>
              <a:rPr spc="-100" dirty="0"/>
              <a:t> </a:t>
            </a:r>
            <a:r>
              <a:rPr spc="-10" dirty="0"/>
              <a:t>объектов</a:t>
            </a: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dirty="0"/>
              <a:t>Программные</a:t>
            </a:r>
            <a:r>
              <a:rPr spc="-85" dirty="0"/>
              <a:t> </a:t>
            </a:r>
            <a:r>
              <a:rPr dirty="0"/>
              <a:t>или</a:t>
            </a:r>
            <a:r>
              <a:rPr spc="40" dirty="0"/>
              <a:t> </a:t>
            </a:r>
            <a:r>
              <a:rPr dirty="0"/>
              <a:t>программно-</a:t>
            </a:r>
            <a:r>
              <a:rPr spc="-10" dirty="0"/>
              <a:t>аппаратные</a:t>
            </a:r>
            <a:r>
              <a:rPr spc="-170" dirty="0"/>
              <a:t> </a:t>
            </a:r>
            <a:r>
              <a:rPr spc="-10" dirty="0"/>
              <a:t>атаки</a:t>
            </a:r>
          </a:p>
          <a:p>
            <a:pPr marL="298450" marR="349250" indent="-28638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pc="-10" dirty="0"/>
              <a:t>Атаки,</a:t>
            </a:r>
            <a:r>
              <a:rPr spc="-114" dirty="0"/>
              <a:t> </a:t>
            </a:r>
            <a:r>
              <a:rPr dirty="0"/>
              <a:t>вызывающие</a:t>
            </a:r>
            <a:r>
              <a:rPr spc="-65" dirty="0"/>
              <a:t> </a:t>
            </a:r>
            <a:r>
              <a:rPr spc="-10" dirty="0"/>
              <a:t>ложноположительные</a:t>
            </a:r>
            <a:r>
              <a:rPr spc="-125" dirty="0"/>
              <a:t> </a:t>
            </a:r>
            <a:r>
              <a:rPr dirty="0"/>
              <a:t>или</a:t>
            </a:r>
            <a:r>
              <a:rPr spc="-5" dirty="0"/>
              <a:t> </a:t>
            </a:r>
            <a:r>
              <a:rPr spc="-10" dirty="0"/>
              <a:t>ложноотрицательные срабатывания</a:t>
            </a:r>
          </a:p>
          <a:p>
            <a:pPr marL="298450" marR="5080" indent="-28638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pc="-10" dirty="0"/>
              <a:t>Атака</a:t>
            </a:r>
            <a:r>
              <a:rPr spc="-30" dirty="0"/>
              <a:t> </a:t>
            </a:r>
            <a:r>
              <a:rPr spc="-10" dirty="0"/>
              <a:t>перепрограммирования,</a:t>
            </a:r>
            <a:r>
              <a:rPr spc="-85" dirty="0"/>
              <a:t> </a:t>
            </a:r>
            <a:r>
              <a:rPr dirty="0"/>
              <a:t>при</a:t>
            </a:r>
            <a:r>
              <a:rPr spc="-65" dirty="0"/>
              <a:t> </a:t>
            </a:r>
            <a:r>
              <a:rPr dirty="0"/>
              <a:t>которой</a:t>
            </a:r>
            <a:r>
              <a:rPr spc="-220" dirty="0"/>
              <a:t> </a:t>
            </a:r>
            <a:r>
              <a:rPr dirty="0"/>
              <a:t>СМО</a:t>
            </a:r>
            <a:r>
              <a:rPr spc="10" dirty="0"/>
              <a:t> </a:t>
            </a:r>
            <a:r>
              <a:rPr dirty="0"/>
              <a:t>реализует</a:t>
            </a:r>
            <a:r>
              <a:rPr spc="-15" dirty="0"/>
              <a:t> </a:t>
            </a:r>
            <a:r>
              <a:rPr spc="-10" dirty="0"/>
              <a:t>заложенную нарушителем</a:t>
            </a:r>
            <a:r>
              <a:rPr spc="-35" dirty="0"/>
              <a:t> </a:t>
            </a:r>
            <a:r>
              <a:rPr spc="-10" dirty="0"/>
              <a:t>функциональность</a:t>
            </a: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dirty="0"/>
              <a:t>Атаки</a:t>
            </a:r>
            <a:r>
              <a:rPr spc="-10" dirty="0"/>
              <a:t> </a:t>
            </a:r>
            <a:r>
              <a:rPr dirty="0"/>
              <a:t>с</a:t>
            </a:r>
            <a:r>
              <a:rPr spc="-40" dirty="0"/>
              <a:t> </a:t>
            </a:r>
            <a:r>
              <a:rPr dirty="0"/>
              <a:t>ограничением</a:t>
            </a:r>
            <a:r>
              <a:rPr spc="-55" dirty="0"/>
              <a:t> </a:t>
            </a:r>
            <a:r>
              <a:rPr dirty="0"/>
              <a:t>при</a:t>
            </a:r>
            <a:r>
              <a:rPr spc="-75" dirty="0"/>
              <a:t> </a:t>
            </a:r>
            <a:r>
              <a:rPr dirty="0"/>
              <a:t>формировании</a:t>
            </a:r>
            <a:r>
              <a:rPr spc="-105" dirty="0"/>
              <a:t> </a:t>
            </a:r>
            <a:r>
              <a:rPr dirty="0"/>
              <a:t>контрпримера</a:t>
            </a:r>
            <a:r>
              <a:rPr spc="-180" dirty="0"/>
              <a:t> </a:t>
            </a:r>
            <a:r>
              <a:rPr dirty="0"/>
              <a:t>и</a:t>
            </a:r>
            <a:r>
              <a:rPr spc="-5" dirty="0"/>
              <a:t> </a:t>
            </a:r>
            <a:r>
              <a:rPr dirty="0"/>
              <a:t>без</a:t>
            </a:r>
            <a:r>
              <a:rPr spc="-100" dirty="0"/>
              <a:t> </a:t>
            </a:r>
            <a:r>
              <a:rPr spc="-10" dirty="0"/>
              <a:t>такого</a:t>
            </a: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dirty="0"/>
              <a:t>Атаки</a:t>
            </a:r>
            <a:r>
              <a:rPr spc="-130" dirty="0"/>
              <a:t> </a:t>
            </a:r>
            <a:r>
              <a:rPr dirty="0"/>
              <a:t>с</a:t>
            </a:r>
            <a:r>
              <a:rPr spc="-125" dirty="0"/>
              <a:t> </a:t>
            </a:r>
            <a:r>
              <a:rPr dirty="0"/>
              <a:t>уникальными</a:t>
            </a:r>
            <a:r>
              <a:rPr spc="15" dirty="0"/>
              <a:t> </a:t>
            </a:r>
            <a:r>
              <a:rPr dirty="0"/>
              <a:t>или</a:t>
            </a:r>
            <a:r>
              <a:rPr spc="-105" dirty="0"/>
              <a:t> </a:t>
            </a:r>
            <a:r>
              <a:rPr dirty="0"/>
              <a:t>универсальными</a:t>
            </a:r>
            <a:r>
              <a:rPr spc="55" dirty="0"/>
              <a:t> </a:t>
            </a:r>
            <a:r>
              <a:rPr spc="-10" dirty="0"/>
              <a:t>контрпримерами</a:t>
            </a: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dirty="0"/>
              <a:t>Переносимые</a:t>
            </a:r>
            <a:r>
              <a:rPr spc="-85" dirty="0"/>
              <a:t> </a:t>
            </a:r>
            <a:r>
              <a:rPr dirty="0"/>
              <a:t>и</a:t>
            </a:r>
            <a:r>
              <a:rPr spc="45" dirty="0"/>
              <a:t> </a:t>
            </a:r>
            <a:r>
              <a:rPr dirty="0"/>
              <a:t>непереносимые</a:t>
            </a:r>
            <a:r>
              <a:rPr spc="-85" dirty="0"/>
              <a:t> </a:t>
            </a:r>
            <a:r>
              <a:rPr spc="-10" dirty="0"/>
              <a:t>атаки</a:t>
            </a:r>
          </a:p>
          <a:p>
            <a:pPr marL="298450" indent="-285750">
              <a:lnSpc>
                <a:spcPct val="100000"/>
              </a:lnSpc>
              <a:buFont typeface="Microsoft Sans Serif"/>
              <a:buChar char="•"/>
              <a:tabLst>
                <a:tab pos="298450" algn="l"/>
              </a:tabLst>
            </a:pPr>
            <a:r>
              <a:rPr spc="-10" dirty="0"/>
              <a:t>Атаки,</a:t>
            </a:r>
            <a:r>
              <a:rPr spc="-80" dirty="0"/>
              <a:t> </a:t>
            </a:r>
            <a:r>
              <a:rPr spc="-10" dirty="0"/>
              <a:t>использующие</a:t>
            </a:r>
            <a:r>
              <a:rPr spc="-5" dirty="0"/>
              <a:t> </a:t>
            </a:r>
            <a:r>
              <a:rPr dirty="0"/>
              <a:t>методы</a:t>
            </a:r>
            <a:r>
              <a:rPr spc="-140" dirty="0"/>
              <a:t> </a:t>
            </a:r>
            <a:r>
              <a:rPr spc="-10" dirty="0"/>
              <a:t>объяснения</a:t>
            </a: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dirty="0"/>
              <a:t>Атаки</a:t>
            </a:r>
            <a:r>
              <a:rPr spc="-75" dirty="0"/>
              <a:t> </a:t>
            </a:r>
            <a:r>
              <a:rPr dirty="0"/>
              <a:t>по</a:t>
            </a:r>
            <a:r>
              <a:rPr spc="-50" dirty="0"/>
              <a:t> </a:t>
            </a:r>
            <a:r>
              <a:rPr spc="-10" dirty="0"/>
              <a:t>побочным</a:t>
            </a:r>
            <a:r>
              <a:rPr spc="-135" dirty="0"/>
              <a:t> </a:t>
            </a:r>
            <a:r>
              <a:rPr dirty="0"/>
              <a:t>каналам,</a:t>
            </a:r>
            <a:r>
              <a:rPr spc="-65" dirty="0"/>
              <a:t> </a:t>
            </a:r>
            <a:r>
              <a:rPr spc="-10" dirty="0"/>
              <a:t>инвазивные</a:t>
            </a:r>
            <a:r>
              <a:rPr spc="60" dirty="0"/>
              <a:t> </a:t>
            </a:r>
            <a:r>
              <a:rPr dirty="0"/>
              <a:t>и </a:t>
            </a:r>
            <a:r>
              <a:rPr spc="-10" dirty="0"/>
              <a:t>неинвазивные…</a:t>
            </a:r>
          </a:p>
        </p:txBody>
      </p:sp>
      <p:sp>
        <p:nvSpPr>
          <p:cNvPr id="4" name="object 4"/>
          <p:cNvSpPr/>
          <p:nvPr/>
        </p:nvSpPr>
        <p:spPr>
          <a:xfrm>
            <a:off x="57150" y="78105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7685" y="-16827"/>
            <a:ext cx="5360035" cy="10039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886460">
              <a:lnSpc>
                <a:spcPts val="3829"/>
              </a:lnSpc>
              <a:spcBef>
                <a:spcPts val="240"/>
              </a:spcBef>
            </a:pPr>
            <a:r>
              <a:rPr sz="3200" dirty="0"/>
              <a:t>Тактики</a:t>
            </a:r>
            <a:r>
              <a:rPr sz="3200" spc="-235" dirty="0"/>
              <a:t> </a:t>
            </a:r>
            <a:r>
              <a:rPr sz="3200" dirty="0"/>
              <a:t>и</a:t>
            </a:r>
            <a:r>
              <a:rPr sz="3200" spc="15" dirty="0"/>
              <a:t> </a:t>
            </a:r>
            <a:r>
              <a:rPr sz="3200" spc="-10" dirty="0"/>
              <a:t>техники </a:t>
            </a:r>
            <a:r>
              <a:rPr sz="3200" spc="-25" dirty="0"/>
              <a:t>ATLAS</a:t>
            </a:r>
            <a:r>
              <a:rPr sz="3200" spc="-114" dirty="0"/>
              <a:t> </a:t>
            </a:r>
            <a:r>
              <a:rPr sz="3200" dirty="0"/>
              <a:t>(MITRE)</a:t>
            </a:r>
            <a:r>
              <a:rPr sz="3200" spc="-125" dirty="0"/>
              <a:t> </a:t>
            </a:r>
            <a:r>
              <a:rPr sz="3200" dirty="0"/>
              <a:t>–</a:t>
            </a:r>
            <a:r>
              <a:rPr sz="3200" spc="5" dirty="0"/>
              <a:t> </a:t>
            </a:r>
            <a:r>
              <a:rPr sz="3200" dirty="0"/>
              <a:t>12</a:t>
            </a:r>
            <a:r>
              <a:rPr sz="3200" spc="-80" dirty="0"/>
              <a:t> </a:t>
            </a:r>
            <a:r>
              <a:rPr sz="3200" spc="-10" dirty="0"/>
              <a:t>тактик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228725"/>
            <a:ext cx="9067800" cy="31718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492" y="4643688"/>
            <a:ext cx="7431582" cy="134753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6675" y="103822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4939" rIns="0" bIns="0" rtlCol="0">
            <a:spAutoFit/>
          </a:bodyPr>
          <a:lstStyle/>
          <a:p>
            <a:pPr marL="2428240" marR="5080" indent="-1535430">
              <a:lnSpc>
                <a:spcPct val="102400"/>
              </a:lnSpc>
              <a:spcBef>
                <a:spcPts val="45"/>
              </a:spcBef>
            </a:pPr>
            <a:r>
              <a:rPr dirty="0"/>
              <a:t>Тактики</a:t>
            </a:r>
            <a:r>
              <a:rPr spc="55" dirty="0"/>
              <a:t> </a:t>
            </a:r>
            <a:r>
              <a:rPr dirty="0"/>
              <a:t>и</a:t>
            </a:r>
            <a:r>
              <a:rPr spc="55" dirty="0"/>
              <a:t> </a:t>
            </a:r>
            <a:r>
              <a:rPr dirty="0"/>
              <a:t>техники</a:t>
            </a:r>
            <a:r>
              <a:rPr spc="204" dirty="0"/>
              <a:t> </a:t>
            </a:r>
            <a:r>
              <a:rPr dirty="0"/>
              <a:t>по</a:t>
            </a:r>
            <a:r>
              <a:rPr spc="120" dirty="0"/>
              <a:t> </a:t>
            </a:r>
            <a:r>
              <a:rPr dirty="0"/>
              <a:t>этапам</a:t>
            </a:r>
            <a:r>
              <a:rPr spc="-15" dirty="0"/>
              <a:t> </a:t>
            </a:r>
            <a:r>
              <a:rPr dirty="0"/>
              <a:t>МО</a:t>
            </a:r>
            <a:r>
              <a:rPr spc="-55" dirty="0"/>
              <a:t> </a:t>
            </a:r>
            <a:r>
              <a:rPr dirty="0"/>
              <a:t>Активы</a:t>
            </a:r>
            <a:r>
              <a:rPr spc="90" dirty="0"/>
              <a:t> </a:t>
            </a:r>
            <a:r>
              <a:rPr spc="-50" dirty="0"/>
              <a:t>и </a:t>
            </a:r>
            <a:r>
              <a:rPr dirty="0"/>
              <a:t>уязвимости</a:t>
            </a:r>
            <a:r>
              <a:rPr spc="105" dirty="0"/>
              <a:t> </a:t>
            </a:r>
            <a:r>
              <a:rPr dirty="0"/>
              <a:t>всей</a:t>
            </a:r>
            <a:r>
              <a:rPr spc="100" dirty="0"/>
              <a:t> </a:t>
            </a:r>
            <a:r>
              <a:rPr spc="-10" dirty="0"/>
              <a:t>системы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0016" y="6593522"/>
            <a:ext cx="1397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r>
              <a:rPr lang="ru-RU" sz="900" spc="-25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9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650" y="1302548"/>
            <a:ext cx="8837679" cy="325992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0736" y="4638675"/>
            <a:ext cx="8824595" cy="1833245"/>
            <a:chOff x="140736" y="4638675"/>
            <a:chExt cx="8824595" cy="18332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736" y="4703074"/>
              <a:ext cx="8824426" cy="176864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57299" y="4657725"/>
              <a:ext cx="1371600" cy="1581150"/>
            </a:xfrm>
            <a:custGeom>
              <a:avLst/>
              <a:gdLst/>
              <a:ahLst/>
              <a:cxnLst/>
              <a:rect l="l" t="t" r="r" b="b"/>
              <a:pathLst>
                <a:path w="1371600" h="1581150">
                  <a:moveTo>
                    <a:pt x="0" y="1581150"/>
                  </a:moveTo>
                  <a:lnTo>
                    <a:pt x="1371600" y="158115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158115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7150" y="100012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75" y="61912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393" y="927960"/>
            <a:ext cx="4956927" cy="50673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9095" y="6311900"/>
            <a:ext cx="91249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источник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0195" y="8636"/>
            <a:ext cx="10782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55" dirty="0">
                <a:solidFill>
                  <a:srgbClr val="2D75B5"/>
                </a:solidFill>
                <a:latin typeface="Trebuchet MS"/>
                <a:cs typeface="Trebuchet MS"/>
              </a:rPr>
              <a:t>AI</a:t>
            </a:r>
            <a:r>
              <a:rPr sz="3200" spc="-185" dirty="0">
                <a:solidFill>
                  <a:srgbClr val="2D75B5"/>
                </a:solidFill>
                <a:latin typeface="Trebuchet MS"/>
                <a:cs typeface="Trebuchet MS"/>
              </a:rPr>
              <a:t> </a:t>
            </a:r>
            <a:r>
              <a:rPr sz="3200" spc="-65" dirty="0">
                <a:solidFill>
                  <a:srgbClr val="2D75B5"/>
                </a:solidFill>
                <a:latin typeface="Trebuchet MS"/>
                <a:cs typeface="Trebuchet MS"/>
              </a:rPr>
              <a:t>Act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157" rIns="0" bIns="0" rtlCol="0">
            <a:spAutoFit/>
          </a:bodyPr>
          <a:lstStyle/>
          <a:p>
            <a:pPr marL="3761104" marR="5080" indent="-3566160">
              <a:lnSpc>
                <a:spcPts val="3829"/>
              </a:lnSpc>
              <a:spcBef>
                <a:spcPts val="245"/>
              </a:spcBef>
            </a:pPr>
            <a:r>
              <a:rPr sz="3200" dirty="0"/>
              <a:t>Матрица</a:t>
            </a:r>
            <a:r>
              <a:rPr sz="3200" spc="-210" dirty="0"/>
              <a:t> </a:t>
            </a:r>
            <a:r>
              <a:rPr sz="3200" dirty="0"/>
              <a:t>защитных</a:t>
            </a:r>
            <a:r>
              <a:rPr sz="3200" spc="-210" dirty="0"/>
              <a:t> </a:t>
            </a:r>
            <a:r>
              <a:rPr sz="3200" dirty="0"/>
              <a:t>действий</a:t>
            </a:r>
            <a:r>
              <a:rPr sz="3200" spc="-80" dirty="0"/>
              <a:t> </a:t>
            </a:r>
            <a:r>
              <a:rPr sz="3200" dirty="0"/>
              <a:t>для</a:t>
            </a:r>
            <a:r>
              <a:rPr sz="3200" spc="-35" dirty="0"/>
              <a:t> </a:t>
            </a:r>
            <a:r>
              <a:rPr sz="3200" dirty="0"/>
              <a:t>системы</a:t>
            </a:r>
            <a:r>
              <a:rPr sz="3200" spc="-60" dirty="0"/>
              <a:t> </a:t>
            </a:r>
            <a:r>
              <a:rPr sz="3200" spc="-50" dirty="0"/>
              <a:t>в </a:t>
            </a:r>
            <a:r>
              <a:rPr sz="3200" spc="-10" dirty="0"/>
              <a:t>целом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5711" y="1841056"/>
            <a:ext cx="9144635" cy="3488054"/>
            <a:chOff x="15711" y="1841056"/>
            <a:chExt cx="9144635" cy="34880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11" y="1841056"/>
              <a:ext cx="9128288" cy="34876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33726" y="1995550"/>
              <a:ext cx="2695575" cy="790575"/>
            </a:xfrm>
            <a:custGeom>
              <a:avLst/>
              <a:gdLst/>
              <a:ahLst/>
              <a:cxnLst/>
              <a:rect l="l" t="t" r="r" b="b"/>
              <a:pathLst>
                <a:path w="2695575" h="790575">
                  <a:moveTo>
                    <a:pt x="0" y="790575"/>
                  </a:moveTo>
                  <a:lnTo>
                    <a:pt x="933450" y="790575"/>
                  </a:lnTo>
                  <a:lnTo>
                    <a:pt x="933450" y="0"/>
                  </a:lnTo>
                  <a:lnTo>
                    <a:pt x="0" y="0"/>
                  </a:lnTo>
                  <a:lnTo>
                    <a:pt x="0" y="790575"/>
                  </a:lnTo>
                  <a:close/>
                </a:path>
                <a:path w="2695575" h="790575">
                  <a:moveTo>
                    <a:pt x="1762125" y="790575"/>
                  </a:moveTo>
                  <a:lnTo>
                    <a:pt x="2695575" y="790575"/>
                  </a:lnTo>
                  <a:lnTo>
                    <a:pt x="2695575" y="0"/>
                  </a:lnTo>
                  <a:lnTo>
                    <a:pt x="1762125" y="0"/>
                  </a:lnTo>
                  <a:lnTo>
                    <a:pt x="1762125" y="790575"/>
                  </a:lnTo>
                  <a:close/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2526" y="1986025"/>
              <a:ext cx="871855" cy="790575"/>
            </a:xfrm>
            <a:custGeom>
              <a:avLst/>
              <a:gdLst/>
              <a:ahLst/>
              <a:cxnLst/>
              <a:rect l="l" t="t" r="r" b="b"/>
              <a:pathLst>
                <a:path w="871854" h="790575">
                  <a:moveTo>
                    <a:pt x="0" y="790575"/>
                  </a:moveTo>
                  <a:lnTo>
                    <a:pt x="871474" y="790575"/>
                  </a:lnTo>
                </a:path>
                <a:path w="871854" h="790575">
                  <a:moveTo>
                    <a:pt x="871474" y="0"/>
                  </a:moveTo>
                  <a:lnTo>
                    <a:pt x="0" y="0"/>
                  </a:lnTo>
                  <a:lnTo>
                    <a:pt x="0" y="790575"/>
                  </a:lnTo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72460" y="5711507"/>
            <a:ext cx="2844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На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основе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Defend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MITRE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" y="10668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Таксономия</a:t>
            </a:r>
            <a:r>
              <a:rPr sz="3300" spc="-55" dirty="0"/>
              <a:t> </a:t>
            </a:r>
            <a:r>
              <a:rPr sz="3300" spc="-20" dirty="0"/>
              <a:t>методов</a:t>
            </a:r>
            <a:r>
              <a:rPr sz="3300" spc="-165" dirty="0"/>
              <a:t> </a:t>
            </a:r>
            <a:r>
              <a:rPr sz="3300" dirty="0"/>
              <a:t>защиты</a:t>
            </a:r>
            <a:r>
              <a:rPr sz="3300" spc="-75" dirty="0"/>
              <a:t> </a:t>
            </a:r>
            <a:r>
              <a:rPr sz="3300" dirty="0"/>
              <a:t>ТМО</a:t>
            </a:r>
            <a:r>
              <a:rPr sz="3300" spc="-65" dirty="0"/>
              <a:t> </a:t>
            </a:r>
            <a:r>
              <a:rPr sz="3300" spc="-10" dirty="0"/>
              <a:t>(NIST)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430" y="1143183"/>
            <a:ext cx="7148400" cy="538004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200" y="6096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557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Атаки</a:t>
            </a:r>
            <a:r>
              <a:rPr sz="3600" spc="-110" dirty="0"/>
              <a:t> </a:t>
            </a:r>
            <a:r>
              <a:rPr sz="3600" dirty="0"/>
              <a:t>на</a:t>
            </a:r>
            <a:r>
              <a:rPr sz="3600" spc="-120" dirty="0"/>
              <a:t> </a:t>
            </a:r>
            <a:r>
              <a:rPr sz="3600" dirty="0"/>
              <a:t>системы</a:t>
            </a:r>
            <a:r>
              <a:rPr sz="3600" spc="50" dirty="0"/>
              <a:t> </a:t>
            </a:r>
            <a:r>
              <a:rPr sz="3600" spc="-20" dirty="0"/>
              <a:t>компьютерного</a:t>
            </a:r>
            <a:r>
              <a:rPr sz="3600" spc="-114" dirty="0"/>
              <a:t> </a:t>
            </a:r>
            <a:r>
              <a:rPr sz="3600" spc="-10" dirty="0"/>
              <a:t>зрения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51807" y="874775"/>
            <a:ext cx="9083675" cy="5680075"/>
            <a:chOff x="51807" y="874775"/>
            <a:chExt cx="9083675" cy="5680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07" y="1061964"/>
              <a:ext cx="9083557" cy="51769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05450" y="1071625"/>
              <a:ext cx="723900" cy="5476875"/>
            </a:xfrm>
            <a:custGeom>
              <a:avLst/>
              <a:gdLst/>
              <a:ahLst/>
              <a:cxnLst/>
              <a:rect l="l" t="t" r="r" b="b"/>
              <a:pathLst>
                <a:path w="723900" h="5476875">
                  <a:moveTo>
                    <a:pt x="0" y="2738374"/>
                  </a:moveTo>
                  <a:lnTo>
                    <a:pt x="143" y="2660404"/>
                  </a:lnTo>
                  <a:lnTo>
                    <a:pt x="572" y="2582974"/>
                  </a:lnTo>
                  <a:lnTo>
                    <a:pt x="1282" y="2506114"/>
                  </a:lnTo>
                  <a:lnTo>
                    <a:pt x="2269" y="2429851"/>
                  </a:lnTo>
                  <a:lnTo>
                    <a:pt x="3530" y="2354214"/>
                  </a:lnTo>
                  <a:lnTo>
                    <a:pt x="5061" y="2279233"/>
                  </a:lnTo>
                  <a:lnTo>
                    <a:pt x="6858" y="2204936"/>
                  </a:lnTo>
                  <a:lnTo>
                    <a:pt x="8916" y="2131353"/>
                  </a:lnTo>
                  <a:lnTo>
                    <a:pt x="11234" y="2058511"/>
                  </a:lnTo>
                  <a:lnTo>
                    <a:pt x="13805" y="1986441"/>
                  </a:lnTo>
                  <a:lnTo>
                    <a:pt x="16628" y="1915171"/>
                  </a:lnTo>
                  <a:lnTo>
                    <a:pt x="19697" y="1844729"/>
                  </a:lnTo>
                  <a:lnTo>
                    <a:pt x="23009" y="1775145"/>
                  </a:lnTo>
                  <a:lnTo>
                    <a:pt x="26561" y="1706448"/>
                  </a:lnTo>
                  <a:lnTo>
                    <a:pt x="30349" y="1638666"/>
                  </a:lnTo>
                  <a:lnTo>
                    <a:pt x="34367" y="1571828"/>
                  </a:lnTo>
                  <a:lnTo>
                    <a:pt x="38614" y="1505964"/>
                  </a:lnTo>
                  <a:lnTo>
                    <a:pt x="43085" y="1441102"/>
                  </a:lnTo>
                  <a:lnTo>
                    <a:pt x="47776" y="1377271"/>
                  </a:lnTo>
                  <a:lnTo>
                    <a:pt x="52684" y="1314499"/>
                  </a:lnTo>
                  <a:lnTo>
                    <a:pt x="57804" y="1252817"/>
                  </a:lnTo>
                  <a:lnTo>
                    <a:pt x="63133" y="1192252"/>
                  </a:lnTo>
                  <a:lnTo>
                    <a:pt x="68668" y="1132834"/>
                  </a:lnTo>
                  <a:lnTo>
                    <a:pt x="74403" y="1074591"/>
                  </a:lnTo>
                  <a:lnTo>
                    <a:pt x="80336" y="1017553"/>
                  </a:lnTo>
                  <a:lnTo>
                    <a:pt x="86462" y="961748"/>
                  </a:lnTo>
                  <a:lnTo>
                    <a:pt x="92778" y="907205"/>
                  </a:lnTo>
                  <a:lnTo>
                    <a:pt x="99281" y="853953"/>
                  </a:lnTo>
                  <a:lnTo>
                    <a:pt x="105965" y="802020"/>
                  </a:lnTo>
                  <a:lnTo>
                    <a:pt x="112828" y="751437"/>
                  </a:lnTo>
                  <a:lnTo>
                    <a:pt x="119865" y="702231"/>
                  </a:lnTo>
                  <a:lnTo>
                    <a:pt x="127073" y="654432"/>
                  </a:lnTo>
                  <a:lnTo>
                    <a:pt x="134449" y="608069"/>
                  </a:lnTo>
                  <a:lnTo>
                    <a:pt x="141987" y="563169"/>
                  </a:lnTo>
                  <a:lnTo>
                    <a:pt x="149684" y="519763"/>
                  </a:lnTo>
                  <a:lnTo>
                    <a:pt x="157538" y="477879"/>
                  </a:lnTo>
                  <a:lnTo>
                    <a:pt x="165542" y="437546"/>
                  </a:lnTo>
                  <a:lnTo>
                    <a:pt x="173695" y="398793"/>
                  </a:lnTo>
                  <a:lnTo>
                    <a:pt x="190429" y="326142"/>
                  </a:lnTo>
                  <a:lnTo>
                    <a:pt x="207709" y="260158"/>
                  </a:lnTo>
                  <a:lnTo>
                    <a:pt x="225505" y="201071"/>
                  </a:lnTo>
                  <a:lnTo>
                    <a:pt x="243785" y="149112"/>
                  </a:lnTo>
                  <a:lnTo>
                    <a:pt x="262521" y="104513"/>
                  </a:lnTo>
                  <a:lnTo>
                    <a:pt x="281680" y="67504"/>
                  </a:lnTo>
                  <a:lnTo>
                    <a:pt x="311148" y="26730"/>
                  </a:lnTo>
                  <a:lnTo>
                    <a:pt x="351638" y="1088"/>
                  </a:lnTo>
                  <a:lnTo>
                    <a:pt x="361950" y="0"/>
                  </a:lnTo>
                  <a:lnTo>
                    <a:pt x="372255" y="1088"/>
                  </a:lnTo>
                  <a:lnTo>
                    <a:pt x="412724" y="26730"/>
                  </a:lnTo>
                  <a:lnTo>
                    <a:pt x="442180" y="67504"/>
                  </a:lnTo>
                  <a:lnTo>
                    <a:pt x="461333" y="104513"/>
                  </a:lnTo>
                  <a:lnTo>
                    <a:pt x="480064" y="149112"/>
                  </a:lnTo>
                  <a:lnTo>
                    <a:pt x="498341" y="201071"/>
                  </a:lnTo>
                  <a:lnTo>
                    <a:pt x="516135" y="260158"/>
                  </a:lnTo>
                  <a:lnTo>
                    <a:pt x="533414" y="326142"/>
                  </a:lnTo>
                  <a:lnTo>
                    <a:pt x="550147" y="398793"/>
                  </a:lnTo>
                  <a:lnTo>
                    <a:pt x="558300" y="437546"/>
                  </a:lnTo>
                  <a:lnTo>
                    <a:pt x="566306" y="477879"/>
                  </a:lnTo>
                  <a:lnTo>
                    <a:pt x="574160" y="519763"/>
                  </a:lnTo>
                  <a:lnTo>
                    <a:pt x="581858" y="563169"/>
                  </a:lnTo>
                  <a:lnTo>
                    <a:pt x="589397" y="608069"/>
                  </a:lnTo>
                  <a:lnTo>
                    <a:pt x="596774" y="654432"/>
                  </a:lnTo>
                  <a:lnTo>
                    <a:pt x="603983" y="702231"/>
                  </a:lnTo>
                  <a:lnTo>
                    <a:pt x="611022" y="751437"/>
                  </a:lnTo>
                  <a:lnTo>
                    <a:pt x="617886" y="802020"/>
                  </a:lnTo>
                  <a:lnTo>
                    <a:pt x="624572" y="853953"/>
                  </a:lnTo>
                  <a:lnTo>
                    <a:pt x="631076" y="907205"/>
                  </a:lnTo>
                  <a:lnTo>
                    <a:pt x="637395" y="961748"/>
                  </a:lnTo>
                  <a:lnTo>
                    <a:pt x="643523" y="1017553"/>
                  </a:lnTo>
                  <a:lnTo>
                    <a:pt x="649458" y="1074591"/>
                  </a:lnTo>
                  <a:lnTo>
                    <a:pt x="655195" y="1132834"/>
                  </a:lnTo>
                  <a:lnTo>
                    <a:pt x="660732" y="1192252"/>
                  </a:lnTo>
                  <a:lnTo>
                    <a:pt x="666063" y="1252817"/>
                  </a:lnTo>
                  <a:lnTo>
                    <a:pt x="671185" y="1314499"/>
                  </a:lnTo>
                  <a:lnTo>
                    <a:pt x="676095" y="1377271"/>
                  </a:lnTo>
                  <a:lnTo>
                    <a:pt x="680788" y="1441102"/>
                  </a:lnTo>
                  <a:lnTo>
                    <a:pt x="685262" y="1505964"/>
                  </a:lnTo>
                  <a:lnTo>
                    <a:pt x="689511" y="1571828"/>
                  </a:lnTo>
                  <a:lnTo>
                    <a:pt x="693532" y="1638666"/>
                  </a:lnTo>
                  <a:lnTo>
                    <a:pt x="697321" y="1706448"/>
                  </a:lnTo>
                  <a:lnTo>
                    <a:pt x="700875" y="1775145"/>
                  </a:lnTo>
                  <a:lnTo>
                    <a:pt x="704189" y="1844729"/>
                  </a:lnTo>
                  <a:lnTo>
                    <a:pt x="707260" y="1915171"/>
                  </a:lnTo>
                  <a:lnTo>
                    <a:pt x="710084" y="1986441"/>
                  </a:lnTo>
                  <a:lnTo>
                    <a:pt x="712658" y="2058511"/>
                  </a:lnTo>
                  <a:lnTo>
                    <a:pt x="714976" y="2131353"/>
                  </a:lnTo>
                  <a:lnTo>
                    <a:pt x="717037" y="2204936"/>
                  </a:lnTo>
                  <a:lnTo>
                    <a:pt x="718834" y="2279233"/>
                  </a:lnTo>
                  <a:lnTo>
                    <a:pt x="720366" y="2354214"/>
                  </a:lnTo>
                  <a:lnTo>
                    <a:pt x="721628" y="2429851"/>
                  </a:lnTo>
                  <a:lnTo>
                    <a:pt x="722616" y="2506114"/>
                  </a:lnTo>
                  <a:lnTo>
                    <a:pt x="723327" y="2582974"/>
                  </a:lnTo>
                  <a:lnTo>
                    <a:pt x="723756" y="2660404"/>
                  </a:lnTo>
                  <a:lnTo>
                    <a:pt x="723900" y="2738374"/>
                  </a:lnTo>
                  <a:lnTo>
                    <a:pt x="723756" y="2816343"/>
                  </a:lnTo>
                  <a:lnTo>
                    <a:pt x="723327" y="2893773"/>
                  </a:lnTo>
                  <a:lnTo>
                    <a:pt x="722616" y="2970634"/>
                  </a:lnTo>
                  <a:lnTo>
                    <a:pt x="721628" y="3046897"/>
                  </a:lnTo>
                  <a:lnTo>
                    <a:pt x="720366" y="3122534"/>
                  </a:lnTo>
                  <a:lnTo>
                    <a:pt x="718834" y="3197516"/>
                  </a:lnTo>
                  <a:lnTo>
                    <a:pt x="717037" y="3271813"/>
                  </a:lnTo>
                  <a:lnTo>
                    <a:pt x="714976" y="3345397"/>
                  </a:lnTo>
                  <a:lnTo>
                    <a:pt x="712658" y="3418240"/>
                  </a:lnTo>
                  <a:lnTo>
                    <a:pt x="710084" y="3490311"/>
                  </a:lnTo>
                  <a:lnTo>
                    <a:pt x="707260" y="3561582"/>
                  </a:lnTo>
                  <a:lnTo>
                    <a:pt x="704189" y="3632025"/>
                  </a:lnTo>
                  <a:lnTo>
                    <a:pt x="700875" y="3701610"/>
                  </a:lnTo>
                  <a:lnTo>
                    <a:pt x="697321" y="3770308"/>
                  </a:lnTo>
                  <a:lnTo>
                    <a:pt x="693532" y="3838092"/>
                  </a:lnTo>
                  <a:lnTo>
                    <a:pt x="689511" y="3904930"/>
                  </a:lnTo>
                  <a:lnTo>
                    <a:pt x="685262" y="3970796"/>
                  </a:lnTo>
                  <a:lnTo>
                    <a:pt x="680788" y="4035660"/>
                  </a:lnTo>
                  <a:lnTo>
                    <a:pt x="676095" y="4099492"/>
                  </a:lnTo>
                  <a:lnTo>
                    <a:pt x="671185" y="4162265"/>
                  </a:lnTo>
                  <a:lnTo>
                    <a:pt x="666063" y="4223949"/>
                  </a:lnTo>
                  <a:lnTo>
                    <a:pt x="660732" y="4284515"/>
                  </a:lnTo>
                  <a:lnTo>
                    <a:pt x="655195" y="4343935"/>
                  </a:lnTo>
                  <a:lnTo>
                    <a:pt x="649458" y="4402179"/>
                  </a:lnTo>
                  <a:lnTo>
                    <a:pt x="643523" y="4459219"/>
                  </a:lnTo>
                  <a:lnTo>
                    <a:pt x="637395" y="4515026"/>
                  </a:lnTo>
                  <a:lnTo>
                    <a:pt x="631076" y="4569571"/>
                  </a:lnTo>
                  <a:lnTo>
                    <a:pt x="624572" y="4622825"/>
                  </a:lnTo>
                  <a:lnTo>
                    <a:pt x="617886" y="4674758"/>
                  </a:lnTo>
                  <a:lnTo>
                    <a:pt x="611022" y="4725343"/>
                  </a:lnTo>
                  <a:lnTo>
                    <a:pt x="603983" y="4774551"/>
                  </a:lnTo>
                  <a:lnTo>
                    <a:pt x="596774" y="4822351"/>
                  </a:lnTo>
                  <a:lnTo>
                    <a:pt x="589397" y="4868717"/>
                  </a:lnTo>
                  <a:lnTo>
                    <a:pt x="581858" y="4913618"/>
                  </a:lnTo>
                  <a:lnTo>
                    <a:pt x="574160" y="4957025"/>
                  </a:lnTo>
                  <a:lnTo>
                    <a:pt x="566306" y="4998911"/>
                  </a:lnTo>
                  <a:lnTo>
                    <a:pt x="558300" y="5039245"/>
                  </a:lnTo>
                  <a:lnTo>
                    <a:pt x="550147" y="5078000"/>
                  </a:lnTo>
                  <a:lnTo>
                    <a:pt x="533414" y="5150654"/>
                  </a:lnTo>
                  <a:lnTo>
                    <a:pt x="516135" y="5216641"/>
                  </a:lnTo>
                  <a:lnTo>
                    <a:pt x="498341" y="5275731"/>
                  </a:lnTo>
                  <a:lnTo>
                    <a:pt x="480064" y="5327692"/>
                  </a:lnTo>
                  <a:lnTo>
                    <a:pt x="461333" y="5372293"/>
                  </a:lnTo>
                  <a:lnTo>
                    <a:pt x="442180" y="5409303"/>
                  </a:lnTo>
                  <a:lnTo>
                    <a:pt x="412724" y="5450080"/>
                  </a:lnTo>
                  <a:lnTo>
                    <a:pt x="372255" y="5475722"/>
                  </a:lnTo>
                  <a:lnTo>
                    <a:pt x="361950" y="5476811"/>
                  </a:lnTo>
                  <a:lnTo>
                    <a:pt x="351638" y="5475722"/>
                  </a:lnTo>
                  <a:lnTo>
                    <a:pt x="311148" y="5450080"/>
                  </a:lnTo>
                  <a:lnTo>
                    <a:pt x="281680" y="5409303"/>
                  </a:lnTo>
                  <a:lnTo>
                    <a:pt x="262521" y="5372293"/>
                  </a:lnTo>
                  <a:lnTo>
                    <a:pt x="243785" y="5327692"/>
                  </a:lnTo>
                  <a:lnTo>
                    <a:pt x="225505" y="5275731"/>
                  </a:lnTo>
                  <a:lnTo>
                    <a:pt x="207709" y="5216641"/>
                  </a:lnTo>
                  <a:lnTo>
                    <a:pt x="190429" y="5150654"/>
                  </a:lnTo>
                  <a:lnTo>
                    <a:pt x="173695" y="5078000"/>
                  </a:lnTo>
                  <a:lnTo>
                    <a:pt x="165542" y="5039245"/>
                  </a:lnTo>
                  <a:lnTo>
                    <a:pt x="157538" y="4998911"/>
                  </a:lnTo>
                  <a:lnTo>
                    <a:pt x="149684" y="4957025"/>
                  </a:lnTo>
                  <a:lnTo>
                    <a:pt x="141987" y="4913618"/>
                  </a:lnTo>
                  <a:lnTo>
                    <a:pt x="134449" y="4868717"/>
                  </a:lnTo>
                  <a:lnTo>
                    <a:pt x="127073" y="4822351"/>
                  </a:lnTo>
                  <a:lnTo>
                    <a:pt x="119865" y="4774551"/>
                  </a:lnTo>
                  <a:lnTo>
                    <a:pt x="112828" y="4725343"/>
                  </a:lnTo>
                  <a:lnTo>
                    <a:pt x="105965" y="4674758"/>
                  </a:lnTo>
                  <a:lnTo>
                    <a:pt x="99281" y="4622825"/>
                  </a:lnTo>
                  <a:lnTo>
                    <a:pt x="92778" y="4569571"/>
                  </a:lnTo>
                  <a:lnTo>
                    <a:pt x="86462" y="4515026"/>
                  </a:lnTo>
                  <a:lnTo>
                    <a:pt x="80336" y="4459219"/>
                  </a:lnTo>
                  <a:lnTo>
                    <a:pt x="74403" y="4402179"/>
                  </a:lnTo>
                  <a:lnTo>
                    <a:pt x="68668" y="4343935"/>
                  </a:lnTo>
                  <a:lnTo>
                    <a:pt x="63133" y="4284515"/>
                  </a:lnTo>
                  <a:lnTo>
                    <a:pt x="57804" y="4223949"/>
                  </a:lnTo>
                  <a:lnTo>
                    <a:pt x="52684" y="4162265"/>
                  </a:lnTo>
                  <a:lnTo>
                    <a:pt x="47776" y="4099492"/>
                  </a:lnTo>
                  <a:lnTo>
                    <a:pt x="43085" y="4035660"/>
                  </a:lnTo>
                  <a:lnTo>
                    <a:pt x="38614" y="3970796"/>
                  </a:lnTo>
                  <a:lnTo>
                    <a:pt x="34367" y="3904930"/>
                  </a:lnTo>
                  <a:lnTo>
                    <a:pt x="30349" y="3838092"/>
                  </a:lnTo>
                  <a:lnTo>
                    <a:pt x="26561" y="3770308"/>
                  </a:lnTo>
                  <a:lnTo>
                    <a:pt x="23009" y="3701610"/>
                  </a:lnTo>
                  <a:lnTo>
                    <a:pt x="19697" y="3632025"/>
                  </a:lnTo>
                  <a:lnTo>
                    <a:pt x="16628" y="3561582"/>
                  </a:lnTo>
                  <a:lnTo>
                    <a:pt x="13805" y="3490311"/>
                  </a:lnTo>
                  <a:lnTo>
                    <a:pt x="11234" y="3418240"/>
                  </a:lnTo>
                  <a:lnTo>
                    <a:pt x="8916" y="3345397"/>
                  </a:lnTo>
                  <a:lnTo>
                    <a:pt x="6858" y="3271813"/>
                  </a:lnTo>
                  <a:lnTo>
                    <a:pt x="5061" y="3197516"/>
                  </a:lnTo>
                  <a:lnTo>
                    <a:pt x="3530" y="3122534"/>
                  </a:lnTo>
                  <a:lnTo>
                    <a:pt x="2269" y="3046897"/>
                  </a:lnTo>
                  <a:lnTo>
                    <a:pt x="1282" y="2970634"/>
                  </a:lnTo>
                  <a:lnTo>
                    <a:pt x="572" y="2893773"/>
                  </a:lnTo>
                  <a:lnTo>
                    <a:pt x="143" y="2816343"/>
                  </a:lnTo>
                  <a:lnTo>
                    <a:pt x="0" y="273837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48425" y="881125"/>
              <a:ext cx="2447925" cy="5467350"/>
            </a:xfrm>
            <a:custGeom>
              <a:avLst/>
              <a:gdLst/>
              <a:ahLst/>
              <a:cxnLst/>
              <a:rect l="l" t="t" r="r" b="b"/>
              <a:pathLst>
                <a:path w="2447925" h="5467350">
                  <a:moveTo>
                    <a:pt x="0" y="2733675"/>
                  </a:moveTo>
                  <a:lnTo>
                    <a:pt x="343" y="2668215"/>
                  </a:lnTo>
                  <a:lnTo>
                    <a:pt x="1370" y="2603133"/>
                  </a:lnTo>
                  <a:lnTo>
                    <a:pt x="3072" y="2538446"/>
                  </a:lnTo>
                  <a:lnTo>
                    <a:pt x="5441" y="2474170"/>
                  </a:lnTo>
                  <a:lnTo>
                    <a:pt x="8471" y="2410323"/>
                  </a:lnTo>
                  <a:lnTo>
                    <a:pt x="12152" y="2346922"/>
                  </a:lnTo>
                  <a:lnTo>
                    <a:pt x="16477" y="2283984"/>
                  </a:lnTo>
                  <a:lnTo>
                    <a:pt x="21440" y="2221526"/>
                  </a:lnTo>
                  <a:lnTo>
                    <a:pt x="27032" y="2159565"/>
                  </a:lnTo>
                  <a:lnTo>
                    <a:pt x="33245" y="2098119"/>
                  </a:lnTo>
                  <a:lnTo>
                    <a:pt x="40072" y="2037205"/>
                  </a:lnTo>
                  <a:lnTo>
                    <a:pt x="47505" y="1976839"/>
                  </a:lnTo>
                  <a:lnTo>
                    <a:pt x="55536" y="1917039"/>
                  </a:lnTo>
                  <a:lnTo>
                    <a:pt x="64158" y="1857822"/>
                  </a:lnTo>
                  <a:lnTo>
                    <a:pt x="73364" y="1799206"/>
                  </a:lnTo>
                  <a:lnTo>
                    <a:pt x="83145" y="1741206"/>
                  </a:lnTo>
                  <a:lnTo>
                    <a:pt x="93493" y="1683841"/>
                  </a:lnTo>
                  <a:lnTo>
                    <a:pt x="104402" y="1627128"/>
                  </a:lnTo>
                  <a:lnTo>
                    <a:pt x="115863" y="1571083"/>
                  </a:lnTo>
                  <a:lnTo>
                    <a:pt x="127869" y="1515724"/>
                  </a:lnTo>
                  <a:lnTo>
                    <a:pt x="140413" y="1461067"/>
                  </a:lnTo>
                  <a:lnTo>
                    <a:pt x="153485" y="1407131"/>
                  </a:lnTo>
                  <a:lnTo>
                    <a:pt x="167080" y="1353932"/>
                  </a:lnTo>
                  <a:lnTo>
                    <a:pt x="181188" y="1301488"/>
                  </a:lnTo>
                  <a:lnTo>
                    <a:pt x="195803" y="1249815"/>
                  </a:lnTo>
                  <a:lnTo>
                    <a:pt x="210917" y="1198930"/>
                  </a:lnTo>
                  <a:lnTo>
                    <a:pt x="226522" y="1148851"/>
                  </a:lnTo>
                  <a:lnTo>
                    <a:pt x="242611" y="1099595"/>
                  </a:lnTo>
                  <a:lnTo>
                    <a:pt x="259175" y="1051179"/>
                  </a:lnTo>
                  <a:lnTo>
                    <a:pt x="276208" y="1003620"/>
                  </a:lnTo>
                  <a:lnTo>
                    <a:pt x="293700" y="956935"/>
                  </a:lnTo>
                  <a:lnTo>
                    <a:pt x="311646" y="911142"/>
                  </a:lnTo>
                  <a:lnTo>
                    <a:pt x="330037" y="866257"/>
                  </a:lnTo>
                  <a:lnTo>
                    <a:pt x="348865" y="822298"/>
                  </a:lnTo>
                  <a:lnTo>
                    <a:pt x="368123" y="779282"/>
                  </a:lnTo>
                  <a:lnTo>
                    <a:pt x="387804" y="737225"/>
                  </a:lnTo>
                  <a:lnTo>
                    <a:pt x="407898" y="696146"/>
                  </a:lnTo>
                  <a:lnTo>
                    <a:pt x="428400" y="656060"/>
                  </a:lnTo>
                  <a:lnTo>
                    <a:pt x="449301" y="616987"/>
                  </a:lnTo>
                  <a:lnTo>
                    <a:pt x="470593" y="578941"/>
                  </a:lnTo>
                  <a:lnTo>
                    <a:pt x="492269" y="541941"/>
                  </a:lnTo>
                  <a:lnTo>
                    <a:pt x="514321" y="506004"/>
                  </a:lnTo>
                  <a:lnTo>
                    <a:pt x="536742" y="471146"/>
                  </a:lnTo>
                  <a:lnTo>
                    <a:pt x="559523" y="437386"/>
                  </a:lnTo>
                  <a:lnTo>
                    <a:pt x="582658" y="404739"/>
                  </a:lnTo>
                  <a:lnTo>
                    <a:pt x="606138" y="373224"/>
                  </a:lnTo>
                  <a:lnTo>
                    <a:pt x="629955" y="342857"/>
                  </a:lnTo>
                  <a:lnTo>
                    <a:pt x="678574" y="285638"/>
                  </a:lnTo>
                  <a:lnTo>
                    <a:pt x="728452" y="233217"/>
                  </a:lnTo>
                  <a:lnTo>
                    <a:pt x="779527" y="185732"/>
                  </a:lnTo>
                  <a:lnTo>
                    <a:pt x="831740" y="143320"/>
                  </a:lnTo>
                  <a:lnTo>
                    <a:pt x="885027" y="106119"/>
                  </a:lnTo>
                  <a:lnTo>
                    <a:pt x="939329" y="74264"/>
                  </a:lnTo>
                  <a:lnTo>
                    <a:pt x="994583" y="47895"/>
                  </a:lnTo>
                  <a:lnTo>
                    <a:pt x="1050728" y="27146"/>
                  </a:lnTo>
                  <a:lnTo>
                    <a:pt x="1107703" y="12156"/>
                  </a:lnTo>
                  <a:lnTo>
                    <a:pt x="1165447" y="3061"/>
                  </a:lnTo>
                  <a:lnTo>
                    <a:pt x="1223899" y="0"/>
                  </a:lnTo>
                  <a:lnTo>
                    <a:pt x="1253209" y="768"/>
                  </a:lnTo>
                  <a:lnTo>
                    <a:pt x="1311315" y="6863"/>
                  </a:lnTo>
                  <a:lnTo>
                    <a:pt x="1368683" y="18923"/>
                  </a:lnTo>
                  <a:lnTo>
                    <a:pt x="1425253" y="36809"/>
                  </a:lnTo>
                  <a:lnTo>
                    <a:pt x="1480963" y="60385"/>
                  </a:lnTo>
                  <a:lnTo>
                    <a:pt x="1535751" y="89515"/>
                  </a:lnTo>
                  <a:lnTo>
                    <a:pt x="1589556" y="124059"/>
                  </a:lnTo>
                  <a:lnTo>
                    <a:pt x="1642317" y="163883"/>
                  </a:lnTo>
                  <a:lnTo>
                    <a:pt x="1693973" y="208849"/>
                  </a:lnTo>
                  <a:lnTo>
                    <a:pt x="1744461" y="258819"/>
                  </a:lnTo>
                  <a:lnTo>
                    <a:pt x="1793722" y="313656"/>
                  </a:lnTo>
                  <a:lnTo>
                    <a:pt x="1841692" y="373224"/>
                  </a:lnTo>
                  <a:lnTo>
                    <a:pt x="1865175" y="404739"/>
                  </a:lnTo>
                  <a:lnTo>
                    <a:pt x="1888312" y="437386"/>
                  </a:lnTo>
                  <a:lnTo>
                    <a:pt x="1911096" y="471146"/>
                  </a:lnTo>
                  <a:lnTo>
                    <a:pt x="1933519" y="506004"/>
                  </a:lnTo>
                  <a:lnTo>
                    <a:pt x="1955574" y="541941"/>
                  </a:lnTo>
                  <a:lnTo>
                    <a:pt x="1977253" y="578941"/>
                  </a:lnTo>
                  <a:lnTo>
                    <a:pt x="1998547" y="616987"/>
                  </a:lnTo>
                  <a:lnTo>
                    <a:pt x="2019451" y="656060"/>
                  </a:lnTo>
                  <a:lnTo>
                    <a:pt x="2039955" y="696146"/>
                  </a:lnTo>
                  <a:lnTo>
                    <a:pt x="2060053" y="737225"/>
                  </a:lnTo>
                  <a:lnTo>
                    <a:pt x="2079736" y="779282"/>
                  </a:lnTo>
                  <a:lnTo>
                    <a:pt x="2098997" y="822298"/>
                  </a:lnTo>
                  <a:lnTo>
                    <a:pt x="2117828" y="866257"/>
                  </a:lnTo>
                  <a:lnTo>
                    <a:pt x="2136221" y="911142"/>
                  </a:lnTo>
                  <a:lnTo>
                    <a:pt x="2154170" y="956935"/>
                  </a:lnTo>
                  <a:lnTo>
                    <a:pt x="2171665" y="1003620"/>
                  </a:lnTo>
                  <a:lnTo>
                    <a:pt x="2188700" y="1051179"/>
                  </a:lnTo>
                  <a:lnTo>
                    <a:pt x="2205267" y="1099595"/>
                  </a:lnTo>
                  <a:lnTo>
                    <a:pt x="2221359" y="1148851"/>
                  </a:lnTo>
                  <a:lnTo>
                    <a:pt x="2236966" y="1198930"/>
                  </a:lnTo>
                  <a:lnTo>
                    <a:pt x="2252083" y="1249815"/>
                  </a:lnTo>
                  <a:lnTo>
                    <a:pt x="2266700" y="1301488"/>
                  </a:lnTo>
                  <a:lnTo>
                    <a:pt x="2280811" y="1353932"/>
                  </a:lnTo>
                  <a:lnTo>
                    <a:pt x="2294408" y="1407131"/>
                  </a:lnTo>
                  <a:lnTo>
                    <a:pt x="2307483" y="1461067"/>
                  </a:lnTo>
                  <a:lnTo>
                    <a:pt x="2320029" y="1515724"/>
                  </a:lnTo>
                  <a:lnTo>
                    <a:pt x="2332037" y="1571083"/>
                  </a:lnTo>
                  <a:lnTo>
                    <a:pt x="2343501" y="1627128"/>
                  </a:lnTo>
                  <a:lnTo>
                    <a:pt x="2354411" y="1683841"/>
                  </a:lnTo>
                  <a:lnTo>
                    <a:pt x="2364762" y="1741206"/>
                  </a:lnTo>
                  <a:lnTo>
                    <a:pt x="2374545" y="1799206"/>
                  </a:lnTo>
                  <a:lnTo>
                    <a:pt x="2383752" y="1857822"/>
                  </a:lnTo>
                  <a:lnTo>
                    <a:pt x="2392376" y="1917039"/>
                  </a:lnTo>
                  <a:lnTo>
                    <a:pt x="2400409" y="1976839"/>
                  </a:lnTo>
                  <a:lnTo>
                    <a:pt x="2407844" y="2037205"/>
                  </a:lnTo>
                  <a:lnTo>
                    <a:pt x="2414672" y="2098119"/>
                  </a:lnTo>
                  <a:lnTo>
                    <a:pt x="2420886" y="2159565"/>
                  </a:lnTo>
                  <a:lnTo>
                    <a:pt x="2426479" y="2221526"/>
                  </a:lnTo>
                  <a:lnTo>
                    <a:pt x="2431443" y="2283984"/>
                  </a:lnTo>
                  <a:lnTo>
                    <a:pt x="2435770" y="2346922"/>
                  </a:lnTo>
                  <a:lnTo>
                    <a:pt x="2439452" y="2410323"/>
                  </a:lnTo>
                  <a:lnTo>
                    <a:pt x="2442481" y="2474170"/>
                  </a:lnTo>
                  <a:lnTo>
                    <a:pt x="2444851" y="2538446"/>
                  </a:lnTo>
                  <a:lnTo>
                    <a:pt x="2446553" y="2603133"/>
                  </a:lnTo>
                  <a:lnTo>
                    <a:pt x="2447580" y="2668215"/>
                  </a:lnTo>
                  <a:lnTo>
                    <a:pt x="2447925" y="2733675"/>
                  </a:lnTo>
                  <a:lnTo>
                    <a:pt x="2447580" y="2799129"/>
                  </a:lnTo>
                  <a:lnTo>
                    <a:pt x="2446553" y="2864205"/>
                  </a:lnTo>
                  <a:lnTo>
                    <a:pt x="2444851" y="2928888"/>
                  </a:lnTo>
                  <a:lnTo>
                    <a:pt x="2442481" y="2993159"/>
                  </a:lnTo>
                  <a:lnTo>
                    <a:pt x="2439452" y="3057002"/>
                  </a:lnTo>
                  <a:lnTo>
                    <a:pt x="2435770" y="3120398"/>
                  </a:lnTo>
                  <a:lnTo>
                    <a:pt x="2431443" y="3183332"/>
                  </a:lnTo>
                  <a:lnTo>
                    <a:pt x="2426479" y="3245786"/>
                  </a:lnTo>
                  <a:lnTo>
                    <a:pt x="2420886" y="3307743"/>
                  </a:lnTo>
                  <a:lnTo>
                    <a:pt x="2414672" y="3369186"/>
                  </a:lnTo>
                  <a:lnTo>
                    <a:pt x="2407844" y="3430097"/>
                  </a:lnTo>
                  <a:lnTo>
                    <a:pt x="2400409" y="3490460"/>
                  </a:lnTo>
                  <a:lnTo>
                    <a:pt x="2392376" y="3550257"/>
                  </a:lnTo>
                  <a:lnTo>
                    <a:pt x="2383752" y="3609471"/>
                  </a:lnTo>
                  <a:lnTo>
                    <a:pt x="2374545" y="3668085"/>
                  </a:lnTo>
                  <a:lnTo>
                    <a:pt x="2364762" y="3726082"/>
                  </a:lnTo>
                  <a:lnTo>
                    <a:pt x="2354411" y="3783445"/>
                  </a:lnTo>
                  <a:lnTo>
                    <a:pt x="2343501" y="3840156"/>
                  </a:lnTo>
                  <a:lnTo>
                    <a:pt x="2332037" y="3896199"/>
                  </a:lnTo>
                  <a:lnTo>
                    <a:pt x="2320029" y="3951557"/>
                  </a:lnTo>
                  <a:lnTo>
                    <a:pt x="2307483" y="4006211"/>
                  </a:lnTo>
                  <a:lnTo>
                    <a:pt x="2294408" y="4060146"/>
                  </a:lnTo>
                  <a:lnTo>
                    <a:pt x="2280811" y="4113344"/>
                  </a:lnTo>
                  <a:lnTo>
                    <a:pt x="2266700" y="4165787"/>
                  </a:lnTo>
                  <a:lnTo>
                    <a:pt x="2252083" y="4217459"/>
                  </a:lnTo>
                  <a:lnTo>
                    <a:pt x="2236966" y="4268343"/>
                  </a:lnTo>
                  <a:lnTo>
                    <a:pt x="2221359" y="4318421"/>
                  </a:lnTo>
                  <a:lnTo>
                    <a:pt x="2205267" y="4367676"/>
                  </a:lnTo>
                  <a:lnTo>
                    <a:pt x="2188700" y="4416092"/>
                  </a:lnTo>
                  <a:lnTo>
                    <a:pt x="2171665" y="4463650"/>
                  </a:lnTo>
                  <a:lnTo>
                    <a:pt x="2154170" y="4510335"/>
                  </a:lnTo>
                  <a:lnTo>
                    <a:pt x="2136221" y="4556128"/>
                  </a:lnTo>
                  <a:lnTo>
                    <a:pt x="2117828" y="4601012"/>
                  </a:lnTo>
                  <a:lnTo>
                    <a:pt x="2098997" y="4644972"/>
                  </a:lnTo>
                  <a:lnTo>
                    <a:pt x="2079736" y="4687988"/>
                  </a:lnTo>
                  <a:lnTo>
                    <a:pt x="2060053" y="4730044"/>
                  </a:lnTo>
                  <a:lnTo>
                    <a:pt x="2039955" y="4771124"/>
                  </a:lnTo>
                  <a:lnTo>
                    <a:pt x="2019451" y="4811210"/>
                  </a:lnTo>
                  <a:lnTo>
                    <a:pt x="1998547" y="4850284"/>
                  </a:lnTo>
                  <a:lnTo>
                    <a:pt x="1977253" y="4888330"/>
                  </a:lnTo>
                  <a:lnTo>
                    <a:pt x="1955574" y="4925330"/>
                  </a:lnTo>
                  <a:lnTo>
                    <a:pt x="1933519" y="4961268"/>
                  </a:lnTo>
                  <a:lnTo>
                    <a:pt x="1911096" y="4996126"/>
                  </a:lnTo>
                  <a:lnTo>
                    <a:pt x="1888312" y="5029887"/>
                  </a:lnTo>
                  <a:lnTo>
                    <a:pt x="1865175" y="5062534"/>
                  </a:lnTo>
                  <a:lnTo>
                    <a:pt x="1841692" y="5094049"/>
                  </a:lnTo>
                  <a:lnTo>
                    <a:pt x="1817872" y="5124417"/>
                  </a:lnTo>
                  <a:lnTo>
                    <a:pt x="1769249" y="5181638"/>
                  </a:lnTo>
                  <a:lnTo>
                    <a:pt x="1719367" y="5234060"/>
                  </a:lnTo>
                  <a:lnTo>
                    <a:pt x="1668287" y="5281547"/>
                  </a:lnTo>
                  <a:lnTo>
                    <a:pt x="1616071" y="5323960"/>
                  </a:lnTo>
                  <a:lnTo>
                    <a:pt x="1562780" y="5361162"/>
                  </a:lnTo>
                  <a:lnTo>
                    <a:pt x="1508476" y="5393018"/>
                  </a:lnTo>
                  <a:lnTo>
                    <a:pt x="1453219" y="5419389"/>
                  </a:lnTo>
                  <a:lnTo>
                    <a:pt x="1397072" y="5440138"/>
                  </a:lnTo>
                  <a:lnTo>
                    <a:pt x="1340095" y="5455129"/>
                  </a:lnTo>
                  <a:lnTo>
                    <a:pt x="1282350" y="5464224"/>
                  </a:lnTo>
                  <a:lnTo>
                    <a:pt x="1223899" y="5467286"/>
                  </a:lnTo>
                  <a:lnTo>
                    <a:pt x="1194588" y="5466518"/>
                  </a:lnTo>
                  <a:lnTo>
                    <a:pt x="1136483" y="5460422"/>
                  </a:lnTo>
                  <a:lnTo>
                    <a:pt x="1079116" y="5448362"/>
                  </a:lnTo>
                  <a:lnTo>
                    <a:pt x="1022548" y="5430475"/>
                  </a:lnTo>
                  <a:lnTo>
                    <a:pt x="966840" y="5406897"/>
                  </a:lnTo>
                  <a:lnTo>
                    <a:pt x="912055" y="5377767"/>
                  </a:lnTo>
                  <a:lnTo>
                    <a:pt x="858253" y="5343221"/>
                  </a:lnTo>
                  <a:lnTo>
                    <a:pt x="805495" y="5303396"/>
                  </a:lnTo>
                  <a:lnTo>
                    <a:pt x="753844" y="5258429"/>
                  </a:lnTo>
                  <a:lnTo>
                    <a:pt x="703359" y="5208458"/>
                  </a:lnTo>
                  <a:lnTo>
                    <a:pt x="654103" y="5153619"/>
                  </a:lnTo>
                  <a:lnTo>
                    <a:pt x="606138" y="5094049"/>
                  </a:lnTo>
                  <a:lnTo>
                    <a:pt x="582658" y="5062534"/>
                  </a:lnTo>
                  <a:lnTo>
                    <a:pt x="559523" y="5029887"/>
                  </a:lnTo>
                  <a:lnTo>
                    <a:pt x="536742" y="4996126"/>
                  </a:lnTo>
                  <a:lnTo>
                    <a:pt x="514321" y="4961268"/>
                  </a:lnTo>
                  <a:lnTo>
                    <a:pt x="492269" y="4925330"/>
                  </a:lnTo>
                  <a:lnTo>
                    <a:pt x="470593" y="4888330"/>
                  </a:lnTo>
                  <a:lnTo>
                    <a:pt x="449301" y="4850284"/>
                  </a:lnTo>
                  <a:lnTo>
                    <a:pt x="428400" y="4811210"/>
                  </a:lnTo>
                  <a:lnTo>
                    <a:pt x="407898" y="4771124"/>
                  </a:lnTo>
                  <a:lnTo>
                    <a:pt x="387804" y="4730044"/>
                  </a:lnTo>
                  <a:lnTo>
                    <a:pt x="368123" y="4687988"/>
                  </a:lnTo>
                  <a:lnTo>
                    <a:pt x="348865" y="4644972"/>
                  </a:lnTo>
                  <a:lnTo>
                    <a:pt x="330037" y="4601012"/>
                  </a:lnTo>
                  <a:lnTo>
                    <a:pt x="311646" y="4556128"/>
                  </a:lnTo>
                  <a:lnTo>
                    <a:pt x="293700" y="4510335"/>
                  </a:lnTo>
                  <a:lnTo>
                    <a:pt x="276208" y="4463650"/>
                  </a:lnTo>
                  <a:lnTo>
                    <a:pt x="259175" y="4416092"/>
                  </a:lnTo>
                  <a:lnTo>
                    <a:pt x="242611" y="4367676"/>
                  </a:lnTo>
                  <a:lnTo>
                    <a:pt x="226522" y="4318421"/>
                  </a:lnTo>
                  <a:lnTo>
                    <a:pt x="210917" y="4268343"/>
                  </a:lnTo>
                  <a:lnTo>
                    <a:pt x="195803" y="4217459"/>
                  </a:lnTo>
                  <a:lnTo>
                    <a:pt x="181188" y="4165787"/>
                  </a:lnTo>
                  <a:lnTo>
                    <a:pt x="167080" y="4113344"/>
                  </a:lnTo>
                  <a:lnTo>
                    <a:pt x="153485" y="4060146"/>
                  </a:lnTo>
                  <a:lnTo>
                    <a:pt x="140413" y="4006211"/>
                  </a:lnTo>
                  <a:lnTo>
                    <a:pt x="127869" y="3951557"/>
                  </a:lnTo>
                  <a:lnTo>
                    <a:pt x="115863" y="3896199"/>
                  </a:lnTo>
                  <a:lnTo>
                    <a:pt x="104402" y="3840156"/>
                  </a:lnTo>
                  <a:lnTo>
                    <a:pt x="93493" y="3783445"/>
                  </a:lnTo>
                  <a:lnTo>
                    <a:pt x="83145" y="3726082"/>
                  </a:lnTo>
                  <a:lnTo>
                    <a:pt x="73364" y="3668085"/>
                  </a:lnTo>
                  <a:lnTo>
                    <a:pt x="64158" y="3609471"/>
                  </a:lnTo>
                  <a:lnTo>
                    <a:pt x="55536" y="3550257"/>
                  </a:lnTo>
                  <a:lnTo>
                    <a:pt x="47505" y="3490460"/>
                  </a:lnTo>
                  <a:lnTo>
                    <a:pt x="40072" y="3430097"/>
                  </a:lnTo>
                  <a:lnTo>
                    <a:pt x="33245" y="3369186"/>
                  </a:lnTo>
                  <a:lnTo>
                    <a:pt x="27032" y="3307743"/>
                  </a:lnTo>
                  <a:lnTo>
                    <a:pt x="21440" y="3245786"/>
                  </a:lnTo>
                  <a:lnTo>
                    <a:pt x="16477" y="3183332"/>
                  </a:lnTo>
                  <a:lnTo>
                    <a:pt x="12152" y="3120398"/>
                  </a:lnTo>
                  <a:lnTo>
                    <a:pt x="8471" y="3057002"/>
                  </a:lnTo>
                  <a:lnTo>
                    <a:pt x="5441" y="2993159"/>
                  </a:lnTo>
                  <a:lnTo>
                    <a:pt x="3072" y="2928888"/>
                  </a:lnTo>
                  <a:lnTo>
                    <a:pt x="1370" y="2864205"/>
                  </a:lnTo>
                  <a:lnTo>
                    <a:pt x="343" y="2799129"/>
                  </a:lnTo>
                  <a:lnTo>
                    <a:pt x="0" y="2733675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7150" y="75247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557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Защита</a:t>
            </a:r>
            <a:r>
              <a:rPr sz="3600" spc="-65" dirty="0"/>
              <a:t> </a:t>
            </a:r>
            <a:r>
              <a:rPr sz="3600" dirty="0"/>
              <a:t>в</a:t>
            </a:r>
            <a:r>
              <a:rPr sz="3600" spc="-65" dirty="0"/>
              <a:t> </a:t>
            </a:r>
            <a:r>
              <a:rPr sz="3600" dirty="0"/>
              <a:t>системах</a:t>
            </a:r>
            <a:r>
              <a:rPr sz="3600" spc="-65" dirty="0"/>
              <a:t> </a:t>
            </a:r>
            <a:r>
              <a:rPr sz="3600" spc="-10" dirty="0"/>
              <a:t>компьютерного</a:t>
            </a:r>
            <a:r>
              <a:rPr sz="3600" spc="-60" dirty="0"/>
              <a:t> </a:t>
            </a:r>
            <a:r>
              <a:rPr sz="3600" spc="-10" dirty="0"/>
              <a:t>зрения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0" y="846200"/>
            <a:ext cx="9145905" cy="5489575"/>
            <a:chOff x="0" y="846200"/>
            <a:chExt cx="9145905" cy="5489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09834"/>
              <a:ext cx="9134474" cy="517666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86726" y="852550"/>
              <a:ext cx="1552575" cy="5476875"/>
            </a:xfrm>
            <a:custGeom>
              <a:avLst/>
              <a:gdLst/>
              <a:ahLst/>
              <a:cxnLst/>
              <a:rect l="l" t="t" r="r" b="b"/>
              <a:pathLst>
                <a:path w="1552575" h="5476875">
                  <a:moveTo>
                    <a:pt x="0" y="2738374"/>
                  </a:moveTo>
                  <a:lnTo>
                    <a:pt x="261" y="2666573"/>
                  </a:lnTo>
                  <a:lnTo>
                    <a:pt x="1042" y="2595228"/>
                  </a:lnTo>
                  <a:lnTo>
                    <a:pt x="2335" y="2524361"/>
                  </a:lnTo>
                  <a:lnTo>
                    <a:pt x="4134" y="2453995"/>
                  </a:lnTo>
                  <a:lnTo>
                    <a:pt x="6432" y="2384152"/>
                  </a:lnTo>
                  <a:lnTo>
                    <a:pt x="9225" y="2314855"/>
                  </a:lnTo>
                  <a:lnTo>
                    <a:pt x="12504" y="2246126"/>
                  </a:lnTo>
                  <a:lnTo>
                    <a:pt x="16263" y="2177988"/>
                  </a:lnTo>
                  <a:lnTo>
                    <a:pt x="20497" y="2110464"/>
                  </a:lnTo>
                  <a:lnTo>
                    <a:pt x="25199" y="2043576"/>
                  </a:lnTo>
                  <a:lnTo>
                    <a:pt x="30362" y="1977346"/>
                  </a:lnTo>
                  <a:lnTo>
                    <a:pt x="35980" y="1911797"/>
                  </a:lnTo>
                  <a:lnTo>
                    <a:pt x="42047" y="1846952"/>
                  </a:lnTo>
                  <a:lnTo>
                    <a:pt x="48556" y="1782834"/>
                  </a:lnTo>
                  <a:lnTo>
                    <a:pt x="55500" y="1719463"/>
                  </a:lnTo>
                  <a:lnTo>
                    <a:pt x="62875" y="1656864"/>
                  </a:lnTo>
                  <a:lnTo>
                    <a:pt x="70672" y="1595059"/>
                  </a:lnTo>
                  <a:lnTo>
                    <a:pt x="78886" y="1534071"/>
                  </a:lnTo>
                  <a:lnTo>
                    <a:pt x="87510" y="1473921"/>
                  </a:lnTo>
                  <a:lnTo>
                    <a:pt x="96539" y="1414632"/>
                  </a:lnTo>
                  <a:lnTo>
                    <a:pt x="105965" y="1356228"/>
                  </a:lnTo>
                  <a:lnTo>
                    <a:pt x="115781" y="1298730"/>
                  </a:lnTo>
                  <a:lnTo>
                    <a:pt x="125983" y="1242161"/>
                  </a:lnTo>
                  <a:lnTo>
                    <a:pt x="136563" y="1186543"/>
                  </a:lnTo>
                  <a:lnTo>
                    <a:pt x="147515" y="1131900"/>
                  </a:lnTo>
                  <a:lnTo>
                    <a:pt x="158833" y="1078254"/>
                  </a:lnTo>
                  <a:lnTo>
                    <a:pt x="170510" y="1025626"/>
                  </a:lnTo>
                  <a:lnTo>
                    <a:pt x="182539" y="974041"/>
                  </a:lnTo>
                  <a:lnTo>
                    <a:pt x="194916" y="923519"/>
                  </a:lnTo>
                  <a:lnTo>
                    <a:pt x="207632" y="874085"/>
                  </a:lnTo>
                  <a:lnTo>
                    <a:pt x="220681" y="825760"/>
                  </a:lnTo>
                  <a:lnTo>
                    <a:pt x="234059" y="778567"/>
                  </a:lnTo>
                  <a:lnTo>
                    <a:pt x="247756" y="732528"/>
                  </a:lnTo>
                  <a:lnTo>
                    <a:pt x="261769" y="687666"/>
                  </a:lnTo>
                  <a:lnTo>
                    <a:pt x="276089" y="644004"/>
                  </a:lnTo>
                  <a:lnTo>
                    <a:pt x="290712" y="601564"/>
                  </a:lnTo>
                  <a:lnTo>
                    <a:pt x="305629" y="560369"/>
                  </a:lnTo>
                  <a:lnTo>
                    <a:pt x="320836" y="520440"/>
                  </a:lnTo>
                  <a:lnTo>
                    <a:pt x="336325" y="481802"/>
                  </a:lnTo>
                  <a:lnTo>
                    <a:pt x="352090" y="444476"/>
                  </a:lnTo>
                  <a:lnTo>
                    <a:pt x="368125" y="408484"/>
                  </a:lnTo>
                  <a:lnTo>
                    <a:pt x="384424" y="373850"/>
                  </a:lnTo>
                  <a:lnTo>
                    <a:pt x="417785" y="308744"/>
                  </a:lnTo>
                  <a:lnTo>
                    <a:pt x="452124" y="249337"/>
                  </a:lnTo>
                  <a:lnTo>
                    <a:pt x="487388" y="195811"/>
                  </a:lnTo>
                  <a:lnTo>
                    <a:pt x="523527" y="148346"/>
                  </a:lnTo>
                  <a:lnTo>
                    <a:pt x="560490" y="107121"/>
                  </a:lnTo>
                  <a:lnTo>
                    <a:pt x="598225" y="72318"/>
                  </a:lnTo>
                  <a:lnTo>
                    <a:pt x="636682" y="44116"/>
                  </a:lnTo>
                  <a:lnTo>
                    <a:pt x="675809" y="22696"/>
                  </a:lnTo>
                  <a:lnTo>
                    <a:pt x="715555" y="8238"/>
                  </a:lnTo>
                  <a:lnTo>
                    <a:pt x="755869" y="922"/>
                  </a:lnTo>
                  <a:lnTo>
                    <a:pt x="776224" y="0"/>
                  </a:lnTo>
                  <a:lnTo>
                    <a:pt x="796578" y="922"/>
                  </a:lnTo>
                  <a:lnTo>
                    <a:pt x="836893" y="8238"/>
                  </a:lnTo>
                  <a:lnTo>
                    <a:pt x="876641" y="22696"/>
                  </a:lnTo>
                  <a:lnTo>
                    <a:pt x="915770" y="44116"/>
                  </a:lnTo>
                  <a:lnTo>
                    <a:pt x="954229" y="72318"/>
                  </a:lnTo>
                  <a:lnTo>
                    <a:pt x="991967" y="107121"/>
                  </a:lnTo>
                  <a:lnTo>
                    <a:pt x="1028934" y="148346"/>
                  </a:lnTo>
                  <a:lnTo>
                    <a:pt x="1065077" y="195811"/>
                  </a:lnTo>
                  <a:lnTo>
                    <a:pt x="1100346" y="249337"/>
                  </a:lnTo>
                  <a:lnTo>
                    <a:pt x="1134689" y="308744"/>
                  </a:lnTo>
                  <a:lnTo>
                    <a:pt x="1168056" y="373850"/>
                  </a:lnTo>
                  <a:lnTo>
                    <a:pt x="1184357" y="408484"/>
                  </a:lnTo>
                  <a:lnTo>
                    <a:pt x="1200395" y="444476"/>
                  </a:lnTo>
                  <a:lnTo>
                    <a:pt x="1216163" y="481802"/>
                  </a:lnTo>
                  <a:lnTo>
                    <a:pt x="1231655" y="520440"/>
                  </a:lnTo>
                  <a:lnTo>
                    <a:pt x="1246865" y="560369"/>
                  </a:lnTo>
                  <a:lnTo>
                    <a:pt x="1261785" y="601564"/>
                  </a:lnTo>
                  <a:lnTo>
                    <a:pt x="1276410" y="644004"/>
                  </a:lnTo>
                  <a:lnTo>
                    <a:pt x="1290734" y="687666"/>
                  </a:lnTo>
                  <a:lnTo>
                    <a:pt x="1304749" y="732528"/>
                  </a:lnTo>
                  <a:lnTo>
                    <a:pt x="1318450" y="778567"/>
                  </a:lnTo>
                  <a:lnTo>
                    <a:pt x="1331831" y="825760"/>
                  </a:lnTo>
                  <a:lnTo>
                    <a:pt x="1344883" y="874085"/>
                  </a:lnTo>
                  <a:lnTo>
                    <a:pt x="1357603" y="923519"/>
                  </a:lnTo>
                  <a:lnTo>
                    <a:pt x="1369982" y="974041"/>
                  </a:lnTo>
                  <a:lnTo>
                    <a:pt x="1382014" y="1025626"/>
                  </a:lnTo>
                  <a:lnTo>
                    <a:pt x="1393694" y="1078254"/>
                  </a:lnTo>
                  <a:lnTo>
                    <a:pt x="1405015" y="1131900"/>
                  </a:lnTo>
                  <a:lnTo>
                    <a:pt x="1415970" y="1186543"/>
                  </a:lnTo>
                  <a:lnTo>
                    <a:pt x="1426552" y="1242161"/>
                  </a:lnTo>
                  <a:lnTo>
                    <a:pt x="1436757" y="1298730"/>
                  </a:lnTo>
                  <a:lnTo>
                    <a:pt x="1446577" y="1356228"/>
                  </a:lnTo>
                  <a:lnTo>
                    <a:pt x="1456005" y="1414632"/>
                  </a:lnTo>
                  <a:lnTo>
                    <a:pt x="1465036" y="1473921"/>
                  </a:lnTo>
                  <a:lnTo>
                    <a:pt x="1473663" y="1534071"/>
                  </a:lnTo>
                  <a:lnTo>
                    <a:pt x="1481879" y="1595059"/>
                  </a:lnTo>
                  <a:lnTo>
                    <a:pt x="1489679" y="1656864"/>
                  </a:lnTo>
                  <a:lnTo>
                    <a:pt x="1497055" y="1719463"/>
                  </a:lnTo>
                  <a:lnTo>
                    <a:pt x="1504002" y="1782834"/>
                  </a:lnTo>
                  <a:lnTo>
                    <a:pt x="1510513" y="1846952"/>
                  </a:lnTo>
                  <a:lnTo>
                    <a:pt x="1516582" y="1911797"/>
                  </a:lnTo>
                  <a:lnTo>
                    <a:pt x="1522202" y="1977346"/>
                  </a:lnTo>
                  <a:lnTo>
                    <a:pt x="1527367" y="2043576"/>
                  </a:lnTo>
                  <a:lnTo>
                    <a:pt x="1532070" y="2110464"/>
                  </a:lnTo>
                  <a:lnTo>
                    <a:pt x="1536305" y="2177988"/>
                  </a:lnTo>
                  <a:lnTo>
                    <a:pt x="1540066" y="2246126"/>
                  </a:lnTo>
                  <a:lnTo>
                    <a:pt x="1543346" y="2314855"/>
                  </a:lnTo>
                  <a:lnTo>
                    <a:pt x="1546139" y="2384152"/>
                  </a:lnTo>
                  <a:lnTo>
                    <a:pt x="1548439" y="2453995"/>
                  </a:lnTo>
                  <a:lnTo>
                    <a:pt x="1550239" y="2524361"/>
                  </a:lnTo>
                  <a:lnTo>
                    <a:pt x="1551532" y="2595228"/>
                  </a:lnTo>
                  <a:lnTo>
                    <a:pt x="1552313" y="2666573"/>
                  </a:lnTo>
                  <a:lnTo>
                    <a:pt x="1552575" y="2738374"/>
                  </a:lnTo>
                  <a:lnTo>
                    <a:pt x="1552313" y="2810174"/>
                  </a:lnTo>
                  <a:lnTo>
                    <a:pt x="1551532" y="2881520"/>
                  </a:lnTo>
                  <a:lnTo>
                    <a:pt x="1550239" y="2952387"/>
                  </a:lnTo>
                  <a:lnTo>
                    <a:pt x="1548439" y="3022753"/>
                  </a:lnTo>
                  <a:lnTo>
                    <a:pt x="1546139" y="3092596"/>
                  </a:lnTo>
                  <a:lnTo>
                    <a:pt x="1543346" y="3161894"/>
                  </a:lnTo>
                  <a:lnTo>
                    <a:pt x="1540066" y="3230623"/>
                  </a:lnTo>
                  <a:lnTo>
                    <a:pt x="1536305" y="3298762"/>
                  </a:lnTo>
                  <a:lnTo>
                    <a:pt x="1532070" y="3366286"/>
                  </a:lnTo>
                  <a:lnTo>
                    <a:pt x="1527367" y="3433176"/>
                  </a:lnTo>
                  <a:lnTo>
                    <a:pt x="1522202" y="3499406"/>
                  </a:lnTo>
                  <a:lnTo>
                    <a:pt x="1516582" y="3564956"/>
                  </a:lnTo>
                  <a:lnTo>
                    <a:pt x="1510513" y="3629802"/>
                  </a:lnTo>
                  <a:lnTo>
                    <a:pt x="1504002" y="3693922"/>
                  </a:lnTo>
                  <a:lnTo>
                    <a:pt x="1497055" y="3757293"/>
                  </a:lnTo>
                  <a:lnTo>
                    <a:pt x="1489679" y="3819893"/>
                  </a:lnTo>
                  <a:lnTo>
                    <a:pt x="1481879" y="3881699"/>
                  </a:lnTo>
                  <a:lnTo>
                    <a:pt x="1473663" y="3942689"/>
                  </a:lnTo>
                  <a:lnTo>
                    <a:pt x="1465036" y="4002840"/>
                  </a:lnTo>
                  <a:lnTo>
                    <a:pt x="1456005" y="4062130"/>
                  </a:lnTo>
                  <a:lnTo>
                    <a:pt x="1446577" y="4120536"/>
                  </a:lnTo>
                  <a:lnTo>
                    <a:pt x="1436757" y="4178035"/>
                  </a:lnTo>
                  <a:lnTo>
                    <a:pt x="1426552" y="4234605"/>
                  </a:lnTo>
                  <a:lnTo>
                    <a:pt x="1415970" y="4290224"/>
                  </a:lnTo>
                  <a:lnTo>
                    <a:pt x="1405015" y="4344869"/>
                  </a:lnTo>
                  <a:lnTo>
                    <a:pt x="1393694" y="4398517"/>
                  </a:lnTo>
                  <a:lnTo>
                    <a:pt x="1382014" y="4451146"/>
                  </a:lnTo>
                  <a:lnTo>
                    <a:pt x="1369982" y="4502733"/>
                  </a:lnTo>
                  <a:lnTo>
                    <a:pt x="1357603" y="4553256"/>
                  </a:lnTo>
                  <a:lnTo>
                    <a:pt x="1344883" y="4602692"/>
                  </a:lnTo>
                  <a:lnTo>
                    <a:pt x="1331831" y="4651018"/>
                  </a:lnTo>
                  <a:lnTo>
                    <a:pt x="1318450" y="4698213"/>
                  </a:lnTo>
                  <a:lnTo>
                    <a:pt x="1304749" y="4744253"/>
                  </a:lnTo>
                  <a:lnTo>
                    <a:pt x="1290734" y="4789116"/>
                  </a:lnTo>
                  <a:lnTo>
                    <a:pt x="1276410" y="4832780"/>
                  </a:lnTo>
                  <a:lnTo>
                    <a:pt x="1261785" y="4875221"/>
                  </a:lnTo>
                  <a:lnTo>
                    <a:pt x="1246865" y="4916418"/>
                  </a:lnTo>
                  <a:lnTo>
                    <a:pt x="1231655" y="4956348"/>
                  </a:lnTo>
                  <a:lnTo>
                    <a:pt x="1216163" y="4994988"/>
                  </a:lnTo>
                  <a:lnTo>
                    <a:pt x="1200395" y="5032316"/>
                  </a:lnTo>
                  <a:lnTo>
                    <a:pt x="1184357" y="5068309"/>
                  </a:lnTo>
                  <a:lnTo>
                    <a:pt x="1168056" y="5102944"/>
                  </a:lnTo>
                  <a:lnTo>
                    <a:pt x="1134689" y="5168053"/>
                  </a:lnTo>
                  <a:lnTo>
                    <a:pt x="1100346" y="5227462"/>
                  </a:lnTo>
                  <a:lnTo>
                    <a:pt x="1065077" y="5280990"/>
                  </a:lnTo>
                  <a:lnTo>
                    <a:pt x="1028934" y="5328458"/>
                  </a:lnTo>
                  <a:lnTo>
                    <a:pt x="991967" y="5369684"/>
                  </a:lnTo>
                  <a:lnTo>
                    <a:pt x="954229" y="5404489"/>
                  </a:lnTo>
                  <a:lnTo>
                    <a:pt x="915770" y="5432693"/>
                  </a:lnTo>
                  <a:lnTo>
                    <a:pt x="876641" y="5454114"/>
                  </a:lnTo>
                  <a:lnTo>
                    <a:pt x="836893" y="5468572"/>
                  </a:lnTo>
                  <a:lnTo>
                    <a:pt x="796578" y="5475888"/>
                  </a:lnTo>
                  <a:lnTo>
                    <a:pt x="776224" y="5476811"/>
                  </a:lnTo>
                  <a:lnTo>
                    <a:pt x="755869" y="5475888"/>
                  </a:lnTo>
                  <a:lnTo>
                    <a:pt x="715555" y="5468572"/>
                  </a:lnTo>
                  <a:lnTo>
                    <a:pt x="675809" y="5454114"/>
                  </a:lnTo>
                  <a:lnTo>
                    <a:pt x="636682" y="5432693"/>
                  </a:lnTo>
                  <a:lnTo>
                    <a:pt x="598225" y="5404489"/>
                  </a:lnTo>
                  <a:lnTo>
                    <a:pt x="560490" y="5369684"/>
                  </a:lnTo>
                  <a:lnTo>
                    <a:pt x="523527" y="5328458"/>
                  </a:lnTo>
                  <a:lnTo>
                    <a:pt x="487388" y="5280990"/>
                  </a:lnTo>
                  <a:lnTo>
                    <a:pt x="452124" y="5227462"/>
                  </a:lnTo>
                  <a:lnTo>
                    <a:pt x="417785" y="5168053"/>
                  </a:lnTo>
                  <a:lnTo>
                    <a:pt x="384424" y="5102944"/>
                  </a:lnTo>
                  <a:lnTo>
                    <a:pt x="368125" y="5068309"/>
                  </a:lnTo>
                  <a:lnTo>
                    <a:pt x="352090" y="5032316"/>
                  </a:lnTo>
                  <a:lnTo>
                    <a:pt x="336325" y="4994988"/>
                  </a:lnTo>
                  <a:lnTo>
                    <a:pt x="320836" y="4956348"/>
                  </a:lnTo>
                  <a:lnTo>
                    <a:pt x="305629" y="4916418"/>
                  </a:lnTo>
                  <a:lnTo>
                    <a:pt x="290712" y="4875221"/>
                  </a:lnTo>
                  <a:lnTo>
                    <a:pt x="276089" y="4832780"/>
                  </a:lnTo>
                  <a:lnTo>
                    <a:pt x="261769" y="4789116"/>
                  </a:lnTo>
                  <a:lnTo>
                    <a:pt x="247756" y="4744253"/>
                  </a:lnTo>
                  <a:lnTo>
                    <a:pt x="234059" y="4698213"/>
                  </a:lnTo>
                  <a:lnTo>
                    <a:pt x="220681" y="4651018"/>
                  </a:lnTo>
                  <a:lnTo>
                    <a:pt x="207632" y="4602692"/>
                  </a:lnTo>
                  <a:lnTo>
                    <a:pt x="194916" y="4553256"/>
                  </a:lnTo>
                  <a:lnTo>
                    <a:pt x="182539" y="4502733"/>
                  </a:lnTo>
                  <a:lnTo>
                    <a:pt x="170510" y="4451146"/>
                  </a:lnTo>
                  <a:lnTo>
                    <a:pt x="158833" y="4398517"/>
                  </a:lnTo>
                  <a:lnTo>
                    <a:pt x="147515" y="4344869"/>
                  </a:lnTo>
                  <a:lnTo>
                    <a:pt x="136563" y="4290224"/>
                  </a:lnTo>
                  <a:lnTo>
                    <a:pt x="125983" y="4234605"/>
                  </a:lnTo>
                  <a:lnTo>
                    <a:pt x="115781" y="4178035"/>
                  </a:lnTo>
                  <a:lnTo>
                    <a:pt x="105965" y="4120536"/>
                  </a:lnTo>
                  <a:lnTo>
                    <a:pt x="96539" y="4062130"/>
                  </a:lnTo>
                  <a:lnTo>
                    <a:pt x="87510" y="4002840"/>
                  </a:lnTo>
                  <a:lnTo>
                    <a:pt x="78886" y="3942689"/>
                  </a:lnTo>
                  <a:lnTo>
                    <a:pt x="70672" y="3881699"/>
                  </a:lnTo>
                  <a:lnTo>
                    <a:pt x="62875" y="3819893"/>
                  </a:lnTo>
                  <a:lnTo>
                    <a:pt x="55500" y="3757293"/>
                  </a:lnTo>
                  <a:lnTo>
                    <a:pt x="48556" y="3693922"/>
                  </a:lnTo>
                  <a:lnTo>
                    <a:pt x="42047" y="3629802"/>
                  </a:lnTo>
                  <a:lnTo>
                    <a:pt x="35980" y="3564956"/>
                  </a:lnTo>
                  <a:lnTo>
                    <a:pt x="30362" y="3499406"/>
                  </a:lnTo>
                  <a:lnTo>
                    <a:pt x="25199" y="3433176"/>
                  </a:lnTo>
                  <a:lnTo>
                    <a:pt x="20497" y="3366286"/>
                  </a:lnTo>
                  <a:lnTo>
                    <a:pt x="16263" y="3298762"/>
                  </a:lnTo>
                  <a:lnTo>
                    <a:pt x="12504" y="3230623"/>
                  </a:lnTo>
                  <a:lnTo>
                    <a:pt x="9225" y="3161894"/>
                  </a:lnTo>
                  <a:lnTo>
                    <a:pt x="6432" y="3092596"/>
                  </a:lnTo>
                  <a:lnTo>
                    <a:pt x="4134" y="3022753"/>
                  </a:lnTo>
                  <a:lnTo>
                    <a:pt x="2335" y="2952387"/>
                  </a:lnTo>
                  <a:lnTo>
                    <a:pt x="1042" y="2881520"/>
                  </a:lnTo>
                  <a:lnTo>
                    <a:pt x="261" y="2810174"/>
                  </a:lnTo>
                  <a:lnTo>
                    <a:pt x="0" y="273837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7150" y="75247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557" rIns="0" bIns="0" rtlCol="0">
            <a:spAutoFit/>
          </a:bodyPr>
          <a:lstStyle/>
          <a:p>
            <a:pPr marL="99695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Атаки</a:t>
            </a:r>
            <a:r>
              <a:rPr sz="3600" spc="-155" dirty="0"/>
              <a:t> </a:t>
            </a:r>
            <a:r>
              <a:rPr sz="3600" dirty="0"/>
              <a:t>«черного</a:t>
            </a:r>
            <a:r>
              <a:rPr sz="3600" spc="-130" dirty="0"/>
              <a:t> </a:t>
            </a:r>
            <a:r>
              <a:rPr sz="3600" spc="-10" dirty="0"/>
              <a:t>ящика».Развитие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495" y="1266825"/>
            <a:ext cx="7420154" cy="4829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7150" y="8001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557" rIns="0" bIns="0" rtlCol="0">
            <a:spAutoFit/>
          </a:bodyPr>
          <a:lstStyle/>
          <a:p>
            <a:pPr marL="73025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Атаки</a:t>
            </a:r>
            <a:r>
              <a:rPr sz="3600" spc="-135" dirty="0"/>
              <a:t> </a:t>
            </a:r>
            <a:r>
              <a:rPr sz="3600" dirty="0"/>
              <a:t>отравления</a:t>
            </a:r>
            <a:r>
              <a:rPr sz="3600" spc="-85" dirty="0"/>
              <a:t> </a:t>
            </a:r>
            <a:r>
              <a:rPr sz="3600" dirty="0"/>
              <a:t>данных</a:t>
            </a:r>
            <a:r>
              <a:rPr sz="3600" spc="-85" dirty="0"/>
              <a:t> </a:t>
            </a:r>
            <a:r>
              <a:rPr sz="3600" dirty="0"/>
              <a:t>и</a:t>
            </a:r>
            <a:r>
              <a:rPr sz="3600" spc="-70" dirty="0"/>
              <a:t> </a:t>
            </a:r>
            <a:r>
              <a:rPr sz="3600" spc="-10" dirty="0"/>
              <a:t>защита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67" y="1041281"/>
            <a:ext cx="9049532" cy="17760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33875"/>
            <a:ext cx="9143999" cy="15811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9229" y="3529266"/>
            <a:ext cx="36188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Виды</a:t>
            </a:r>
            <a:r>
              <a:rPr sz="2000" b="1" u="sng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атак</a:t>
            </a:r>
            <a:r>
              <a:rPr sz="2000" b="1" u="sng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отравления</a:t>
            </a:r>
            <a:r>
              <a:rPr sz="2000" b="1" u="sng" spc="-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данных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50" y="75247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099" rIns="0" bIns="0" rtlCol="0">
            <a:spAutoFit/>
          </a:bodyPr>
          <a:lstStyle/>
          <a:p>
            <a:pPr marL="2350770">
              <a:lnSpc>
                <a:spcPct val="100000"/>
              </a:lnSpc>
              <a:spcBef>
                <a:spcPts val="125"/>
              </a:spcBef>
            </a:pPr>
            <a:r>
              <a:rPr dirty="0"/>
              <a:t>Эффективность</a:t>
            </a:r>
            <a:r>
              <a:rPr spc="280" dirty="0"/>
              <a:t> </a:t>
            </a:r>
            <a:r>
              <a:rPr dirty="0"/>
              <a:t>патч-</a:t>
            </a:r>
            <a:r>
              <a:rPr spc="-20" dirty="0"/>
              <a:t>атак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95300"/>
            <a:ext cx="9144000" cy="6334125"/>
            <a:chOff x="0" y="495300"/>
            <a:chExt cx="9144000" cy="6334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049" y="619125"/>
              <a:ext cx="7956690" cy="39097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86223"/>
              <a:ext cx="9143999" cy="2743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149" y="533400"/>
              <a:ext cx="8848725" cy="9525"/>
            </a:xfrm>
            <a:custGeom>
              <a:avLst/>
              <a:gdLst/>
              <a:ahLst/>
              <a:cxnLst/>
              <a:rect l="l" t="t" r="r" b="b"/>
              <a:pathLst>
                <a:path w="8848725" h="9525">
                  <a:moveTo>
                    <a:pt x="0" y="0"/>
                  </a:moveTo>
                  <a:lnTo>
                    <a:pt x="8848725" y="9525"/>
                  </a:lnTo>
                </a:path>
              </a:pathLst>
            </a:custGeom>
            <a:ln w="76200">
              <a:solidFill>
                <a:srgbClr val="5786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662" rIns="0" bIns="0" rtlCol="0">
            <a:spAutoFit/>
          </a:bodyPr>
          <a:lstStyle/>
          <a:p>
            <a:pPr marL="962025">
              <a:lnSpc>
                <a:spcPct val="100000"/>
              </a:lnSpc>
              <a:spcBef>
                <a:spcPts val="105"/>
              </a:spcBef>
            </a:pPr>
            <a:r>
              <a:rPr sz="3300" spc="-10" dirty="0"/>
              <a:t>Обнаружение</a:t>
            </a:r>
            <a:r>
              <a:rPr sz="3300" spc="-80" dirty="0"/>
              <a:t> </a:t>
            </a:r>
            <a:r>
              <a:rPr sz="3300" dirty="0"/>
              <a:t>вредоносных</a:t>
            </a:r>
            <a:r>
              <a:rPr sz="3300" spc="-155" dirty="0"/>
              <a:t> </a:t>
            </a:r>
            <a:r>
              <a:rPr sz="3300" spc="-10" dirty="0"/>
              <a:t>примеров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406" y="772173"/>
            <a:ext cx="8962004" cy="524762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7150" y="5334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967" rIns="0" bIns="0" rtlCol="0">
            <a:spAutoFit/>
          </a:bodyPr>
          <a:lstStyle/>
          <a:p>
            <a:pPr marL="615315">
              <a:lnSpc>
                <a:spcPct val="100000"/>
              </a:lnSpc>
              <a:spcBef>
                <a:spcPts val="105"/>
              </a:spcBef>
            </a:pPr>
            <a:r>
              <a:rPr sz="3300" dirty="0"/>
              <a:t>Атаки</a:t>
            </a:r>
            <a:r>
              <a:rPr sz="3300" spc="-170" dirty="0"/>
              <a:t> </a:t>
            </a:r>
            <a:r>
              <a:rPr sz="3300" dirty="0"/>
              <a:t>уклонения.</a:t>
            </a:r>
            <a:r>
              <a:rPr sz="3300" spc="-145" dirty="0"/>
              <a:t> </a:t>
            </a:r>
            <a:r>
              <a:rPr sz="3300" spc="-10" dirty="0"/>
              <a:t>Универсальные</a:t>
            </a:r>
            <a:r>
              <a:rPr sz="3300" spc="-60" dirty="0"/>
              <a:t> </a:t>
            </a:r>
            <a:r>
              <a:rPr sz="3300" spc="-10" dirty="0"/>
              <a:t>атаки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123950"/>
            <a:ext cx="4095750" cy="3181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724" y="4429123"/>
            <a:ext cx="3239519" cy="23446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76825" y="1200148"/>
            <a:ext cx="3722216" cy="551541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917" rIns="0" bIns="0" rtlCol="0">
            <a:spAutoFit/>
          </a:bodyPr>
          <a:lstStyle/>
          <a:p>
            <a:pPr marL="117094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Атаки</a:t>
            </a:r>
            <a:r>
              <a:rPr sz="3600" spc="-105" dirty="0"/>
              <a:t> </a:t>
            </a:r>
            <a:r>
              <a:rPr sz="3600" dirty="0"/>
              <a:t>на</a:t>
            </a:r>
            <a:r>
              <a:rPr sz="3600" spc="-105" dirty="0"/>
              <a:t> </a:t>
            </a:r>
            <a:r>
              <a:rPr sz="3600" spc="-10" dirty="0"/>
              <a:t>конфиденциальность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562" y="1164510"/>
            <a:ext cx="8656322" cy="381419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7150" y="70485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4605" y="2077402"/>
            <a:ext cx="6715759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946785" marR="5080" indent="-934719">
              <a:lnSpc>
                <a:spcPts val="5260"/>
              </a:lnSpc>
              <a:spcBef>
                <a:spcPts val="254"/>
              </a:spcBef>
            </a:pPr>
            <a:r>
              <a:rPr sz="4400" dirty="0"/>
              <a:t>2.</a:t>
            </a:r>
            <a:r>
              <a:rPr sz="4400" spc="-90" dirty="0"/>
              <a:t> </a:t>
            </a:r>
            <a:r>
              <a:rPr sz="4400" spc="-40" dirty="0"/>
              <a:t>Контекст</a:t>
            </a:r>
            <a:r>
              <a:rPr sz="4400" spc="-90" dirty="0"/>
              <a:t> </a:t>
            </a:r>
            <a:r>
              <a:rPr sz="4400" dirty="0"/>
              <a:t>и</a:t>
            </a:r>
            <a:r>
              <a:rPr sz="4400" spc="-15" dirty="0"/>
              <a:t> </a:t>
            </a:r>
            <a:r>
              <a:rPr sz="4400" spc="-10" dirty="0"/>
              <a:t>определения </a:t>
            </a:r>
            <a:r>
              <a:rPr sz="4400" dirty="0"/>
              <a:t>понятия</a:t>
            </a:r>
            <a:r>
              <a:rPr sz="4400" spc="-114" dirty="0"/>
              <a:t> </a:t>
            </a:r>
            <a:r>
              <a:rPr sz="4400" spc="-10" dirty="0"/>
              <a:t>«доверие»</a:t>
            </a:r>
            <a:endParaRPr sz="4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642" rIns="0" bIns="0" rtlCol="0">
            <a:spAutoFit/>
          </a:bodyPr>
          <a:lstStyle/>
          <a:p>
            <a:pPr marL="412115">
              <a:lnSpc>
                <a:spcPct val="100000"/>
              </a:lnSpc>
              <a:spcBef>
                <a:spcPts val="105"/>
              </a:spcBef>
            </a:pPr>
            <a:r>
              <a:rPr sz="3300" dirty="0"/>
              <a:t>Атаки</a:t>
            </a:r>
            <a:r>
              <a:rPr sz="3300" spc="-140" dirty="0"/>
              <a:t> </a:t>
            </a:r>
            <a:r>
              <a:rPr sz="3300" dirty="0"/>
              <a:t>хищения</a:t>
            </a:r>
            <a:r>
              <a:rPr sz="3300" spc="20" dirty="0"/>
              <a:t> </a:t>
            </a:r>
            <a:r>
              <a:rPr sz="3300" dirty="0"/>
              <a:t>модели</a:t>
            </a:r>
            <a:r>
              <a:rPr sz="3300" spc="-135" dirty="0"/>
              <a:t> </a:t>
            </a:r>
            <a:r>
              <a:rPr sz="3300" dirty="0"/>
              <a:t>(Model</a:t>
            </a:r>
            <a:r>
              <a:rPr sz="3300" spc="-195" dirty="0"/>
              <a:t> </a:t>
            </a:r>
            <a:r>
              <a:rPr sz="3300" spc="-10" dirty="0"/>
              <a:t>Extraction)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4" y="1470062"/>
            <a:ext cx="9024730" cy="393376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7150" y="5334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679" rIns="0" bIns="0" rtlCol="0">
            <a:spAutoFit/>
          </a:bodyPr>
          <a:lstStyle/>
          <a:p>
            <a:pPr marL="1880870">
              <a:lnSpc>
                <a:spcPct val="100000"/>
              </a:lnSpc>
              <a:spcBef>
                <a:spcPts val="125"/>
              </a:spcBef>
            </a:pPr>
            <a:r>
              <a:rPr sz="3200" dirty="0"/>
              <a:t>Защита</a:t>
            </a:r>
            <a:r>
              <a:rPr sz="3200" spc="-245" dirty="0"/>
              <a:t> </a:t>
            </a:r>
            <a:r>
              <a:rPr sz="3200" dirty="0"/>
              <a:t>от</a:t>
            </a:r>
            <a:r>
              <a:rPr sz="3200" spc="20" dirty="0"/>
              <a:t> </a:t>
            </a:r>
            <a:r>
              <a:rPr sz="3200" dirty="0"/>
              <a:t>хищения</a:t>
            </a:r>
            <a:r>
              <a:rPr sz="3200" spc="15" dirty="0"/>
              <a:t> </a:t>
            </a:r>
            <a:r>
              <a:rPr sz="3200" spc="-10" dirty="0"/>
              <a:t>модели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061" y="1040130"/>
            <a:ext cx="8916965" cy="396049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200" y="54292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721" rIns="0" bIns="0" rtlCol="0">
            <a:spAutoFit/>
          </a:bodyPr>
          <a:lstStyle/>
          <a:p>
            <a:pPr marL="1797685">
              <a:lnSpc>
                <a:spcPct val="100000"/>
              </a:lnSpc>
              <a:spcBef>
                <a:spcPts val="130"/>
              </a:spcBef>
            </a:pPr>
            <a:r>
              <a:rPr dirty="0"/>
              <a:t>Атаки</a:t>
            </a:r>
            <a:r>
              <a:rPr spc="40" dirty="0"/>
              <a:t> </a:t>
            </a:r>
            <a:r>
              <a:rPr dirty="0"/>
              <a:t>на</a:t>
            </a:r>
            <a:r>
              <a:rPr spc="30" dirty="0"/>
              <a:t> </a:t>
            </a:r>
            <a:r>
              <a:rPr dirty="0"/>
              <a:t>аппаратные</a:t>
            </a:r>
            <a:r>
              <a:rPr spc="45" dirty="0"/>
              <a:t> </a:t>
            </a:r>
            <a:r>
              <a:rPr spc="-10" dirty="0"/>
              <a:t>устройства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675" y="857250"/>
            <a:ext cx="8162925" cy="58483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7150" y="5334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792" rIns="0" bIns="0" rtlCol="0">
            <a:spAutoFit/>
          </a:bodyPr>
          <a:lstStyle/>
          <a:p>
            <a:pPr marL="1740535">
              <a:lnSpc>
                <a:spcPct val="100000"/>
              </a:lnSpc>
              <a:spcBef>
                <a:spcPts val="130"/>
              </a:spcBef>
            </a:pPr>
            <a:r>
              <a:rPr sz="2450" dirty="0"/>
              <a:t>Атаки</a:t>
            </a:r>
            <a:r>
              <a:rPr sz="2450" spc="135" dirty="0"/>
              <a:t> </a:t>
            </a:r>
            <a:r>
              <a:rPr sz="2450" dirty="0"/>
              <a:t>хищения</a:t>
            </a:r>
            <a:r>
              <a:rPr sz="2450" spc="215" dirty="0"/>
              <a:t> </a:t>
            </a:r>
            <a:r>
              <a:rPr sz="2450" dirty="0"/>
              <a:t>по</a:t>
            </a:r>
            <a:r>
              <a:rPr sz="2450" spc="20" dirty="0"/>
              <a:t> </a:t>
            </a:r>
            <a:r>
              <a:rPr sz="2450" dirty="0"/>
              <a:t>побочным</a:t>
            </a:r>
            <a:r>
              <a:rPr sz="2450" spc="-50" dirty="0"/>
              <a:t> </a:t>
            </a:r>
            <a:r>
              <a:rPr sz="2450" spc="-10" dirty="0"/>
              <a:t>каналам</a:t>
            </a:r>
            <a:endParaRPr sz="24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57" y="1776764"/>
            <a:ext cx="9050672" cy="363051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7150" y="5334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955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832" y="2077402"/>
            <a:ext cx="7372984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699895" marR="5080" indent="-1687830">
              <a:lnSpc>
                <a:spcPts val="5260"/>
              </a:lnSpc>
              <a:spcBef>
                <a:spcPts val="254"/>
              </a:spcBef>
            </a:pPr>
            <a:r>
              <a:rPr sz="4400" dirty="0"/>
              <a:t>5.</a:t>
            </a:r>
            <a:r>
              <a:rPr sz="4400" spc="-150" dirty="0"/>
              <a:t> </a:t>
            </a:r>
            <a:r>
              <a:rPr sz="4400" spc="-10" dirty="0"/>
              <a:t>Мероприятия</a:t>
            </a:r>
            <a:r>
              <a:rPr sz="4400" spc="-80" dirty="0"/>
              <a:t> </a:t>
            </a:r>
            <a:r>
              <a:rPr sz="4400" spc="-10" dirty="0"/>
              <a:t>обеспечения </a:t>
            </a:r>
            <a:r>
              <a:rPr sz="4400" dirty="0"/>
              <a:t>доверия</a:t>
            </a:r>
            <a:r>
              <a:rPr sz="4400" spc="-155" dirty="0"/>
              <a:t> </a:t>
            </a:r>
            <a:r>
              <a:rPr sz="4400" dirty="0"/>
              <a:t>к</a:t>
            </a:r>
            <a:r>
              <a:rPr sz="4400" spc="-75" dirty="0"/>
              <a:t> </a:t>
            </a:r>
            <a:r>
              <a:rPr sz="4400" spc="-25" dirty="0"/>
              <a:t>ТМО</a:t>
            </a:r>
            <a:endParaRPr sz="4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300" y="-125412"/>
            <a:ext cx="65151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Повышение</a:t>
            </a:r>
            <a:r>
              <a:rPr sz="3950" spc="75" dirty="0"/>
              <a:t> </a:t>
            </a:r>
            <a:r>
              <a:rPr sz="3950" dirty="0"/>
              <a:t>доверия</a:t>
            </a:r>
            <a:r>
              <a:rPr sz="3950" spc="-10" dirty="0"/>
              <a:t> </a:t>
            </a:r>
            <a:r>
              <a:rPr sz="3950" dirty="0"/>
              <a:t>к</a:t>
            </a:r>
            <a:r>
              <a:rPr sz="3950" spc="-60" dirty="0"/>
              <a:t> </a:t>
            </a:r>
            <a:r>
              <a:rPr sz="3950" spc="-25" dirty="0"/>
              <a:t>ТМО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320151" y="6498590"/>
            <a:ext cx="1143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900" spc="-25" dirty="0">
                <a:solidFill>
                  <a:srgbClr val="888888"/>
                </a:solidFill>
                <a:latin typeface="Calibri"/>
                <a:cs typeface="Calibri"/>
              </a:rPr>
              <a:t>53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929" y="633602"/>
          <a:ext cx="8929370" cy="6048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Задачи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Решения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8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Методы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10870" marR="311785" indent="-286385">
                        <a:lnSpc>
                          <a:spcPts val="165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Разработка</a:t>
                      </a: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с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учетом безопасности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51460" marR="233679" indent="495934">
                        <a:lnSpc>
                          <a:spcPts val="1650"/>
                        </a:lnSpc>
                        <a:spcBef>
                          <a:spcPts val="88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Объяснимость,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интерпретируемость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модели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Средства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визуализации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8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Глобальное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объяснение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Локальное</a:t>
                      </a:r>
                      <a:r>
                        <a:rPr sz="14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объяснение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Документирование</a:t>
                      </a:r>
                      <a:r>
                        <a:rPr sz="14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разработки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8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Спецификация модели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8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Спецификация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среды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23594" marR="442595" indent="-372110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Верификация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модели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и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тестирование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Формальная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верификация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Полуформальная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верификация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Формальное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тестирование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Тестирование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«из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конца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в</a:t>
                      </a:r>
                      <a:r>
                        <a:rPr sz="14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конец»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60"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48920" marR="26034" indent="-219710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Улучшение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характеристик,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робастности</a:t>
                      </a: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sz="14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данных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Робастная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архитектура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модели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Выразительность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модели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Структура</a:t>
                      </a:r>
                      <a:r>
                        <a:rPr sz="14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модели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алгоритмов</a:t>
                      </a:r>
                      <a:r>
                        <a:rPr sz="14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обучения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657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Робастное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обучение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8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Регуляризация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Перенос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обучения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Состязательное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обучение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Доменная</a:t>
                      </a:r>
                      <a:r>
                        <a:rPr sz="14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адаптация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Сэмплинг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аугментация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данных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Активное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обучение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Сэмплинг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с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тяжелыми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весами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Очистка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данных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75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Аугментация данных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336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82295" marR="88265" indent="-495934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Обнаружение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ошибок</a:t>
                      </a:r>
                      <a:r>
                        <a:rPr sz="14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при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эксплуатации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Неопределенность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предсказания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75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Калибровка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модели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7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Оценка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неопределенности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Обнаружение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OOD-примеров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7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Обнаружение</a:t>
                      </a:r>
                      <a:r>
                        <a:rPr sz="14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по</a:t>
                      </a:r>
                      <a:r>
                        <a:rPr sz="14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расстоянию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71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Обнаружение</a:t>
                      </a:r>
                      <a:r>
                        <a:rPr sz="14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на</a:t>
                      </a:r>
                      <a:r>
                        <a:rPr sz="14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основе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классификации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71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Обнаружение</a:t>
                      </a:r>
                      <a:r>
                        <a:rPr sz="14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на</a:t>
                      </a:r>
                      <a:r>
                        <a:rPr sz="14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основе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плотности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Защита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от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вредоносных</a:t>
                      </a:r>
                      <a:r>
                        <a:rPr sz="14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атак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60"/>
                        </a:lnSpc>
                        <a:spcBef>
                          <a:spcPts val="2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Обнаружение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вредоносов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2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56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Защита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от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вредоносов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7150" y="5334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789" y="15303"/>
            <a:ext cx="41351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Оценка</a:t>
            </a:r>
            <a:r>
              <a:rPr sz="3000" spc="-90" dirty="0"/>
              <a:t> </a:t>
            </a:r>
            <a:r>
              <a:rPr sz="3000" dirty="0"/>
              <a:t>доверия</a:t>
            </a:r>
            <a:r>
              <a:rPr sz="3000" spc="-5" dirty="0"/>
              <a:t> </a:t>
            </a:r>
            <a:r>
              <a:rPr sz="3000" dirty="0"/>
              <a:t>к</a:t>
            </a:r>
            <a:r>
              <a:rPr sz="3000" spc="-90" dirty="0"/>
              <a:t> </a:t>
            </a:r>
            <a:r>
              <a:rPr sz="3000" spc="-25" dirty="0"/>
              <a:t>ТМО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6250" y="1002982"/>
            <a:ext cx="2524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Оценка</a:t>
            </a:r>
            <a:r>
              <a:rPr sz="1800" b="1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при</a:t>
            </a:r>
            <a:r>
              <a:rPr sz="1800" b="1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разработке: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250" y="1279461"/>
            <a:ext cx="3602354" cy="112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Верификация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требований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Верификация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данных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Верификация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модели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213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Верификация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процесса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обучения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917" y="2629217"/>
            <a:ext cx="7641590" cy="195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165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Представляется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целесообразным: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Лицензирование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предприятий-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разработчиков</a:t>
            </a:r>
            <a:r>
              <a:rPr sz="18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(по</a:t>
            </a:r>
            <a:r>
              <a:rPr sz="1800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аналогии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с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СЗИ):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86385">
              <a:lnSpc>
                <a:spcPts val="2100"/>
              </a:lnSpc>
              <a:spcBef>
                <a:spcPts val="13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помещения,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люди,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оборудование,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процессы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обеспечения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доверия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на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этапах </a:t>
            </a:r>
            <a:r>
              <a:rPr sz="1800" dirty="0">
                <a:latin typeface="Times New Roman"/>
                <a:cs typeface="Times New Roman"/>
              </a:rPr>
              <a:t>жизненного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цикла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Сертификация</a:t>
            </a:r>
            <a:r>
              <a:rPr sz="1800" u="sng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ТМО</a:t>
            </a:r>
            <a:r>
              <a:rPr sz="180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ответственного</a:t>
            </a:r>
            <a:r>
              <a:rPr sz="180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применения</a:t>
            </a:r>
            <a:r>
              <a:rPr sz="1800" u="sng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по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требованиям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доверия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917" y="4556061"/>
            <a:ext cx="810831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cоздание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типовой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модели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угроз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ТМО для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различных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приложений</a:t>
            </a:r>
            <a:endParaRPr sz="1800">
              <a:latin typeface="Times New Roman"/>
              <a:cs typeface="Times New Roman"/>
            </a:endParaRPr>
          </a:p>
          <a:p>
            <a:pPr marL="298450" marR="183515" indent="-286385">
              <a:lnSpc>
                <a:spcPts val="2100"/>
              </a:lnSpc>
              <a:spcBef>
                <a:spcPts val="140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предъявление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требований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разработке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частной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модели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угроз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разработчикам </a:t>
            </a:r>
            <a:r>
              <a:rPr sz="1800" dirty="0">
                <a:latin typeface="Times New Roman"/>
                <a:cs typeface="Times New Roman"/>
              </a:rPr>
              <a:t>ТМО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представлению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ее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испытательную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лабораторию</a:t>
            </a:r>
            <a:endParaRPr sz="1800">
              <a:latin typeface="Times New Roman"/>
              <a:cs typeface="Times New Roman"/>
            </a:endParaRPr>
          </a:p>
          <a:p>
            <a:pPr marL="298450" marR="421005" indent="-286385">
              <a:lnSpc>
                <a:spcPts val="2180"/>
              </a:lnSpc>
              <a:spcBef>
                <a:spcPts val="1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разработка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показателей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критериев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доверия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ТМО,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требований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ИБ,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XAI, </a:t>
            </a:r>
            <a:r>
              <a:rPr sz="1800" spc="-10" dirty="0">
                <a:latin typeface="Times New Roman"/>
                <a:cs typeface="Times New Roman"/>
              </a:rPr>
              <a:t>робастности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00"/>
              </a:lnSpc>
              <a:buFont typeface="Microsoft Sans Serif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добавление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нового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вида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испытаний: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«соответствие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ТМО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требованиям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доверия»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разработка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типовых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методик проведения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сертификационных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испытаний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Microsoft Sans Serif"/>
              <a:buChar char="•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разработка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инструментальных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средств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оценки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доверия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ТМО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7451" y="6457315"/>
            <a:ext cx="1397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lang="ru-RU" sz="900" spc="-25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9396" y="1227772"/>
            <a:ext cx="403034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ГОСТ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Р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ИСО/МЭК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24029-</a:t>
            </a:r>
            <a:r>
              <a:rPr sz="1800" spc="-10" dirty="0">
                <a:latin typeface="Times New Roman"/>
                <a:cs typeface="Times New Roman"/>
              </a:rPr>
              <a:t>1-</a:t>
            </a:r>
            <a:r>
              <a:rPr sz="1800" spc="-20" dirty="0">
                <a:latin typeface="Times New Roman"/>
                <a:cs typeface="Times New Roman"/>
              </a:rPr>
              <a:t>2021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</a:pPr>
            <a:r>
              <a:rPr sz="1800" b="1" dirty="0">
                <a:latin typeface="Times New Roman"/>
                <a:cs typeface="Times New Roman"/>
              </a:rPr>
              <a:t>Оценка</a:t>
            </a:r>
            <a:r>
              <a:rPr sz="1800" b="1" spc="-1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робастности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нейронных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сетей</a:t>
            </a:r>
            <a:r>
              <a:rPr sz="1800" spc="-10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Часть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Обзор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50" y="5334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882" rIns="0" bIns="0" rtlCol="0">
            <a:spAutoFit/>
          </a:bodyPr>
          <a:lstStyle/>
          <a:p>
            <a:pPr marL="2827655" marR="5080" indent="-2040889">
              <a:lnSpc>
                <a:spcPts val="3000"/>
              </a:lnSpc>
              <a:spcBef>
                <a:spcPts val="480"/>
              </a:spcBef>
            </a:pPr>
            <a:r>
              <a:rPr dirty="0"/>
              <a:t>Нормативные</a:t>
            </a:r>
            <a:r>
              <a:rPr spc="90" dirty="0"/>
              <a:t> </a:t>
            </a:r>
            <a:r>
              <a:rPr dirty="0"/>
              <a:t>требования</a:t>
            </a:r>
            <a:r>
              <a:rPr spc="190" dirty="0"/>
              <a:t> </a:t>
            </a:r>
            <a:r>
              <a:rPr dirty="0"/>
              <a:t>доверия</a:t>
            </a:r>
            <a:r>
              <a:rPr spc="114" dirty="0"/>
              <a:t> </a:t>
            </a:r>
            <a:r>
              <a:rPr dirty="0"/>
              <a:t>к</a:t>
            </a:r>
            <a:r>
              <a:rPr spc="15" dirty="0"/>
              <a:t> </a:t>
            </a:r>
            <a:r>
              <a:rPr dirty="0"/>
              <a:t>ТМО</a:t>
            </a:r>
            <a:r>
              <a:rPr spc="-165" dirty="0"/>
              <a:t> </a:t>
            </a:r>
            <a:r>
              <a:rPr spc="-50" dirty="0"/>
              <a:t>и </a:t>
            </a:r>
            <a:r>
              <a:rPr dirty="0"/>
              <a:t>порядок</a:t>
            </a:r>
            <a:r>
              <a:rPr spc="95" dirty="0"/>
              <a:t> </a:t>
            </a:r>
            <a:r>
              <a:rPr dirty="0"/>
              <a:t>их</a:t>
            </a:r>
            <a:r>
              <a:rPr spc="85" dirty="0"/>
              <a:t> </a:t>
            </a:r>
            <a:r>
              <a:rPr spc="-10" dirty="0"/>
              <a:t>оценки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236662"/>
            <a:ext cx="6942455" cy="49129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Разработка</a:t>
            </a:r>
            <a:r>
              <a:rPr sz="2000" b="1" u="sng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Требований</a:t>
            </a:r>
            <a:r>
              <a:rPr sz="2000" b="1" u="sng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к</a:t>
            </a:r>
            <a:r>
              <a:rPr sz="2000" b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доверенному</a:t>
            </a:r>
            <a:r>
              <a:rPr sz="2000" b="1" u="sng" spc="-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ИИ</a:t>
            </a:r>
            <a:r>
              <a:rPr sz="2000" b="1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r>
              <a:rPr sz="2000" b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с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учётом: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Требования</a:t>
            </a:r>
            <a:r>
              <a:rPr sz="20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по</a:t>
            </a:r>
            <a:r>
              <a:rPr sz="20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обеспечению</a:t>
            </a:r>
            <a:r>
              <a:rPr sz="200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безопасности</a:t>
            </a:r>
            <a:r>
              <a:rPr sz="2000" u="sng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ТМО</a:t>
            </a:r>
            <a:r>
              <a:rPr sz="20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на</a:t>
            </a:r>
            <a:r>
              <a:rPr sz="2000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этапах</a:t>
            </a:r>
            <a:r>
              <a:rPr sz="20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ЖЦ: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ГОСТ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МЭК 61508,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12207,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56923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Требования</a:t>
            </a:r>
            <a:r>
              <a:rPr sz="200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по тестированию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программного</a:t>
            </a:r>
            <a:r>
              <a:rPr sz="2000" u="sng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обеспечения</a:t>
            </a:r>
            <a:r>
              <a:rPr sz="200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ТМО: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ГОСТ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56939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Модель</a:t>
            </a:r>
            <a:r>
              <a:rPr sz="20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угроз</a:t>
            </a:r>
            <a:r>
              <a:rPr sz="200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для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программного</a:t>
            </a:r>
            <a:r>
              <a:rPr sz="2000" u="sng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обеспечения</a:t>
            </a:r>
            <a:r>
              <a:rPr sz="200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ТМО: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ГОСТ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58412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Функциональные</a:t>
            </a:r>
            <a:r>
              <a:rPr sz="200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требования</a:t>
            </a:r>
            <a:r>
              <a:rPr sz="20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безопасности</a:t>
            </a:r>
            <a:r>
              <a:rPr sz="2000" u="sng" spc="-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к</a:t>
            </a:r>
            <a:r>
              <a:rPr sz="2000" u="sng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ТМО: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ГОСТ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ИСО/МЭК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15408-</a:t>
            </a:r>
            <a:r>
              <a:rPr sz="2000" spc="-5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Требования</a:t>
            </a:r>
            <a:r>
              <a:rPr sz="200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доверия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к</a:t>
            </a:r>
            <a:r>
              <a:rPr sz="20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ТМО: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ГОСТ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ИСО/МЭК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15408-</a:t>
            </a:r>
            <a:r>
              <a:rPr sz="2000" spc="-5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Порядок</a:t>
            </a:r>
            <a:r>
              <a:rPr sz="2000" u="sng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оценки</a:t>
            </a:r>
            <a:r>
              <a:rPr sz="20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ТМО: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Microsoft Sans Serif"/>
              <a:buChar char="•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ГОСТ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ИСО/МЭК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18045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Требования</a:t>
            </a:r>
            <a:r>
              <a:rPr sz="200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к</a:t>
            </a:r>
            <a:r>
              <a:rPr sz="20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встроенным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системам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ТМО: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ГОСТ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51904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Разработка</a:t>
            </a:r>
            <a:r>
              <a:rPr sz="2000" u="sng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требований</a:t>
            </a:r>
            <a:r>
              <a:rPr sz="2000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по</a:t>
            </a:r>
            <a:r>
              <a:rPr sz="2000" u="sng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направлениям</a:t>
            </a:r>
            <a:r>
              <a:rPr sz="200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применения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7451" y="6457315"/>
            <a:ext cx="1397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r>
              <a:rPr lang="ru-RU" sz="900" spc="-25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" y="96202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850" y="28892"/>
            <a:ext cx="224091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rgbClr val="2D75B6"/>
                </a:solidFill>
              </a:rPr>
              <a:t>Доверие</a:t>
            </a:r>
            <a:r>
              <a:rPr spc="95" dirty="0">
                <a:solidFill>
                  <a:srgbClr val="2D75B6"/>
                </a:solidFill>
              </a:rPr>
              <a:t> </a:t>
            </a:r>
            <a:r>
              <a:rPr dirty="0">
                <a:solidFill>
                  <a:srgbClr val="2D75B6"/>
                </a:solidFill>
              </a:rPr>
              <a:t>к</a:t>
            </a:r>
            <a:r>
              <a:rPr spc="-40" dirty="0">
                <a:solidFill>
                  <a:srgbClr val="2D75B6"/>
                </a:solidFill>
              </a:rPr>
              <a:t> </a:t>
            </a:r>
            <a:r>
              <a:rPr spc="-25" dirty="0">
                <a:solidFill>
                  <a:srgbClr val="2D75B6"/>
                </a:solidFill>
              </a:rPr>
              <a:t>ИТ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65467"/>
            <a:ext cx="8873490" cy="568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226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История</a:t>
            </a:r>
            <a:endParaRPr sz="1800" dirty="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imes New Roman"/>
                <a:cs typeface="Times New Roman"/>
              </a:rPr>
              <a:t>1983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г.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 понятие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«Доверенная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система»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 «Оранжевая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книга»</a:t>
            </a:r>
            <a:endParaRPr sz="1800" dirty="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imes New Roman"/>
                <a:cs typeface="Times New Roman"/>
              </a:rPr>
              <a:t>1992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г.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30" dirty="0">
                <a:latin typeface="Times New Roman"/>
                <a:cs typeface="Times New Roman"/>
              </a:rPr>
              <a:t> РД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Гостехкомиссии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термин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«Гарантии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проектирования»</a:t>
            </a:r>
            <a:endParaRPr sz="1800" dirty="0">
              <a:latin typeface="Times New Roman"/>
              <a:cs typeface="Times New Roman"/>
            </a:endParaRPr>
          </a:p>
          <a:p>
            <a:pPr marL="135890" algn="just">
              <a:lnSpc>
                <a:spcPts val="2130"/>
              </a:lnSpc>
              <a:spcBef>
                <a:spcPts val="15"/>
              </a:spcBef>
            </a:pPr>
            <a:r>
              <a:rPr sz="1800" dirty="0">
                <a:latin typeface="Times New Roman"/>
                <a:cs typeface="Times New Roman"/>
              </a:rPr>
              <a:t>1994,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1996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гг.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создание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групп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ИСО/МЭК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доверию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 </a:t>
            </a:r>
            <a:r>
              <a:rPr sz="1800" spc="-10" dirty="0">
                <a:latin typeface="Times New Roman"/>
                <a:cs typeface="Times New Roman"/>
              </a:rPr>
              <a:t>обеспечению</a:t>
            </a:r>
            <a:endParaRPr sz="1800" dirty="0">
              <a:latin typeface="Times New Roman"/>
              <a:cs typeface="Times New Roman"/>
            </a:endParaRPr>
          </a:p>
          <a:p>
            <a:pPr marL="135890" marR="5080" algn="just">
              <a:lnSpc>
                <a:spcPts val="2180"/>
              </a:lnSpc>
              <a:spcBef>
                <a:spcPts val="30"/>
              </a:spcBef>
            </a:pPr>
            <a:r>
              <a:rPr sz="1800" dirty="0">
                <a:latin typeface="Times New Roman"/>
                <a:cs typeface="Times New Roman"/>
              </a:rPr>
              <a:t>доверия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ИСО/МЭК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15443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(ГОСТы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54581)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МСОБ.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Основы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доверия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к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безопасности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ИТ</a:t>
            </a:r>
            <a:r>
              <a:rPr sz="1800" spc="-2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ИСО/МЭК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(ГОСТы)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15408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МСОБ.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Критерии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оценки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безопасности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информационных </a:t>
            </a:r>
            <a:r>
              <a:rPr sz="1800" b="1" dirty="0">
                <a:latin typeface="Times New Roman"/>
                <a:cs typeface="Times New Roman"/>
              </a:rPr>
              <a:t>технологий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18045 </a:t>
            </a: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МСОБ.</a:t>
            </a:r>
            <a:r>
              <a:rPr sz="1800" b="1" spc="-8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444444"/>
                </a:solidFill>
                <a:latin typeface="Times New Roman"/>
                <a:cs typeface="Times New Roman"/>
              </a:rPr>
              <a:t>Методология</a:t>
            </a: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 оценки</a:t>
            </a:r>
            <a:r>
              <a:rPr sz="1800" b="1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44444"/>
                </a:solidFill>
                <a:latin typeface="Times New Roman"/>
                <a:cs typeface="Times New Roman"/>
              </a:rPr>
              <a:t>безопасности</a:t>
            </a:r>
            <a:r>
              <a:rPr sz="1800" b="1" spc="-1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444444"/>
                </a:solidFill>
                <a:latin typeface="Times New Roman"/>
                <a:cs typeface="Times New Roman"/>
              </a:rPr>
              <a:t>информационных</a:t>
            </a:r>
            <a:endParaRPr sz="1800" dirty="0">
              <a:latin typeface="Times New Roman"/>
              <a:cs typeface="Times New Roman"/>
            </a:endParaRPr>
          </a:p>
          <a:p>
            <a:pPr marL="135890">
              <a:lnSpc>
                <a:spcPts val="2100"/>
              </a:lnSpc>
            </a:pPr>
            <a:r>
              <a:rPr sz="1800" b="1" spc="-10" dirty="0">
                <a:solidFill>
                  <a:srgbClr val="444444"/>
                </a:solidFill>
                <a:latin typeface="Times New Roman"/>
                <a:cs typeface="Times New Roman"/>
              </a:rPr>
              <a:t>технологий</a:t>
            </a:r>
            <a:endParaRPr sz="1800" dirty="0">
              <a:latin typeface="Times New Roman"/>
              <a:cs typeface="Times New Roman"/>
            </a:endParaRPr>
          </a:p>
          <a:p>
            <a:pPr marL="2718435">
              <a:lnSpc>
                <a:spcPct val="100000"/>
              </a:lnSpc>
              <a:spcBef>
                <a:spcPts val="3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Определения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понятия</a:t>
            </a:r>
            <a:r>
              <a:rPr sz="2000" b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доверия</a:t>
            </a:r>
            <a:endParaRPr sz="2000" dirty="0">
              <a:latin typeface="Times New Roman"/>
              <a:cs typeface="Times New Roman"/>
            </a:endParaRPr>
          </a:p>
          <a:p>
            <a:pPr marL="355600" marR="795020" indent="-343535">
              <a:lnSpc>
                <a:spcPct val="100800"/>
              </a:lnSpc>
              <a:spcBef>
                <a:spcPts val="106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Основание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для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создания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уверенности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том,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что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продукт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отвечает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своим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целям </a:t>
            </a:r>
            <a:r>
              <a:rPr sz="1800" dirty="0">
                <a:latin typeface="Times New Roman"/>
                <a:cs typeface="Times New Roman"/>
              </a:rPr>
              <a:t>безопасности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ГОСТ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Р</a:t>
            </a:r>
            <a:r>
              <a:rPr sz="1800" i="1" spc="-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ИСО/МЭК 15408 («Общие</a:t>
            </a:r>
            <a:r>
              <a:rPr sz="1800" i="1" spc="9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критерии»))</a:t>
            </a:r>
            <a:endParaRPr sz="1800" dirty="0">
              <a:latin typeface="Times New Roman"/>
              <a:cs typeface="Times New Roman"/>
            </a:endParaRPr>
          </a:p>
          <a:p>
            <a:pPr marL="355600" marR="14604" indent="-343535">
              <a:lnSpc>
                <a:spcPct val="100899"/>
              </a:lnSpc>
              <a:spcBef>
                <a:spcPts val="60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Выполнение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соответствующих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действий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или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процедур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для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обеспечения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уверенности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в </a:t>
            </a:r>
            <a:r>
              <a:rPr sz="1800" dirty="0">
                <a:latin typeface="Times New Roman"/>
                <a:cs typeface="Times New Roman"/>
              </a:rPr>
              <a:t>том,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что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оцениваемый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объект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соответствует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своим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целям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безопасности</a:t>
            </a:r>
            <a:endParaRPr sz="1800" dirty="0">
              <a:latin typeface="Times New Roman"/>
              <a:cs typeface="Times New Roman"/>
            </a:endParaRPr>
          </a:p>
          <a:p>
            <a:pPr marL="355600">
              <a:lnSpc>
                <a:spcPts val="2100"/>
              </a:lnSpc>
            </a:pP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ГОСТ</a:t>
            </a:r>
            <a:r>
              <a:rPr sz="1800" i="1" spc="-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Р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ИСО/МЭК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54581,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54582,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54583</a:t>
            </a:r>
            <a:r>
              <a:rPr sz="1800" spc="-10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353060" marR="299720" indent="-340995" algn="just">
              <a:lnSpc>
                <a:spcPct val="100899"/>
              </a:lnSpc>
              <a:spcBef>
                <a:spcPts val="59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Деятельность,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приводящая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результате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к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утверждению,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которое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дает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уверенность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в 	</a:t>
            </a:r>
            <a:r>
              <a:rPr sz="1800" dirty="0">
                <a:latin typeface="Times New Roman"/>
                <a:cs typeface="Times New Roman"/>
              </a:rPr>
              <a:t>том,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что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продукт,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процесс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или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услуга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соответствуют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установленным</a:t>
            </a:r>
            <a:r>
              <a:rPr sz="1800" b="1" spc="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требованиям 	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ГОСТ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Р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ИСО/МЭК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21827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(SSE-</a:t>
            </a:r>
            <a:r>
              <a:rPr sz="1800" i="1" spc="-10" dirty="0">
                <a:latin typeface="Times New Roman"/>
                <a:cs typeface="Times New Roman"/>
              </a:rPr>
              <a:t>CMM</a:t>
            </a:r>
            <a:r>
              <a:rPr sz="1800" spc="-10" dirty="0">
                <a:latin typeface="Times New Roman"/>
                <a:cs typeface="Times New Roman"/>
              </a:rPr>
              <a:t>))</a:t>
            </a:r>
            <a:endParaRPr sz="1800" dirty="0">
              <a:latin typeface="Times New Roman"/>
              <a:cs typeface="Times New Roman"/>
            </a:endParaRPr>
          </a:p>
          <a:p>
            <a:pPr marL="355600" marR="107950" indent="-343535">
              <a:lnSpc>
                <a:spcPts val="2100"/>
              </a:lnSpc>
              <a:spcBef>
                <a:spcPts val="74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1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Уверенность</a:t>
            </a:r>
            <a:r>
              <a:rPr sz="1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потребителя,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…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организаций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…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в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том,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что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система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способна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выполнять возложенные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на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нее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задачи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с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требуемым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качеством</a:t>
            </a:r>
            <a:r>
              <a:rPr sz="1800" b="1" spc="-1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ГОСТ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Р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59276-2020</a:t>
            </a:r>
            <a:r>
              <a:rPr sz="1800" b="1" spc="-10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3885" y="6298882"/>
            <a:ext cx="3822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(не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Деятельность</a:t>
            </a:r>
            <a:r>
              <a:rPr sz="1800" b="1" spc="1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не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Безопасность)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64601" y="6457315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50" y="53340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835" y="110108"/>
            <a:ext cx="7992109" cy="11263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0605" marR="1730375" algn="ctr">
              <a:lnSpc>
                <a:spcPct val="101000"/>
              </a:lnSpc>
              <a:spcBef>
                <a:spcPts val="105"/>
              </a:spcBef>
            </a:pP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ГОСТ</a:t>
            </a:r>
            <a:r>
              <a:rPr sz="1600" b="1" spc="2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sz="1600" b="1"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59276-2020</a:t>
            </a:r>
            <a:r>
              <a:rPr sz="1600" b="1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sz="1600" b="1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искусственного</a:t>
            </a:r>
            <a:r>
              <a:rPr sz="1600" b="1" spc="2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интеллекта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</a:t>
            </a:r>
            <a:r>
              <a:rPr sz="1600" b="1" spc="2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</a:t>
            </a:r>
            <a:r>
              <a:rPr sz="1600" b="1" spc="3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ДОВЕРИЯ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7070"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</a:t>
            </a:r>
            <a:r>
              <a:rPr sz="1600" b="1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положения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</a:t>
            </a:r>
            <a:r>
              <a:rPr sz="120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2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2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</a:t>
            </a:r>
            <a:r>
              <a:rPr sz="12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снижения</a:t>
            </a:r>
            <a:r>
              <a:rPr sz="1200" spc="25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</a:t>
            </a:r>
            <a:r>
              <a:rPr sz="12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12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стадиях</a:t>
            </a:r>
            <a:r>
              <a:rPr sz="12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sz="1200"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2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эксплуатации</a:t>
            </a:r>
            <a:r>
              <a:rPr sz="120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sz="1200" spc="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искусственного</a:t>
            </a:r>
            <a:r>
              <a:rPr sz="1200" spc="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интеллекта</a:t>
            </a:r>
            <a:endParaRPr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937" y="1308529"/>
            <a:ext cx="7851024" cy="535897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7150" y="895350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835" y="110108"/>
            <a:ext cx="7992109" cy="10955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0605" marR="1730375" algn="ctr">
              <a:lnSpc>
                <a:spcPct val="101000"/>
              </a:lnSpc>
              <a:spcBef>
                <a:spcPts val="105"/>
              </a:spcBef>
            </a:pP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ГОСТ</a:t>
            </a:r>
            <a:r>
              <a:rPr sz="1600" b="1" spc="2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sz="1600" b="1"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59276-2020</a:t>
            </a:r>
            <a:r>
              <a:rPr sz="1600" b="1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sz="1600" b="1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искусственного</a:t>
            </a:r>
            <a:r>
              <a:rPr sz="1600" b="1" spc="2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интеллекта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</a:t>
            </a:r>
            <a:r>
              <a:rPr sz="1600" b="1" spc="2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</a:t>
            </a:r>
            <a:r>
              <a:rPr sz="1600" b="1" spc="3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ДОВЕРИЯ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7070"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</a:t>
            </a:r>
            <a:r>
              <a:rPr sz="1600" b="1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положения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</a:t>
            </a:r>
            <a:r>
              <a:rPr sz="120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2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2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</a:t>
            </a:r>
            <a:r>
              <a:rPr sz="12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снижения</a:t>
            </a:r>
            <a:r>
              <a:rPr sz="1200" spc="25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</a:t>
            </a:r>
            <a:r>
              <a:rPr sz="12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12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стадиях</a:t>
            </a:r>
            <a:r>
              <a:rPr sz="12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sz="1200"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2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эксплуатации</a:t>
            </a:r>
            <a:r>
              <a:rPr sz="120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sz="1200" spc="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искусственного</a:t>
            </a:r>
            <a:r>
              <a:rPr sz="1200" spc="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интеллекта</a:t>
            </a:r>
            <a:endParaRPr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538" y="1266825"/>
            <a:ext cx="8504822" cy="50352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895401"/>
            <a:ext cx="8801100" cy="9525"/>
          </a:xfrm>
          <a:custGeom>
            <a:avLst/>
            <a:gdLst/>
            <a:ahLst/>
            <a:cxnLst/>
            <a:rect l="l" t="t" r="r" b="b"/>
            <a:pathLst>
              <a:path w="8801100" h="9525">
                <a:moveTo>
                  <a:pt x="0" y="0"/>
                </a:moveTo>
                <a:lnTo>
                  <a:pt x="8801100" y="9473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734" y="110108"/>
            <a:ext cx="8581390" cy="62270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76705" marR="1773555" algn="ctr">
              <a:lnSpc>
                <a:spcPct val="101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ГОСТ</a:t>
            </a:r>
            <a:r>
              <a:rPr sz="1600" b="1" spc="29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Р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59276-2020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44444"/>
                </a:solidFill>
                <a:latin typeface="Times New Roman"/>
                <a:cs typeface="Times New Roman"/>
              </a:rPr>
              <a:t>Системы</a:t>
            </a:r>
            <a:r>
              <a:rPr sz="1600" b="1" spc="18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44444"/>
                </a:solidFill>
                <a:latin typeface="Times New Roman"/>
                <a:cs typeface="Times New Roman"/>
              </a:rPr>
              <a:t>искусственного</a:t>
            </a:r>
            <a:r>
              <a:rPr sz="1600" b="1" spc="2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444444"/>
                </a:solidFill>
                <a:latin typeface="Times New Roman"/>
                <a:cs typeface="Times New Roman"/>
              </a:rPr>
              <a:t>интеллекта </a:t>
            </a:r>
            <a:r>
              <a:rPr sz="1600" b="1" dirty="0">
                <a:solidFill>
                  <a:srgbClr val="444444"/>
                </a:solidFill>
                <a:latin typeface="Times New Roman"/>
                <a:cs typeface="Times New Roman"/>
              </a:rPr>
              <a:t>СПОСОБЫ</a:t>
            </a:r>
            <a:r>
              <a:rPr sz="1600" b="1" spc="2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44444"/>
                </a:solidFill>
                <a:latin typeface="Times New Roman"/>
                <a:cs typeface="Times New Roman"/>
              </a:rPr>
              <a:t>ОБЕСПЕЧЕНИЯ</a:t>
            </a:r>
            <a:r>
              <a:rPr sz="1600" b="1" spc="3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444444"/>
                </a:solidFill>
                <a:latin typeface="Times New Roman"/>
                <a:cs typeface="Times New Roman"/>
              </a:rPr>
              <a:t>ДОВЕРИЯ</a:t>
            </a:r>
            <a:endParaRPr sz="1600" dirty="0">
              <a:latin typeface="Times New Roman"/>
              <a:cs typeface="Times New Roman"/>
            </a:endParaRPr>
          </a:p>
          <a:p>
            <a:pPr marR="184150"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444444"/>
                </a:solidFill>
                <a:latin typeface="Times New Roman"/>
                <a:cs typeface="Times New Roman"/>
              </a:rPr>
              <a:t>Общие</a:t>
            </a:r>
            <a:r>
              <a:rPr sz="1600" b="1" spc="1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444444"/>
                </a:solidFill>
                <a:latin typeface="Times New Roman"/>
                <a:cs typeface="Times New Roman"/>
              </a:rPr>
              <a:t>положения</a:t>
            </a:r>
            <a:endParaRPr sz="1600" dirty="0">
              <a:latin typeface="Times New Roman"/>
              <a:cs typeface="Times New Roman"/>
            </a:endParaRPr>
          </a:p>
          <a:p>
            <a:pPr marR="5080" indent="450000" algn="just">
              <a:lnSpc>
                <a:spcPct val="103600"/>
              </a:lnSpc>
              <a:spcBef>
                <a:spcPts val="1030"/>
              </a:spcBef>
              <a:tabLst>
                <a:tab pos="1623695" algn="l"/>
                <a:tab pos="4359910" algn="l"/>
                <a:tab pos="5847715" algn="l"/>
                <a:tab pos="7611745" algn="l"/>
              </a:tabLs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 снижения качества могут быть связаны с естественными (непреднамеренное снижение качества) или искусственными (преднамеренное снижение качества) причинами. Примерами преднамеренного снижения качества, специфичными для систем ИИ, реализованных на ИНС, являются: </a:t>
            </a:r>
          </a:p>
          <a:p>
            <a:pPr marL="12700" marR="5080" algn="just">
              <a:lnSpc>
                <a:spcPct val="103600"/>
              </a:lnSpc>
              <a:spcBef>
                <a:spcPts val="1030"/>
              </a:spcBef>
              <a:tabLst>
                <a:tab pos="1623695" algn="l"/>
                <a:tab pos="4359910" algn="l"/>
                <a:tab pos="5847715" algn="l"/>
                <a:tab pos="7611745" algn="l"/>
              </a:tabLs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на стадии создания системы - наличие преднамеренных искажений в обучающей выборке системы распознавания изображений, приводящих к ошибкам в работе системы распознавания, вызванным специальными, заранее определенными искажениями в исходных данных, включая "состязательные" атаки;</a:t>
            </a:r>
          </a:p>
          <a:p>
            <a:pPr marL="12700" marR="5080" algn="just">
              <a:lnSpc>
                <a:spcPct val="103600"/>
              </a:lnSpc>
              <a:spcBef>
                <a:spcPts val="1030"/>
              </a:spcBef>
              <a:tabLst>
                <a:tab pos="1623695" algn="l"/>
                <a:tab pos="4359910" algn="l"/>
                <a:tab pos="5847715" algn="l"/>
                <a:tab pos="7611745" algn="l"/>
              </a:tabLs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на стадии эксплуатации системы - отсутствие достоверных и представительных оценок устойчивости системы распознавания изображений к воздействию преднамеренных "состязательных" атак, приводящее к неустойчивой работе системы в процессе ее эксплуатации. </a:t>
            </a:r>
          </a:p>
          <a:p>
            <a:pPr marR="5080" indent="450000" algn="just">
              <a:lnSpc>
                <a:spcPct val="103600"/>
              </a:lnSpc>
              <a:spcBef>
                <a:spcPts val="1030"/>
              </a:spcBef>
              <a:tabLst>
                <a:tab pos="1623695" algn="l"/>
                <a:tab pos="4359910" algn="l"/>
                <a:tab pos="5847715" algn="l"/>
                <a:tab pos="7611745" algn="l"/>
              </a:tabLs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Примерами непреднамеренного снижения качества систем ИИ являются: - на стадии создания системы ИИ </a:t>
            </a:r>
          </a:p>
          <a:p>
            <a:pPr marL="12700" marR="5080" algn="just">
              <a:lnSpc>
                <a:spcPct val="103600"/>
              </a:lnSpc>
              <a:spcBef>
                <a:spcPts val="1030"/>
              </a:spcBef>
              <a:tabLst>
                <a:tab pos="1623695" algn="l"/>
                <a:tab pos="4359910" algn="l"/>
                <a:tab pos="5847715" algn="l"/>
                <a:tab pos="7611745" algn="l"/>
              </a:tabLs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использование статистически смещенной обучающей выборки, приводящей к появлению "предвзятостей" в результатах работы системы ИИ; - на стадии эксплуатации системы </a:t>
            </a:r>
          </a:p>
          <a:p>
            <a:pPr marL="12700" marR="5080" algn="just">
              <a:lnSpc>
                <a:spcPct val="103600"/>
              </a:lnSpc>
              <a:spcBef>
                <a:spcPts val="1030"/>
              </a:spcBef>
              <a:tabLst>
                <a:tab pos="1623695" algn="l"/>
                <a:tab pos="4359910" algn="l"/>
                <a:tab pos="5847715" algn="l"/>
                <a:tab pos="7611745" algn="l"/>
              </a:tabLs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нарушение конфиденциальности обрабатываемых данных в условиях, когда уровень конфиденциальности данных существенно и неконтролируемо возрос в процессе эксплуатации системы ИИ вследствие накопления и обобщения информации.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50" y="885825"/>
            <a:ext cx="8848725" cy="9525"/>
          </a:xfrm>
          <a:custGeom>
            <a:avLst/>
            <a:gdLst/>
            <a:ahLst/>
            <a:cxnLst/>
            <a:rect l="l" t="t" r="r" b="b"/>
            <a:pathLst>
              <a:path w="8848725" h="9525">
                <a:moveTo>
                  <a:pt x="0" y="0"/>
                </a:moveTo>
                <a:lnTo>
                  <a:pt x="8848725" y="9525"/>
                </a:lnTo>
              </a:path>
            </a:pathLst>
          </a:custGeom>
          <a:ln w="76200">
            <a:solidFill>
              <a:srgbClr val="5786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3041</Words>
  <Application>Microsoft Office PowerPoint</Application>
  <PresentationFormat>Экран (4:3)</PresentationFormat>
  <Paragraphs>453</Paragraphs>
  <Slides>57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3" baseType="lpstr">
      <vt:lpstr>Calibri</vt:lpstr>
      <vt:lpstr>Microsoft Sans Serif</vt:lpstr>
      <vt:lpstr>Times New Roman</vt:lpstr>
      <vt:lpstr>Trebuchet MS</vt:lpstr>
      <vt:lpstr>Wingdings</vt:lpstr>
      <vt:lpstr>Office Theme</vt:lpstr>
      <vt:lpstr>Анализ защищенности систем искусственного интеллекта</vt:lpstr>
      <vt:lpstr>Причина «недоверия» к ТМО</vt:lpstr>
      <vt:lpstr>Приложения ТМО</vt:lpstr>
      <vt:lpstr>AI Act</vt:lpstr>
      <vt:lpstr>2. Контекст и определения понятия «доверие»</vt:lpstr>
      <vt:lpstr>Доверие к ИТ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ГОСТ Р 59898-2021 Оценка качества систем ИИ. Общие положения</vt:lpstr>
      <vt:lpstr>Презентация PowerPoint</vt:lpstr>
      <vt:lpstr>Специфические составляющие доверия к продукту ИИ</vt:lpstr>
      <vt:lpstr>Структура ГОСТ 15408</vt:lpstr>
      <vt:lpstr>Парадигма доверия ГОСТ 15408</vt:lpstr>
      <vt:lpstr>Доверие к ИТ – ГОСТ 15408</vt:lpstr>
      <vt:lpstr>Оценочные уровни доверия – ГОСТ 15408</vt:lpstr>
      <vt:lpstr>Методология оценки – ГОСТ 18045</vt:lpstr>
      <vt:lpstr>Доверие к ИТ – ГОСТы 54581, 54582, 54583</vt:lpstr>
      <vt:lpstr>ГОСТ Р 59276-2020. Системы ИИ. Способы обеспечения доверия. Общие положения</vt:lpstr>
      <vt:lpstr>Наборы данных и требования к ним</vt:lpstr>
      <vt:lpstr>ГОСТ Р 59921.5-2022</vt:lpstr>
      <vt:lpstr>ГОСТ Р 59921.5-2022</vt:lpstr>
      <vt:lpstr>3. Объяснимое (интерпретируемое, прозрачное) машинное обучение</vt:lpstr>
      <vt:lpstr>Объяснимое машинное обучение</vt:lpstr>
      <vt:lpstr>Взаимообмен между точностью и объяснимостью модели</vt:lpstr>
      <vt:lpstr>Объяснение результатов машинного обучения</vt:lpstr>
      <vt:lpstr>Проблемы с объяснением</vt:lpstr>
      <vt:lpstr>4. Безопасность технологий машинного обучения – Adversarial Machine Learning</vt:lpstr>
      <vt:lpstr>Защищаемые активы и уязвимости</vt:lpstr>
      <vt:lpstr>Специальная модель нарушителя</vt:lpstr>
      <vt:lpstr>Таксономия атак на ТМО (NIST)</vt:lpstr>
      <vt:lpstr>Дополнение к таксономии атак на ТМО</vt:lpstr>
      <vt:lpstr>Тактики и техники ATLAS (MITRE) – 12 тактик</vt:lpstr>
      <vt:lpstr>Тактики и техники по этапам МО Активы и уязвимости всей системы</vt:lpstr>
      <vt:lpstr>Матрица защитных действий для системы в целом</vt:lpstr>
      <vt:lpstr>Таксономия методов защиты ТМО (NIST)</vt:lpstr>
      <vt:lpstr>Атаки на системы компьютерного зрения</vt:lpstr>
      <vt:lpstr>Защита в системах компьютерного зрения</vt:lpstr>
      <vt:lpstr>Атаки «черного ящика».Развитие</vt:lpstr>
      <vt:lpstr>Атаки отравления данных и защита</vt:lpstr>
      <vt:lpstr>Эффективность патч-атак</vt:lpstr>
      <vt:lpstr>Обнаружение вредоносных примеров</vt:lpstr>
      <vt:lpstr>Атаки уклонения. Универсальные атаки</vt:lpstr>
      <vt:lpstr>Атаки на конфиденциальность</vt:lpstr>
      <vt:lpstr>Атаки хищения модели (Model Extraction)</vt:lpstr>
      <vt:lpstr>Защита от хищения модели</vt:lpstr>
      <vt:lpstr>Атаки на аппаратные устройства</vt:lpstr>
      <vt:lpstr>Атаки хищения по побочным каналам</vt:lpstr>
      <vt:lpstr>5. Мероприятия обеспечения доверия к ТМО</vt:lpstr>
      <vt:lpstr>Повышение доверия к ТМО</vt:lpstr>
      <vt:lpstr>Оценка доверия к ТМО</vt:lpstr>
      <vt:lpstr>Нормативные требования доверия к ТМО и порядок их оценки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защищенности систем искусственного интеллекта</dc:title>
  <cp:lastModifiedBy>☺</cp:lastModifiedBy>
  <cp:revision>1</cp:revision>
  <dcterms:created xsi:type="dcterms:W3CDTF">2024-01-12T12:29:17Z</dcterms:created>
  <dcterms:modified xsi:type="dcterms:W3CDTF">2024-01-15T18:35:06Z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2023-12-05T00:00:00Z</vt:filetime>
  </property>
  <property fmtid="{D5CDD505-2E9C-101B-9397-08002B2CF9AE}" pid="3" name="LastSaved">
    <vt:filetime>2024-01-12T00:00:00Z</vt:filetime>
  </property>
</Properties>
</file>