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2"/>
  </p:notesMasterIdLst>
  <p:handoutMasterIdLst>
    <p:handoutMasterId r:id="rId43"/>
  </p:handoutMasterIdLst>
  <p:sldIdLst>
    <p:sldId id="256" r:id="rId3"/>
    <p:sldId id="257" r:id="rId4"/>
    <p:sldId id="258" r:id="rId5"/>
    <p:sldId id="283" r:id="rId6"/>
    <p:sldId id="284" r:id="rId7"/>
    <p:sldId id="296" r:id="rId8"/>
    <p:sldId id="297" r:id="rId9"/>
    <p:sldId id="298" r:id="rId10"/>
    <p:sldId id="299" r:id="rId11"/>
    <p:sldId id="285" r:id="rId12"/>
    <p:sldId id="286" r:id="rId13"/>
    <p:sldId id="287" r:id="rId14"/>
    <p:sldId id="300" r:id="rId15"/>
    <p:sldId id="259" r:id="rId16"/>
    <p:sldId id="260" r:id="rId17"/>
    <p:sldId id="261" r:id="rId18"/>
    <p:sldId id="262" r:id="rId19"/>
    <p:sldId id="263" r:id="rId20"/>
    <p:sldId id="302" r:id="rId21"/>
    <p:sldId id="301" r:id="rId22"/>
    <p:sldId id="270" r:id="rId23"/>
    <p:sldId id="271" r:id="rId24"/>
    <p:sldId id="272" r:id="rId25"/>
    <p:sldId id="276" r:id="rId26"/>
    <p:sldId id="277" r:id="rId27"/>
    <p:sldId id="278" r:id="rId28"/>
    <p:sldId id="273" r:id="rId29"/>
    <p:sldId id="274" r:id="rId30"/>
    <p:sldId id="275" r:id="rId31"/>
    <p:sldId id="303" r:id="rId32"/>
    <p:sldId id="279" r:id="rId33"/>
    <p:sldId id="280" r:id="rId34"/>
    <p:sldId id="281" r:id="rId35"/>
    <p:sldId id="282" r:id="rId36"/>
    <p:sldId id="288" r:id="rId37"/>
    <p:sldId id="293" r:id="rId38"/>
    <p:sldId id="290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8401321-57C2-4C29-A61E-3EC77AA161A4}">
          <p14:sldIdLst>
            <p14:sldId id="256"/>
            <p14:sldId id="257"/>
            <p14:sldId id="258"/>
          </p14:sldIdLst>
        </p14:section>
        <p14:section name="Transformations" id="{B13BDF68-840D-4D40-936C-C7D6515BB302}">
          <p14:sldIdLst>
            <p14:sldId id="283"/>
            <p14:sldId id="284"/>
            <p14:sldId id="296"/>
            <p14:sldId id="297"/>
            <p14:sldId id="298"/>
            <p14:sldId id="299"/>
            <p14:sldId id="285"/>
            <p14:sldId id="286"/>
            <p14:sldId id="287"/>
            <p14:sldId id="300"/>
          </p14:sldIdLst>
        </p14:section>
        <p14:section name="Transitions" id="{27A3E844-FFD8-42C8-AEC4-7994EF966988}">
          <p14:sldIdLst>
            <p14:sldId id="259"/>
            <p14:sldId id="260"/>
            <p14:sldId id="261"/>
            <p14:sldId id="262"/>
            <p14:sldId id="263"/>
            <p14:sldId id="302"/>
            <p14:sldId id="301"/>
            <p14:sldId id="270"/>
          </p14:sldIdLst>
        </p14:section>
        <p14:section name="Animations" id="{082772AF-8BDE-45EB-A1B7-2B5D3CEED9AC}">
          <p14:sldIdLst>
            <p14:sldId id="271"/>
            <p14:sldId id="272"/>
            <p14:sldId id="276"/>
            <p14:sldId id="277"/>
            <p14:sldId id="278"/>
            <p14:sldId id="273"/>
            <p14:sldId id="274"/>
            <p14:sldId id="275"/>
            <p14:sldId id="303"/>
            <p14:sldId id="279"/>
            <p14:sldId id="280"/>
            <p14:sldId id="281"/>
            <p14:sldId id="282"/>
          </p14:sldIdLst>
        </p14:section>
        <p14:section name="Conclusion" id="{46A65421-5B8C-4ED2-882D-88D25B8C7757}">
          <p14:sldIdLst>
            <p14:sldId id="288"/>
            <p14:sldId id="293"/>
            <p14:sldId id="290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05.08.2020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44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3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1000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071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1153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css3studio.com/page-css3/css-transform.php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4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49.png"/><Relationship Id="rId10" Type="http://schemas.openxmlformats.org/officeDocument/2006/relationships/image" Target="../media/image40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189000"/>
            <a:ext cx="11083636" cy="1930416"/>
          </a:xfrm>
        </p:spPr>
        <p:txBody>
          <a:bodyPr>
            <a:normAutofit/>
          </a:bodyPr>
          <a:lstStyle/>
          <a:p>
            <a:r>
              <a:rPr lang="en-US" dirty="0"/>
              <a:t>Transformations</a:t>
            </a:r>
            <a:r>
              <a:rPr lang="bg-BG" dirty="0"/>
              <a:t>, </a:t>
            </a:r>
            <a:r>
              <a:rPr lang="en-US" dirty="0"/>
              <a:t>Transitions and Animations</a:t>
            </a:r>
          </a:p>
        </p:txBody>
      </p:sp>
      <p:pic>
        <p:nvPicPr>
          <p:cNvPr id="1026" name="Picture 2" descr="Getting Started with Transition and Transform In CSS">
            <a:extLst>
              <a:ext uri="{FF2B5EF4-FFF2-40B4-BE49-F238E27FC236}">
                <a16:creationId xmlns:a16="http://schemas.microsoft.com/office/drawing/2014/main" id="{4A5DE41E-5D98-4A36-BB4A-71A2E9C8E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650198"/>
            <a:ext cx="4147918" cy="20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CB647-9F30-4024-959D-6294DF5EB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234465"/>
                </a:solidFill>
                <a:latin typeface="latoregular"/>
              </a:rPr>
              <a:t> 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- Defines that there should be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no transformation</a:t>
            </a:r>
            <a:r>
              <a:rPr lang="en-US" dirty="0">
                <a:solidFill>
                  <a:srgbClr val="234465"/>
                </a:solidFill>
                <a:latin typeface="latoregular"/>
              </a:rPr>
              <a:t>	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matrix(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n,n,n,n,n,n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234465"/>
                </a:solidFill>
                <a:latin typeface="latoregular"/>
              </a:rPr>
              <a:t> 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- Defines a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2D transformation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, using a matrix of six values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translate(x,y)</a:t>
            </a:r>
            <a:r>
              <a:rPr lang="en-US" dirty="0">
                <a:solidFill>
                  <a:srgbClr val="234465"/>
                </a:solidFill>
                <a:latin typeface="latoregular"/>
              </a:rPr>
              <a:t> 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- Defines a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2D translation</a:t>
            </a:r>
            <a:endParaRPr lang="en-US" dirty="0">
              <a:solidFill>
                <a:srgbClr val="234465"/>
              </a:solidFill>
              <a:latin typeface="Calibri (Body)"/>
            </a:endParaRP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translateX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(x)</a:t>
            </a:r>
            <a:r>
              <a:rPr lang="en-US" dirty="0">
                <a:solidFill>
                  <a:srgbClr val="234465"/>
                </a:solidFill>
                <a:latin typeface="latoregular"/>
              </a:rPr>
              <a:t> 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- Defines a translation, using only the value for the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X-axis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translateY(y)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- Defines a translation, using only the value for the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Y-axis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	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79D45A-0206-4B8B-8B3B-49A7068A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Properties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65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79D45A-0206-4B8B-8B3B-49A7068A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99985-8A0A-4777-B957-BE7DAC20B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scale(x,y)</a:t>
            </a:r>
            <a:r>
              <a:rPr lang="en-US" dirty="0"/>
              <a:t> - Defines a 2D </a:t>
            </a:r>
            <a:r>
              <a:rPr lang="en-US" b="1" dirty="0">
                <a:solidFill>
                  <a:schemeClr val="bg1"/>
                </a:solidFill>
              </a:rPr>
              <a:t>scale</a:t>
            </a:r>
            <a:r>
              <a:rPr lang="en-US" dirty="0"/>
              <a:t> transformation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rotate(angle)</a:t>
            </a:r>
            <a:r>
              <a:rPr lang="en-US" dirty="0"/>
              <a:t> - Defines a 2D </a:t>
            </a:r>
            <a:r>
              <a:rPr lang="en-US" b="1" dirty="0">
                <a:solidFill>
                  <a:schemeClr val="bg1"/>
                </a:solidFill>
              </a:rPr>
              <a:t>rotation</a:t>
            </a:r>
            <a:r>
              <a:rPr lang="en-US" dirty="0"/>
              <a:t>, the angle is specified in the parameter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skew(x-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angle,y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-angle)</a:t>
            </a:r>
            <a:r>
              <a:rPr lang="en-US" dirty="0"/>
              <a:t> - Defines a 2D </a:t>
            </a:r>
            <a:r>
              <a:rPr lang="en-US" b="1" dirty="0">
                <a:solidFill>
                  <a:schemeClr val="bg1"/>
                </a:solidFill>
              </a:rPr>
              <a:t>skew</a:t>
            </a:r>
            <a:r>
              <a:rPr lang="en-US" dirty="0"/>
              <a:t> transformation along the X- and the Y-</a:t>
            </a:r>
            <a:r>
              <a:rPr lang="en-US" dirty="0" err="1"/>
              <a:t>axisa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perspective(n)</a:t>
            </a:r>
            <a:r>
              <a:rPr lang="en-US" dirty="0"/>
              <a:t> - Defines a </a:t>
            </a:r>
            <a:r>
              <a:rPr lang="en-US" b="1" dirty="0">
                <a:solidFill>
                  <a:schemeClr val="bg1"/>
                </a:solidFill>
              </a:rPr>
              <a:t>perspective</a:t>
            </a:r>
            <a:r>
              <a:rPr lang="en-US" dirty="0"/>
              <a:t> view for a 3D transformed element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initial</a:t>
            </a:r>
            <a:r>
              <a:rPr lang="en-US" dirty="0"/>
              <a:t> - Sets this property to its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inherit</a:t>
            </a:r>
            <a:r>
              <a:rPr lang="en-US" dirty="0"/>
              <a:t> - Inherits this property from its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41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AC72C-2DF8-4F9F-9AEC-184133737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alibri (Body)"/>
              </a:rPr>
              <a:t>Even with a declared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height</a:t>
            </a:r>
            <a:r>
              <a:rPr lang="en-US" b="0" i="0" dirty="0">
                <a:effectLst/>
                <a:latin typeface="Calibri (Body)"/>
              </a:rPr>
              <a:t> and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width</a:t>
            </a:r>
            <a:r>
              <a:rPr lang="en-US" b="0" i="0" dirty="0">
                <a:effectLst/>
                <a:latin typeface="Calibri (Body)"/>
              </a:rPr>
              <a:t>, this element will now be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scaled</a:t>
            </a:r>
            <a:r>
              <a:rPr lang="en-US" b="0" i="0" dirty="0">
                <a:effectLst/>
                <a:latin typeface="Calibri (Body)"/>
              </a:rPr>
              <a:t> to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twenty</a:t>
            </a:r>
            <a:r>
              <a:rPr lang="en-US" b="0" i="0" dirty="0">
                <a:effectLst/>
                <a:latin typeface="Calibri (Body)"/>
              </a:rPr>
              <a:t> times its original size</a:t>
            </a:r>
            <a:endParaRPr lang="en-US" dirty="0">
              <a:latin typeface="Calibri (Body)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E9BB81-8310-4BBB-84D0-2FA396F2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Example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D7891EFE-FF2F-47AF-BB7B-E4F3AEA997C5}"/>
              </a:ext>
            </a:extLst>
          </p:cNvPr>
          <p:cNvSpPr txBox="1"/>
          <p:nvPr/>
        </p:nvSpPr>
        <p:spPr>
          <a:xfrm>
            <a:off x="650953" y="2664000"/>
            <a:ext cx="544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.element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scale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83D87-097A-4666-A0FF-61EBF53AA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00" y="2549609"/>
            <a:ext cx="4366470" cy="410589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4E76AA3-7FA9-4A7C-B58C-0A6508017080}"/>
              </a:ext>
            </a:extLst>
          </p:cNvPr>
          <p:cNvCxnSpPr/>
          <p:nvPr/>
        </p:nvCxnSpPr>
        <p:spPr>
          <a:xfrm flipV="1">
            <a:off x="6186000" y="3069000"/>
            <a:ext cx="788054" cy="3600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66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AC72C-2DF8-4F9F-9AEC-184133737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alibri (Body)"/>
              </a:rPr>
              <a:t>A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  <a:hlinkClick r:id="rId2"/>
              </a:rPr>
              <a:t>Transform CSS Generator</a:t>
            </a:r>
            <a:r>
              <a:rPr lang="en-US" b="0" i="0" dirty="0">
                <a:effectLst/>
                <a:latin typeface="Calibri (Body)"/>
                <a:hlinkClick r:id="rId2"/>
              </a:rPr>
              <a:t> </a:t>
            </a:r>
            <a:r>
              <a:rPr lang="en-US" b="0" i="0" dirty="0">
                <a:effectLst/>
                <a:latin typeface="Calibri (Body)"/>
              </a:rPr>
              <a:t>that helps you quickly generate transform CSS declarations</a:t>
            </a:r>
            <a:endParaRPr lang="en-US" dirty="0">
              <a:latin typeface="Calibri (Body)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E9BB81-8310-4BBB-84D0-2FA396F2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Generator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D4C1C-00FF-4E67-9375-9BE646E29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441795"/>
            <a:ext cx="7656713" cy="40472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386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347077-C869-4703-AF8A-372AFA710B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993084"/>
          </a:xfrm>
        </p:spPr>
        <p:txBody>
          <a:bodyPr/>
          <a:lstStyle/>
          <a:p>
            <a:r>
              <a:rPr lang="en-US" dirty="0"/>
              <a:t>Change Property Values Smoothly, Over a Given Duration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7792F1-BD67-4B15-8C04-EC7B93CB7E3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CSS Transitions</a:t>
            </a:r>
          </a:p>
        </p:txBody>
      </p:sp>
      <p:pic>
        <p:nvPicPr>
          <p:cNvPr id="2050" name="Picture 2" descr="CSS Transitions – Code Bridge Plus">
            <a:extLst>
              <a:ext uri="{FF2B5EF4-FFF2-40B4-BE49-F238E27FC236}">
                <a16:creationId xmlns:a16="http://schemas.microsoft.com/office/drawing/2014/main" id="{2C105568-EA3B-43FE-B162-B110655C849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00" y="856735"/>
            <a:ext cx="4230000" cy="36377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42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CB647-9F30-4024-959D-6294DF5EB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  <a:latin typeface="Calibri (Body)"/>
              </a:rPr>
              <a:t>Allows you to change property values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smoothly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, over a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given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duration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Instead of having property changes take effect immediately, you can cause the changes in a property to take place over a period of time</a:t>
            </a:r>
            <a:endParaRPr lang="en-US" dirty="0">
              <a:solidFill>
                <a:srgbClr val="234465"/>
              </a:solidFill>
              <a:latin typeface="Calibri (Body)"/>
            </a:endParaRPr>
          </a:p>
          <a:p>
            <a:pPr marL="442912" lvl="1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79D45A-0206-4B8B-8B3B-49A7068A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Transitions</a:t>
            </a:r>
          </a:p>
        </p:txBody>
      </p:sp>
      <p:pic>
        <p:nvPicPr>
          <p:cNvPr id="6" name="Picture 2" descr="CSS Transitions – Code Bridge Plus">
            <a:extLst>
              <a:ext uri="{FF2B5EF4-FFF2-40B4-BE49-F238E27FC236}">
                <a16:creationId xmlns:a16="http://schemas.microsoft.com/office/drawing/2014/main" id="{E9420B66-2D62-49E8-98F5-D66FD76908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000" y="4152233"/>
            <a:ext cx="2925000" cy="25154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69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CB647-9F30-4024-959D-6294DF5EB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  <a:cs typeface="Latha" panose="020B0502040204020203" pitchFamily="34" charset="0"/>
              </a:rPr>
              <a:t>If you change the color of an element from white to black, usually the change is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  <a:cs typeface="Latha" panose="020B0502040204020203" pitchFamily="34" charset="0"/>
              </a:rPr>
              <a:t>instantaneous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  <a:cs typeface="Latha" panose="020B0502040204020203" pitchFamily="34" charset="0"/>
              </a:rPr>
              <a:t>With CSS transitions enabled, changes occur at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  <a:cs typeface="Latha" panose="020B0502040204020203" pitchFamily="34" charset="0"/>
              </a:rPr>
              <a:t>time intervals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  <a:cs typeface="Latha" panose="020B0502040204020203" pitchFamily="34" charset="0"/>
              </a:rPr>
              <a:t> that follow an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  <a:cs typeface="Latha" panose="020B0502040204020203" pitchFamily="34" charset="0"/>
              </a:rPr>
              <a:t>acceleration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  <a:cs typeface="Latha" panose="020B0502040204020203" pitchFamily="34" charset="0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  <a:cs typeface="Latha" panose="020B0502040204020203" pitchFamily="34" charset="0"/>
              </a:rPr>
              <a:t>curve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  <a:cs typeface="Latha" panose="020B0502040204020203" pitchFamily="34" charset="0"/>
              </a:rPr>
              <a:t>, all of which can be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  <a:cs typeface="Latha" panose="020B0502040204020203" pitchFamily="34" charset="0"/>
              </a:rPr>
              <a:t>customized</a:t>
            </a:r>
            <a:endParaRPr lang="en-US" b="1" dirty="0">
              <a:solidFill>
                <a:schemeClr val="bg1"/>
              </a:solidFill>
              <a:latin typeface="Calibri (Body)"/>
              <a:cs typeface="Latha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79D45A-0206-4B8B-8B3B-49A7068A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970849-F05D-4132-A182-C008EA314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00" y="4151215"/>
            <a:ext cx="3686175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C5F91B-C830-4B1D-824C-317D87B3BD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transition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transition-delay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transition-duration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transition-property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transition-timing-function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  <a:latin typeface="Calibri (Body)"/>
              </a:rPr>
              <a:t>Transitions -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Shorthand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25BA58-41AE-4EC3-9C64-C49C08E9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Properties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77660705-9497-4F31-A22B-2BAABDA7972C}"/>
              </a:ext>
            </a:extLst>
          </p:cNvPr>
          <p:cNvSpPr txBox="1"/>
          <p:nvPr/>
        </p:nvSpPr>
        <p:spPr>
          <a:xfrm>
            <a:off x="696000" y="5409000"/>
            <a:ext cx="993203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/* property name | duration | timing function | delay */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transition: color 4s 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ease-in-out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1s;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96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094A09-7A0A-47A7-AF5D-F576B2A407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6125"/>
            <a:ext cx="11936942" cy="5528766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Mathematical function that describes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how fast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 one-dimensional values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change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during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 animations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This lets you vary the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animation's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speed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 over the course of its duration</a:t>
            </a:r>
          </a:p>
          <a:p>
            <a:pPr algn="l"/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"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Smooth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" timing functions are often called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easing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functions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They correlate a time ratio to an output ratio, both expressed as 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</a:t>
            </a:r>
            <a:endParaRPr lang="en-US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For these values, 0.0 represents the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initial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state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, and 1.0 represents the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final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state</a:t>
            </a:r>
            <a:endParaRPr lang="en-US" dirty="0">
              <a:latin typeface="Calibri (Body)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7BF7E7-C0B7-44B5-96B1-43759719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- Timing Functions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60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8AD36-2AF8-4E31-931E-97FE7E555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FC42A9-617E-47E1-9C62-14C99C23E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Easing out causes the animation to </a:t>
            </a:r>
            <a:r>
              <a:rPr lang="en-US" sz="3200" b="1" dirty="0">
                <a:solidFill>
                  <a:schemeClr val="bg1"/>
                </a:solidFill>
              </a:rPr>
              <a:t>start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quickly</a:t>
            </a:r>
            <a:r>
              <a:rPr lang="en-US" sz="3200" dirty="0"/>
              <a:t> than linear ones, and it also has </a:t>
            </a:r>
            <a:r>
              <a:rPr lang="en-US" sz="3200" b="1" dirty="0">
                <a:solidFill>
                  <a:schemeClr val="bg1"/>
                </a:solidFill>
              </a:rPr>
              <a:t>deceleration</a:t>
            </a:r>
            <a:r>
              <a:rPr lang="en-US" sz="3200" dirty="0"/>
              <a:t> at the end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Good for user interface work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The fast start gives your animations a feeling of responsiveness, while still allowing for a natural slowdown at the end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2924F27-E7E3-46D7-9BA1-50F1F6A7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Ease Out	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F1B2F4F8-90A3-42A3-86BF-5A987E1793B7}"/>
              </a:ext>
            </a:extLst>
          </p:cNvPr>
          <p:cNvSpPr txBox="1"/>
          <p:nvPr/>
        </p:nvSpPr>
        <p:spPr>
          <a:xfrm>
            <a:off x="2631000" y="4014000"/>
            <a:ext cx="8610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transition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500ms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ease-out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AE80F74D-089C-4408-A2CE-3BC5563D1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00" y="4821341"/>
            <a:ext cx="8610600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264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lnSpc>
                <a:spcPct val="100000"/>
              </a:lnSpc>
            </a:pPr>
            <a:r>
              <a:rPr lang="en-US" sz="4000" dirty="0"/>
              <a:t>Transformations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Transform Properties</a:t>
            </a:r>
            <a:endParaRPr lang="bg-BG" sz="4000" dirty="0"/>
          </a:p>
          <a:p>
            <a:pPr marL="571500" indent="-571500">
              <a:lnSpc>
                <a:spcPct val="100000"/>
              </a:lnSpc>
            </a:pPr>
            <a:r>
              <a:rPr lang="en-US" sz="4000" dirty="0"/>
              <a:t>Transitions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Transition Properties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Timing Functions</a:t>
            </a:r>
          </a:p>
          <a:p>
            <a:pPr marL="571500" indent="-571500">
              <a:lnSpc>
                <a:spcPct val="100000"/>
              </a:lnSpc>
            </a:pPr>
            <a:r>
              <a:rPr lang="en-US" sz="4000" dirty="0"/>
              <a:t>Animations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Animation Properties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Keyframes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8AD36-2AF8-4E31-931E-97FE7E555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FC42A9-617E-47E1-9C62-14C99C23E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</a:t>
            </a:r>
            <a:r>
              <a:rPr lang="en-US" b="1" dirty="0">
                <a:solidFill>
                  <a:schemeClr val="bg1"/>
                </a:solidFill>
              </a:rPr>
              <a:t>slowly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fast</a:t>
            </a:r>
            <a:endParaRPr lang="en-US" dirty="0"/>
          </a:p>
          <a:p>
            <a:r>
              <a:rPr lang="en-US" dirty="0"/>
              <a:t>Have the detrimental effect of feeling sluggish when starting, which negatively impacts the perception of responsiveness in your site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2924F27-E7E3-46D7-9BA1-50F1F6A7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Ease In	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F1B2F4F8-90A3-42A3-86BF-5A987E1793B7}"/>
              </a:ext>
            </a:extLst>
          </p:cNvPr>
          <p:cNvSpPr txBox="1"/>
          <p:nvPr/>
        </p:nvSpPr>
        <p:spPr>
          <a:xfrm>
            <a:off x="2136000" y="3600716"/>
            <a:ext cx="8610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transition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500ms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ease-in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3B6F5F6-C602-4811-BA0B-5CA15E944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00" y="4509000"/>
            <a:ext cx="857250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344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9CC78B-14EA-489F-8695-BAE26DCC14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 the following box properties with transition </a:t>
            </a:r>
            <a:r>
              <a:rPr lang="en-US" sz="3198" b="1" dirty="0">
                <a:solidFill>
                  <a:schemeClr val="bg1"/>
                </a:solidFill>
                <a:latin typeface="Consolas" panose="020B0609020204030204" pitchFamily="49" charset="0"/>
              </a:rPr>
              <a:t>ease</a:t>
            </a:r>
            <a:r>
              <a:rPr lang="en-US" dirty="0"/>
              <a:t> effect: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background-color;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font-size;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left;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top;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color;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361021-C99D-4EAB-B56E-79AF4528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Box Change </a:t>
            </a:r>
          </a:p>
        </p:txBody>
      </p:sp>
      <p:pic>
        <p:nvPicPr>
          <p:cNvPr id="7" name="rjq28rIWSc">
            <a:hlinkClick r:id="" action="ppaction://media"/>
            <a:extLst>
              <a:ext uri="{FF2B5EF4-FFF2-40B4-BE49-F238E27FC236}">
                <a16:creationId xmlns:a16="http://schemas.microsoft.com/office/drawing/2014/main" id="{4BF09E38-938D-46F8-B150-96D48CC12B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593880" y="2795548"/>
            <a:ext cx="6165000" cy="28453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31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3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E13858-3F9E-426A-A447-F2B04BB3B9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Animate the Values of CSS Properties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7792F1-BD67-4B15-8C04-EC7B93CB7E3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Animations</a:t>
            </a:r>
          </a:p>
        </p:txBody>
      </p:sp>
      <p:pic>
        <p:nvPicPr>
          <p:cNvPr id="4100" name="Picture 4" descr="Hand animation - pure CSS [codepen] | Motion graphics animation ...">
            <a:extLst>
              <a:ext uri="{FF2B5EF4-FFF2-40B4-BE49-F238E27FC236}">
                <a16:creationId xmlns:a16="http://schemas.microsoft.com/office/drawing/2014/main" id="{E7F8E1B8-AA42-4FCD-BF2E-D9DB9C89A01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999" y="864000"/>
            <a:ext cx="4830001" cy="36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0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CB647-9F30-4024-959D-6294DF5EB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  <a:latin typeface="Calibri (Body)"/>
              </a:rPr>
              <a:t>A module that lets you animate the values of CSS properties over time, using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keyframes</a:t>
            </a:r>
          </a:p>
          <a:p>
            <a:r>
              <a:rPr lang="en-US" dirty="0">
                <a:solidFill>
                  <a:srgbClr val="234465"/>
                </a:solidFill>
                <a:latin typeface="Calibri (Body)"/>
              </a:rPr>
              <a:t>The behavior of these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keyframe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animations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 can be controlled by specifying their:</a:t>
            </a:r>
          </a:p>
          <a:p>
            <a:pPr lvl="1"/>
            <a:r>
              <a:rPr lang="en-US" dirty="0">
                <a:solidFill>
                  <a:srgbClr val="234465"/>
                </a:solidFill>
                <a:latin typeface="Calibri (Body)"/>
              </a:rPr>
              <a:t>Timing function</a:t>
            </a:r>
          </a:p>
          <a:p>
            <a:pPr lvl="1"/>
            <a:r>
              <a:rPr lang="en-US" dirty="0">
                <a:solidFill>
                  <a:srgbClr val="234465"/>
                </a:solidFill>
                <a:latin typeface="Calibri (Body)"/>
              </a:rPr>
              <a:t>Duration</a:t>
            </a:r>
          </a:p>
          <a:p>
            <a:pPr lvl="1"/>
            <a:r>
              <a:rPr lang="en-US" dirty="0">
                <a:solidFill>
                  <a:srgbClr val="234465"/>
                </a:solidFill>
                <a:latin typeface="Calibri (Body)"/>
              </a:rPr>
              <a:t>Number of repetitions</a:t>
            </a:r>
          </a:p>
          <a:p>
            <a:pPr lvl="1"/>
            <a:r>
              <a:rPr lang="en-US" dirty="0">
                <a:solidFill>
                  <a:srgbClr val="234465"/>
                </a:solidFill>
                <a:latin typeface="Calibri (Body)"/>
              </a:rPr>
              <a:t>Other attributes</a:t>
            </a:r>
            <a:endParaRPr lang="en-US" dirty="0">
              <a:latin typeface="Calibri (Body)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79D45A-0206-4B8B-8B3B-49A7068A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10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BBD2AE-53A8-45BE-AF66-F7481C5A3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@keyframes</a:t>
            </a:r>
            <a:r>
              <a:rPr lang="en-US" dirty="0"/>
              <a:t> CSS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at-</a:t>
            </a:r>
            <a:r>
              <a:rPr lang="en-US" dirty="0"/>
              <a:t>rule controls the intermediate steps in a CSS animation sequence by defining styles for keyframes along the animation sequence</a:t>
            </a:r>
          </a:p>
          <a:p>
            <a:pPr lvl="1"/>
            <a:r>
              <a:rPr lang="en-US" dirty="0"/>
              <a:t>This gives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/>
              <a:t> over the intermediate steps of the animation sequence than transitions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B34896-A5D4-45CC-8601-C5CE0232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Keyframes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774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3BEF23-E195-4BFA-AED7-99B35DA2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Keyframes - Example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A3F19B4A-CD4C-4407-A2F0-FB6C3F82D6C3}"/>
              </a:ext>
            </a:extLst>
          </p:cNvPr>
          <p:cNvSpPr txBox="1"/>
          <p:nvPr/>
        </p:nvSpPr>
        <p:spPr>
          <a:xfrm>
            <a:off x="2901000" y="1584000"/>
            <a:ext cx="7651477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AF00DB"/>
                </a:solidFill>
                <a:latin typeface="Consolas" panose="020B0609020204030204" pitchFamily="49" charset="0"/>
              </a:rPr>
              <a:t>@keyframes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slideIn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from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translateX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-20rem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opacity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to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translateX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opacity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765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3BEF23-E195-4BFA-AED7-99B35DA2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Keyframes - Example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A3F19B4A-CD4C-4407-A2F0-FB6C3F82D6C3}"/>
              </a:ext>
            </a:extLst>
          </p:cNvPr>
          <p:cNvSpPr txBox="1"/>
          <p:nvPr/>
        </p:nvSpPr>
        <p:spPr>
          <a:xfrm>
            <a:off x="3081000" y="1404000"/>
            <a:ext cx="7246477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@keyframes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slideIn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0%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translateX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-20rem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opacity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50%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translateX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10rem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100%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translateX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opacity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162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6A190-2D9E-49FA-8FB2-FEDEE40E8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animation-delay</a:t>
            </a:r>
            <a:r>
              <a:rPr lang="en-US" dirty="0"/>
              <a:t> - Configures the delay between the time the element is loaded and the beginning of the animation sequence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animation-direction</a:t>
            </a:r>
            <a:r>
              <a:rPr lang="en-US" dirty="0"/>
              <a:t> - Configures whether the animation should alternate direction on each run through the sequence or reset to the start point and repeat itself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animation-duration</a:t>
            </a:r>
            <a:r>
              <a:rPr lang="en-US" dirty="0"/>
              <a:t> - Configures the length of time that an animation should take to complete one cycle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8CB685-3396-4A55-A3BD-0615AAEF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Animations – Properties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05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6A190-2D9E-49FA-8FB2-FEDEE40E8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animation-iteration-count</a:t>
            </a:r>
            <a:r>
              <a:rPr lang="en-US" dirty="0"/>
              <a:t> - Configures the number of times the animation should repeat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can specify infinite to repeat the animation indefinitely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animation-name</a:t>
            </a:r>
            <a:r>
              <a:rPr lang="en-US" dirty="0"/>
              <a:t> - Specifies the name of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@keyframes at-</a:t>
            </a:r>
            <a:r>
              <a:rPr lang="en-US" dirty="0"/>
              <a:t> rule describing the animation’s keyframes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animation-play-state</a:t>
            </a:r>
            <a:r>
              <a:rPr lang="en-US" dirty="0"/>
              <a:t> - Lets you pause and resume the animation sequence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8CB685-3396-4A55-A3BD-0615AAEF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Animations – Properties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7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6A190-2D9E-49FA-8FB2-FEDEE40E8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animation-timing-function</a:t>
            </a:r>
            <a:r>
              <a:rPr lang="en-US" dirty="0"/>
              <a:t> - Configures the timing of the animation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That is, how the animation transitions through keyframes, by establishing acceleration curves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animation-fill-mode</a:t>
            </a:r>
            <a:r>
              <a:rPr lang="en-US" dirty="0"/>
              <a:t> - Configures what values are applied by the animation before and after it is executing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8CB685-3396-4A55-A3BD-0615AAEF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Animations – Properties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233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3BEF23-E195-4BFA-AED7-99B35DA2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- Example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A3F19B4A-CD4C-4407-A2F0-FB6C3F82D6C3}"/>
              </a:ext>
            </a:extLst>
          </p:cNvPr>
          <p:cNvSpPr txBox="1"/>
          <p:nvPr/>
        </p:nvSpPr>
        <p:spPr>
          <a:xfrm>
            <a:off x="2271001" y="1179000"/>
            <a:ext cx="51300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animation-name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example;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animation-duration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4s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@keyframes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example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F5713D5-5D26-4C24-A288-15B84B798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1996803"/>
            <a:ext cx="2843175" cy="2864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696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FE8AA7-2B64-4FA8-B1D2-5F7084EF6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Center</a:t>
            </a:r>
            <a:r>
              <a:rPr lang="en-US" dirty="0"/>
              <a:t> the circle in the viewport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Animate</a:t>
            </a:r>
            <a:r>
              <a:rPr lang="en-US" dirty="0"/>
              <a:t> that circle to a square and back to circle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FD6A9-9F93-4148-A319-85FBAC89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Circle to Box Animation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E4F5B2F-E54B-4A2F-8A92-562FC1050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402000"/>
            <a:ext cx="4981283" cy="31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4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FE8AA7-2B64-4FA8-B1D2-5F7084EF6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items</a:t>
            </a:r>
            <a:r>
              <a:rPr lang="en-US" dirty="0"/>
              <a:t> with icons</a:t>
            </a:r>
          </a:p>
          <a:p>
            <a:r>
              <a:rPr lang="en-US" dirty="0"/>
              <a:t>Animate the showing of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animation-delay</a:t>
            </a:r>
            <a:r>
              <a:rPr lang="en-US" dirty="0"/>
              <a:t> to make the appearance of the elements staggered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FD6A9-9F93-4148-A319-85FBAC89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Fancy List Animation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6E6D57-FCF5-4551-98D1-B76BD2F17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000" y="3519000"/>
            <a:ext cx="5210297" cy="29177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950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FE8AA7-2B64-4FA8-B1D2-5F7084EF6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empty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 element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:before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:after</a:t>
            </a:r>
            <a:r>
              <a:rPr lang="en-US" dirty="0"/>
              <a:t> pseudo elements with position absolute to make them as big as their container</a:t>
            </a:r>
          </a:p>
          <a:p>
            <a:r>
              <a:rPr lang="en-US" dirty="0"/>
              <a:t>Add different gradients on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:before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:after</a:t>
            </a:r>
            <a:r>
              <a:rPr lang="en-US" dirty="0"/>
              <a:t> elements</a:t>
            </a:r>
          </a:p>
          <a:p>
            <a:r>
              <a:rPr lang="en-US" dirty="0"/>
              <a:t>Animate between the different gradients by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opacity</a:t>
            </a:r>
            <a:r>
              <a:rPr lang="en-US" dirty="0"/>
              <a:t> on the top most element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FD6A9-9F93-4148-A319-85FBAC89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Animating Gradients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181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BFD6A9-9F93-4148-A319-85FBAC89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Animating Gradients</a:t>
            </a:r>
          </a:p>
        </p:txBody>
      </p:sp>
      <p:pic>
        <p:nvPicPr>
          <p:cNvPr id="7" name="Picture 6" descr="A picture containing screenshot, water, beach, flying&#10;&#10;Description automatically generated">
            <a:extLst>
              <a:ext uri="{FF2B5EF4-FFF2-40B4-BE49-F238E27FC236}">
                <a16:creationId xmlns:a16="http://schemas.microsoft.com/office/drawing/2014/main" id="{68395742-9E6F-46DE-89B1-537779C68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00" y="1507987"/>
            <a:ext cx="8865000" cy="5038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27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7759" y="1469548"/>
            <a:ext cx="8446247" cy="5185952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</a:pPr>
            <a:r>
              <a:rPr lang="en-US" sz="3600" b="1" dirty="0"/>
              <a:t>Transformations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Transform Properties</a:t>
            </a:r>
          </a:p>
          <a:p>
            <a:pPr>
              <a:lnSpc>
                <a:spcPct val="100000"/>
              </a:lnSpc>
            </a:pPr>
            <a:r>
              <a:rPr lang="en-US" sz="3600" b="1" dirty="0"/>
              <a:t>Transitions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Transition Properties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Timing Functions</a:t>
            </a:r>
          </a:p>
          <a:p>
            <a:pPr>
              <a:lnSpc>
                <a:spcPct val="100000"/>
              </a:lnSpc>
            </a:pPr>
            <a:r>
              <a:rPr lang="en-US" sz="3600" b="1" dirty="0"/>
              <a:t>Animations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Animation Properties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Keyframes</a:t>
            </a:r>
          </a:p>
          <a:p>
            <a:pPr>
              <a:lnSpc>
                <a:spcPct val="100000"/>
              </a:lnSpc>
            </a:pPr>
            <a:endParaRPr lang="en-US" sz="3600" b="1" dirty="0"/>
          </a:p>
          <a:p>
            <a:pPr>
              <a:lnSpc>
                <a:spcPct val="100000"/>
              </a:lnSpc>
            </a:pPr>
            <a:endParaRPr lang="en-US" sz="36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BE3C875-BBBD-4987-86BC-4229178B3B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Rotate, Scale, Move, Skew, Etc., Elements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7792F1-BD67-4B15-8C04-EC7B93CB7E3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pic>
        <p:nvPicPr>
          <p:cNvPr id="7170" name="Picture 2" descr="CSS Transform Transition not working properly (Chrome) - Stack ...">
            <a:extLst>
              <a:ext uri="{FF2B5EF4-FFF2-40B4-BE49-F238E27FC236}">
                <a16:creationId xmlns:a16="http://schemas.microsoft.com/office/drawing/2014/main" id="{F7531A85-758E-4738-9EEF-61E533E4BCD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00793"/>
            <a:ext cx="35814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7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CB647-9F30-4024-959D-6294DF5EB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  <a:latin typeface="Calibri (Body)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en-US" dirty="0">
                <a:solidFill>
                  <a:srgbClr val="234465"/>
                </a:solidFill>
                <a:latin typeface="latoregular"/>
              </a:rPr>
              <a:t> 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property applies a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2D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 or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3D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transformation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 to an element</a:t>
            </a:r>
          </a:p>
          <a:p>
            <a:r>
              <a:rPr lang="en-US" dirty="0">
                <a:solidFill>
                  <a:srgbClr val="234465"/>
                </a:solidFill>
                <a:latin typeface="Calibri (Body)"/>
              </a:rPr>
              <a:t>This property allows you to:</a:t>
            </a:r>
          </a:p>
          <a:p>
            <a:pPr lvl="1"/>
            <a:r>
              <a:rPr lang="en-US" dirty="0">
                <a:solidFill>
                  <a:srgbClr val="234465"/>
                </a:solidFill>
                <a:latin typeface="Calibri (Body)"/>
              </a:rPr>
              <a:t>Rotate</a:t>
            </a:r>
          </a:p>
          <a:p>
            <a:pPr lvl="1"/>
            <a:r>
              <a:rPr lang="en-US" dirty="0">
                <a:solidFill>
                  <a:srgbClr val="234465"/>
                </a:solidFill>
                <a:latin typeface="Calibri (Body)"/>
              </a:rPr>
              <a:t>Scale</a:t>
            </a:r>
          </a:p>
          <a:p>
            <a:pPr lvl="1"/>
            <a:r>
              <a:rPr lang="en-US" dirty="0">
                <a:solidFill>
                  <a:srgbClr val="234465"/>
                </a:solidFill>
                <a:latin typeface="Calibri (Body)"/>
              </a:rPr>
              <a:t>Move</a:t>
            </a:r>
          </a:p>
          <a:p>
            <a:pPr lvl="1"/>
            <a:r>
              <a:rPr lang="en-US" dirty="0">
                <a:solidFill>
                  <a:srgbClr val="234465"/>
                </a:solidFill>
                <a:latin typeface="Calibri (Body)"/>
              </a:rPr>
              <a:t>Skew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79D45A-0206-4B8B-8B3B-49A7068A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Transformations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CC9A93F-A2FA-4154-BBA1-451A1CA5290D}"/>
              </a:ext>
            </a:extLst>
          </p:cNvPr>
          <p:cNvSpPr txBox="1"/>
          <p:nvPr/>
        </p:nvSpPr>
        <p:spPr>
          <a:xfrm>
            <a:off x="5736000" y="3882962"/>
            <a:ext cx="544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div.a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rotate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20deg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474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CB647-9F30-4024-959D-6294DF5EB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rgbClr val="234465"/>
                </a:solidFill>
                <a:latin typeface="Calibri (Body)"/>
              </a:rPr>
              <a:t>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rotate()</a:t>
            </a:r>
            <a:r>
              <a:rPr lang="en-US" sz="3000" dirty="0">
                <a:solidFill>
                  <a:srgbClr val="234465"/>
                </a:solidFill>
                <a:latin typeface="Calibri (Body)"/>
              </a:rPr>
              <a:t> CSS function defines a transformation that rotates an element around a fixed point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79D45A-0206-4B8B-8B3B-49A7068A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Transformations - Rotate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CC9A93F-A2FA-4154-BBA1-451A1CA5290D}"/>
              </a:ext>
            </a:extLst>
          </p:cNvPr>
          <p:cNvSpPr txBox="1"/>
          <p:nvPr/>
        </p:nvSpPr>
        <p:spPr>
          <a:xfrm>
            <a:off x="2185873" y="2451337"/>
            <a:ext cx="4905000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Normal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"rotated"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Rotated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963847DB-7363-4790-B2B6-67CB31909427}"/>
              </a:ext>
            </a:extLst>
          </p:cNvPr>
          <p:cNvSpPr txBox="1"/>
          <p:nvPr/>
        </p:nvSpPr>
        <p:spPr>
          <a:xfrm>
            <a:off x="2185873" y="3429000"/>
            <a:ext cx="4905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80px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80px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skyblue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.rotated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795E26"/>
                </a:solidFill>
                <a:latin typeface="Consolas" panose="020B0609020204030204" pitchFamily="49" charset="0"/>
              </a:rPr>
              <a:t>rotate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45deg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pink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6C6A4C-89BC-4EFD-8F42-2B1AE5D64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765" y="2451337"/>
            <a:ext cx="2430628" cy="39657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76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CB647-9F30-4024-959D-6294DF5EB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  <a:latin typeface="Calibri (Body)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scale()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 CSS function defines a transformation that resizes an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79D45A-0206-4B8B-8B3B-49A7068A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Transformations - Scale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CC9A93F-A2FA-4154-BBA1-451A1CA5290D}"/>
              </a:ext>
            </a:extLst>
          </p:cNvPr>
          <p:cNvSpPr txBox="1"/>
          <p:nvPr/>
        </p:nvSpPr>
        <p:spPr>
          <a:xfrm>
            <a:off x="2185873" y="2451337"/>
            <a:ext cx="4905000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Normal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"scaled"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Scaled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963847DB-7363-4790-B2B6-67CB31909427}"/>
              </a:ext>
            </a:extLst>
          </p:cNvPr>
          <p:cNvSpPr txBox="1"/>
          <p:nvPr/>
        </p:nvSpPr>
        <p:spPr>
          <a:xfrm>
            <a:off x="2185873" y="3429000"/>
            <a:ext cx="4905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80px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80px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skyblue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.scaled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795E26"/>
                </a:solidFill>
                <a:latin typeface="Consolas" panose="020B0609020204030204" pitchFamily="49" charset="0"/>
              </a:rPr>
              <a:t>scale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0.7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pink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AD491D-49C8-48A9-AF0C-FFB19C44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000" y="2451337"/>
            <a:ext cx="3307815" cy="39657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13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CB647-9F30-4024-959D-6294DF5EB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  <a:latin typeface="Calibri (Body)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translate()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 CSS function repositions an element in the horizontal and/or vertical directions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79D45A-0206-4B8B-8B3B-49A7068A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Transformations - Translate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CC9A93F-A2FA-4154-BBA1-451A1CA5290D}"/>
              </a:ext>
            </a:extLst>
          </p:cNvPr>
          <p:cNvSpPr txBox="1"/>
          <p:nvPr/>
        </p:nvSpPr>
        <p:spPr>
          <a:xfrm>
            <a:off x="2248501" y="2411048"/>
            <a:ext cx="4905000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"moved"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Moved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963847DB-7363-4790-B2B6-67CB31909427}"/>
              </a:ext>
            </a:extLst>
          </p:cNvPr>
          <p:cNvSpPr txBox="1"/>
          <p:nvPr/>
        </p:nvSpPr>
        <p:spPr>
          <a:xfrm>
            <a:off x="2248501" y="3705998"/>
            <a:ext cx="4905000" cy="27111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60px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60px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skyblue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.moved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795E26"/>
                </a:solidFill>
                <a:latin typeface="Consolas" panose="020B0609020204030204" pitchFamily="49" charset="0"/>
              </a:rPr>
              <a:t>translate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         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pink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2D380-FDCE-4B7C-B082-020581514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00" y="2411048"/>
            <a:ext cx="2205000" cy="396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255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CB647-9F30-4024-959D-6294DF5EB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  <a:latin typeface="Calibri (Body)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skew()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 function defines a transformation that skews an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79D45A-0206-4B8B-8B3B-49A7068A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Transformations - Translate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CC9A93F-A2FA-4154-BBA1-451A1CA5290D}"/>
              </a:ext>
            </a:extLst>
          </p:cNvPr>
          <p:cNvSpPr txBox="1"/>
          <p:nvPr/>
        </p:nvSpPr>
        <p:spPr>
          <a:xfrm>
            <a:off x="2252309" y="2424129"/>
            <a:ext cx="4905000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Normal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"skewed"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Skewed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963847DB-7363-4790-B2B6-67CB31909427}"/>
              </a:ext>
            </a:extLst>
          </p:cNvPr>
          <p:cNvSpPr txBox="1"/>
          <p:nvPr/>
        </p:nvSpPr>
        <p:spPr>
          <a:xfrm>
            <a:off x="2252309" y="3518902"/>
            <a:ext cx="4905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80px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80px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skyblue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.skewed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795E26"/>
                </a:solidFill>
                <a:latin typeface="Consolas" panose="020B0609020204030204" pitchFamily="49" charset="0"/>
              </a:rPr>
              <a:t>skew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10deg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pink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2ED31-92F5-4A0D-A395-85CC4C9FC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000" y="2424129"/>
            <a:ext cx="2745000" cy="4079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315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3818</TotalTime>
  <Words>1307</Words>
  <Application>Microsoft Office PowerPoint</Application>
  <PresentationFormat>Widescreen</PresentationFormat>
  <Paragraphs>308</Paragraphs>
  <Slides>39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맑은 고딕</vt:lpstr>
      <vt:lpstr>Arial</vt:lpstr>
      <vt:lpstr>Calibri</vt:lpstr>
      <vt:lpstr>Calibri (Body)</vt:lpstr>
      <vt:lpstr>Consolas</vt:lpstr>
      <vt:lpstr>Latha</vt:lpstr>
      <vt:lpstr>latoregular</vt:lpstr>
      <vt:lpstr>Wingdings</vt:lpstr>
      <vt:lpstr>Wingdings 2</vt:lpstr>
      <vt:lpstr>SoftUni</vt:lpstr>
      <vt:lpstr>1_SoftUni</vt:lpstr>
      <vt:lpstr>Transformations, Transitions and Animations</vt:lpstr>
      <vt:lpstr>Table of Contents</vt:lpstr>
      <vt:lpstr>Have a Question?</vt:lpstr>
      <vt:lpstr>Transformations</vt:lpstr>
      <vt:lpstr>CSS Transformations</vt:lpstr>
      <vt:lpstr>CSS Transformations - Rotate</vt:lpstr>
      <vt:lpstr>CSS Transformations - Scale</vt:lpstr>
      <vt:lpstr>CSS Transformations - Translate</vt:lpstr>
      <vt:lpstr>CSS Transformations - Translate</vt:lpstr>
      <vt:lpstr>Transformation Properties</vt:lpstr>
      <vt:lpstr>Transformation Properties</vt:lpstr>
      <vt:lpstr>Transform Example</vt:lpstr>
      <vt:lpstr>Transform Generator</vt:lpstr>
      <vt:lpstr>CSS Transitions</vt:lpstr>
      <vt:lpstr>CSS Transitions</vt:lpstr>
      <vt:lpstr>CSS Transitions</vt:lpstr>
      <vt:lpstr>Transition Properties</vt:lpstr>
      <vt:lpstr>Transitions - Timing Functions</vt:lpstr>
      <vt:lpstr>Ease Out </vt:lpstr>
      <vt:lpstr>Ease In </vt:lpstr>
      <vt:lpstr>Problem: Box Change </vt:lpstr>
      <vt:lpstr>Animations</vt:lpstr>
      <vt:lpstr>CSS Animations</vt:lpstr>
      <vt:lpstr>Keyframes</vt:lpstr>
      <vt:lpstr>Keyframes - Example</vt:lpstr>
      <vt:lpstr>Keyframes - Example</vt:lpstr>
      <vt:lpstr>Animations – Properties</vt:lpstr>
      <vt:lpstr>Animations – Properties</vt:lpstr>
      <vt:lpstr>Animations – Properties</vt:lpstr>
      <vt:lpstr>Animation - Example</vt:lpstr>
      <vt:lpstr>Problem: Circle to Box Animation</vt:lpstr>
      <vt:lpstr>Problem: Fancy List Animation</vt:lpstr>
      <vt:lpstr>Problem: Animating Gradients</vt:lpstr>
      <vt:lpstr>Problem: Animating Gradients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Transitions Animations and Transformations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83</cp:revision>
  <dcterms:created xsi:type="dcterms:W3CDTF">2018-05-23T13:08:44Z</dcterms:created>
  <dcterms:modified xsi:type="dcterms:W3CDTF">2020-08-05T11:34:00Z</dcterms:modified>
  <cp:category>computer programming;programming;software development;software engineering</cp:category>
</cp:coreProperties>
</file>