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40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4B8EF2B-570F-47B6-9B45-9B6A4EA35095}">
          <p14:sldIdLst>
            <p14:sldId id="256"/>
            <p14:sldId id="257"/>
            <p14:sldId id="258"/>
          </p14:sldIdLst>
        </p14:section>
        <p14:section name="CSS" id="{D3589214-1AE0-4591-A82E-BD91204C6B3C}">
          <p14:sldIdLst>
            <p14:sldId id="259"/>
            <p14:sldId id="260"/>
            <p14:sldId id="261"/>
          </p14:sldIdLst>
        </p14:section>
        <p14:section name="CSS in HTML" id="{44C4B865-5ECC-4E6F-AA39-6E41DD8C066D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Selectors" id="{3FFF504E-B982-45FA-84E6-8D3BF5B09978}">
          <p14:sldIdLst>
            <p14:sldId id="272"/>
            <p14:sldId id="273"/>
            <p14:sldId id="274"/>
            <p14:sldId id="275"/>
          </p14:sldIdLst>
        </p14:section>
        <p14:section name="Block Elements" id="{53A7840C-6EC5-40E1-B9C2-77B816A77D8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Box Model" id="{F524D86E-3CA1-47DC-90CF-96F9A3576A9A}">
          <p14:sldIdLst>
            <p14:sldId id="284"/>
            <p14:sldId id="285"/>
            <p14:sldId id="286"/>
            <p14:sldId id="287"/>
          </p14:sldIdLst>
        </p14:section>
        <p14:section name="Dev Tools" id="{356A29C6-80E2-49A4-89FE-F233FE288BB5}">
          <p14:sldIdLst>
            <p14:sldId id="288"/>
            <p14:sldId id="289"/>
            <p14:sldId id="290"/>
          </p14:sldIdLst>
        </p14:section>
        <p14:section name="Fonts" id="{3EF2FA26-E0A4-4C7F-BE21-74D5B9E3412C}">
          <p14:sldIdLst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mments" id="{CA6D73FC-6118-4DD0-A029-E4D5220434EC}">
          <p14:sldIdLst>
            <p14:sldId id="298"/>
            <p14:sldId id="299"/>
          </p14:sldIdLst>
        </p14:section>
        <p14:section name="Conclusion" id="{3F938FD0-7D00-489C-813B-201B3710ED48}">
          <p14:sldIdLst>
            <p14:sldId id="30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120" y="3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4AF3D-0CF3-4907-89B0-03FC9EF443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035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E229F9-A5E3-4484-91B5-2EA19941B6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147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518EB-8FD3-4F1C-8B09-39E78C90FF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C75728-377D-4F88-8359-112C10ECD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071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844DA0-E757-4675-B9CF-7B465FFAF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155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B5D5A3-586B-4514-8259-B25C5531DD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48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60035C-2B57-41BB-BF74-5C9BACDA6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717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7D343C-CB2C-4A52-B68E-9D5267C22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65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5619ED-32F7-44CD-83A0-EAA6851A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04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855B2-5C3D-40C4-B458-A24150F25D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295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6A60CF-29E9-4DB4-B757-3CE80E36E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76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DC21E8-C9F6-4DE7-BF03-CF419952CE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85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75440B-4C69-453A-95F4-02EEB8D488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71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6A545B-E558-4A01-B19F-2F5ADAD18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59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742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your headings (</a:t>
            </a:r>
            <a:r>
              <a:rPr lang="en-US" b="1" dirty="0">
                <a:solidFill>
                  <a:schemeClr val="bg1"/>
                </a:solidFill>
              </a:rPr>
              <a:t>h2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inline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Heading Stage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664000"/>
            <a:ext cx="2276475" cy="16954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blue"&gt;Lists exercise&lt;/h2&gt;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blue"&gt;Tables exercise&lt;/h2&gt;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blue"&gt;Forms exercise&lt;/h2&gt;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F89BFEF-878A-4673-9DB6-5BF9E3CF9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6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0042" cy="5561125"/>
          </a:xfrm>
        </p:spPr>
        <p:txBody>
          <a:bodyPr/>
          <a:lstStyle/>
          <a:p>
            <a:r>
              <a:rPr lang="en-US" dirty="0"/>
              <a:t>An internal style sheet may be used if one single page has a unique style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6451D14-0CE2-4E46-BCEA-50AB7C7CA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8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  <a:endParaRPr lang="bg-BG" dirty="0"/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paragraphs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</a:t>
            </a:r>
            <a:r>
              <a:rPr lang="en-US" b="1" dirty="0" err="1">
                <a:solidFill>
                  <a:schemeClr val="bg1"/>
                </a:solidFill>
              </a:rPr>
              <a:t>darkviolet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9C08B4C-2E31-47FF-9047-A412EC0EC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1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Internal style in the HTML document and style all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color: darkviolet;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CE3B4D-DA83-4D48-8117-8C001F1F6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41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50598" cy="5528766"/>
          </a:xfrm>
        </p:spPr>
        <p:txBody>
          <a:bodyPr>
            <a:normAutofit/>
          </a:bodyPr>
          <a:lstStyle/>
          <a:p>
            <a:r>
              <a:rPr lang="en-US" sz="3200" dirty="0"/>
              <a:t>You can change the look of an entire website by</a:t>
            </a:r>
            <a:r>
              <a:rPr lang="bg-BG" sz="3200" dirty="0"/>
              <a:t> </a:t>
            </a:r>
            <a:r>
              <a:rPr lang="en-US" sz="3200" dirty="0"/>
              <a:t>changing just </a:t>
            </a:r>
            <a:r>
              <a:rPr lang="en-US" sz="3200" b="1" dirty="0">
                <a:solidFill>
                  <a:schemeClr val="bg1"/>
                </a:solidFill>
              </a:rPr>
              <a:t>one file</a:t>
            </a:r>
            <a:endParaRPr lang="en-US" sz="3200" dirty="0"/>
          </a:p>
          <a:p>
            <a:r>
              <a:rPr lang="en-US" sz="3200" dirty="0"/>
              <a:t>Time saver when you want to have the same element in all</a:t>
            </a:r>
            <a:r>
              <a:rPr lang="bg-BG" sz="3200" dirty="0"/>
              <a:t> </a:t>
            </a:r>
            <a:r>
              <a:rPr lang="en-US" sz="3200" dirty="0"/>
              <a:t>of your pages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</a:t>
            </a:r>
            <a:endParaRPr lang="bg-BG" sz="3200" dirty="0"/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&lt;link&gt; </a:t>
            </a:r>
            <a:r>
              <a:rPr lang="en-US" sz="3000" dirty="0"/>
              <a:t>element goes inside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&lt;head&gt; </a:t>
            </a:r>
            <a:r>
              <a:rPr lang="en-US" sz="3000" dirty="0"/>
              <a:t>section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1EB681-7802-413A-950F-F0EA4D871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2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1000" y="1764000"/>
            <a:ext cx="10738703" cy="4470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href="styles.css"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…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Style Example</a:t>
            </a:r>
            <a:endParaRPr lang="bg-BG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244691" y="4123704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/>
              <a:t>styles.css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4691" y="4729612"/>
            <a:ext cx="4145012" cy="15047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html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font-size: 16px;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F7F05A-11B7-4E7A-AA4D-C76F08BB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5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made</a:t>
            </a:r>
            <a:endParaRPr lang="bg-BG" dirty="0"/>
          </a:p>
          <a:p>
            <a:r>
              <a:rPr lang="en-US" dirty="0"/>
              <a:t>Create style.css file</a:t>
            </a:r>
          </a:p>
          <a:p>
            <a:r>
              <a:rPr lang="en-US" dirty="0"/>
              <a:t>Link the CSS file into your HTML file </a:t>
            </a:r>
          </a:p>
          <a:p>
            <a:r>
              <a:rPr lang="en-US" dirty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Code Refactor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75ECC91-DAF4-403A-AD37-53C06955C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CD111B-08A1-49E5-8A87-E7117703A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17860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62439" cy="5546589"/>
          </a:xfrm>
        </p:spPr>
        <p:txBody>
          <a:bodyPr>
            <a:normAutofit/>
          </a:bodyPr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element(s) you want to style</a:t>
            </a:r>
          </a:p>
          <a:p>
            <a:r>
              <a:rPr lang="en-US" dirty="0"/>
              <a:t>Types of selectors: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define the elements to which a set of CSS rules apply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Selectors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more than one simple selector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Pseudo Selectors </a:t>
            </a:r>
            <a:r>
              <a:rPr lang="en-US" dirty="0"/>
              <a:t>- relative to element content or state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274278-13AA-4E7A-91DB-D2351740A9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61171-748F-4870-B1C3-182D202C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-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#id </a:t>
            </a:r>
            <a:r>
              <a:rPr lang="en-US" dirty="0"/>
              <a:t>-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.class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selects a group of elements 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2B4DA8-4A5D-474F-AC3A-C2712BC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Selectors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62B56-C8F5-4584-8776-BB15A9A08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855535"/>
            <a:ext cx="4914122" cy="265362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B3F0AD1-E2FD-46EA-8571-FC91588D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4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pPr marL="0" indent="-446088">
              <a:buFontTx/>
              <a:buAutoNum type="arabicPeriod"/>
            </a:pPr>
            <a:r>
              <a:rPr lang="en-US" dirty="0"/>
              <a:t>What is CSS?</a:t>
            </a:r>
          </a:p>
          <a:p>
            <a:pPr marL="0" indent="-446088">
              <a:buFontTx/>
              <a:buAutoNum type="arabicPeriod"/>
            </a:pPr>
            <a:r>
              <a:rPr lang="en-US" dirty="0"/>
              <a:t>CSS in HTML document</a:t>
            </a:r>
          </a:p>
          <a:p>
            <a:pPr marL="0" indent="-446088">
              <a:buFontTx/>
              <a:buAutoNum type="arabicPeriod"/>
            </a:pPr>
            <a:r>
              <a:rPr lang="en-US" dirty="0"/>
              <a:t>Selectors</a:t>
            </a:r>
          </a:p>
          <a:p>
            <a:pPr marL="0" indent="-446088">
              <a:buFontTx/>
              <a:buAutoNum type="arabicPeriod"/>
            </a:pPr>
            <a:r>
              <a:rPr lang="en-US" dirty="0"/>
              <a:t>Block </a:t>
            </a:r>
            <a:r>
              <a:rPr lang="bg-BG" dirty="0"/>
              <a:t>Е</a:t>
            </a:r>
            <a:r>
              <a:rPr lang="en-US" dirty="0"/>
              <a:t>lements</a:t>
            </a:r>
          </a:p>
          <a:p>
            <a:pPr marL="0" indent="-446088">
              <a:buFontTx/>
              <a:buAutoNum type="arabicPeriod"/>
            </a:pPr>
            <a:r>
              <a:rPr lang="en-US" dirty="0"/>
              <a:t>Box </a:t>
            </a:r>
            <a:r>
              <a:rPr lang="bg-BG" dirty="0"/>
              <a:t>М</a:t>
            </a:r>
            <a:r>
              <a:rPr lang="en-US" noProof="1"/>
              <a:t>odel</a:t>
            </a:r>
          </a:p>
          <a:p>
            <a:pPr marL="0" indent="-446088">
              <a:buFontTx/>
              <a:buAutoNum type="arabicPeriod"/>
            </a:pPr>
            <a:r>
              <a:rPr lang="en-US" dirty="0"/>
              <a:t>Dev Tools</a:t>
            </a:r>
          </a:p>
          <a:p>
            <a:pPr marL="0" indent="-446088">
              <a:buFontTx/>
              <a:buAutoNum type="arabicPeriod"/>
            </a:pPr>
            <a:r>
              <a:rPr lang="en-US" dirty="0"/>
              <a:t>Fonts</a:t>
            </a:r>
          </a:p>
          <a:p>
            <a:pPr marL="0" indent="-446088">
              <a:buFontTx/>
              <a:buAutoNum type="arabicPeriod"/>
            </a:pPr>
            <a:r>
              <a:rPr lang="en-US" dirty="0"/>
              <a:t>Comments in CSS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105B21-C5F0-479E-8802-97A2104A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3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9786287">
            <a:off x="3011144" y="2699357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20226828">
            <a:off x="5487689" y="4137648"/>
            <a:ext cx="2274451" cy="68279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365755" y="4355792"/>
            <a:ext cx="6101806" cy="263511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0C0DB41-E9DD-4EE5-BE9F-0219B1CCF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3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5826ED-351C-4A5B-B549-C59954A45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Block Elements</a:t>
            </a:r>
          </a:p>
        </p:txBody>
      </p:sp>
    </p:spTree>
    <p:extLst>
      <p:ext uri="{BB962C8B-B14F-4D97-AF65-F5344CB8AC3E}">
        <p14:creationId xmlns:p14="http://schemas.microsoft.com/office/powerpoint/2010/main" val="8647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up the full width available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/>
            <a:r>
              <a:rPr lang="en-US" dirty="0"/>
              <a:t>Fill the entire container width</a:t>
            </a:r>
          </a:p>
          <a:p>
            <a:pPr lvl="1"/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72CB9CC0-019A-4AFC-A91E-21F7B90D3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list elements (</a:t>
            </a:r>
            <a:r>
              <a:rPr lang="en-US" b="1" dirty="0">
                <a:solidFill>
                  <a:schemeClr val="bg1"/>
                </a:solidFill>
              </a:rPr>
              <a:t>&lt;li&gt;</a:t>
            </a:r>
            <a:r>
              <a:rPr lang="en-US" dirty="0"/>
              <a:t>) with </a:t>
            </a:r>
            <a:r>
              <a:rPr lang="en-US" b="1" dirty="0">
                <a:solidFill>
                  <a:schemeClr val="bg1"/>
                </a:solidFill>
              </a:rPr>
              <a:t>solid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Table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9C46349-3D7B-472B-9201-216218312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24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up as much width as necessary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Its shape is not always rectangular</a:t>
            </a:r>
          </a:p>
          <a:p>
            <a:pPr lvl="1"/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5D4C7716-4040-4733-B010-20F8818F3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your </a:t>
            </a:r>
            <a:r>
              <a:rPr lang="en-US" b="1" dirty="0">
                <a:solidFill>
                  <a:schemeClr val="bg1"/>
                </a:solidFill>
              </a:rPr>
              <a:t>spans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blue color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Span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2" y="3173412"/>
            <a:ext cx="3419475" cy="19335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770FBF-D72F-4CC3-B794-A678DE735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4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except they can have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margins </a:t>
            </a:r>
            <a:r>
              <a:rPr lang="en-US" dirty="0"/>
              <a:t>added on all four sides</a:t>
            </a:r>
          </a:p>
          <a:p>
            <a:r>
              <a:rPr lang="en-US" dirty="0"/>
              <a:t>Rectangles arranged one after another</a:t>
            </a:r>
          </a:p>
          <a:p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41CBACF4-5623-4BF8-A978-69B937C72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4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8133618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class="orange"&gt;orange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89" y="4647762"/>
            <a:ext cx="4505325" cy="19621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2BB7E-CD5E-4B43-B642-E36825D25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1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external CSS file, link it in your HTML </a:t>
            </a:r>
            <a:r>
              <a:rPr lang="en-US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/>
              <a:t>Call every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by its </a:t>
            </a:r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dirty="0"/>
              <a:t>name and set its </a:t>
            </a: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to its 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51728C-89D2-4B90-B3FB-FC416728D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98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6023EB-5D77-4297-A733-353E1180F7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10674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C7233E-13B0-4ED5-9E38-34C66E7ED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8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30" y="4577695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30" y="4600612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80" y="4600612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070468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CSS box model is essentially a box that </a:t>
            </a:r>
            <a:r>
              <a:rPr lang="en-US" sz="3200" b="1" dirty="0">
                <a:solidFill>
                  <a:schemeClr val="bg1"/>
                </a:solidFill>
              </a:rPr>
              <a:t>wraps</a:t>
            </a:r>
            <a:r>
              <a:rPr lang="en-US" sz="3200" dirty="0"/>
              <a:t> around every HTML element</a:t>
            </a:r>
          </a:p>
          <a:p>
            <a:r>
              <a:rPr lang="en-US" sz="3200" dirty="0"/>
              <a:t>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</a:t>
            </a:r>
            <a:br>
              <a:rPr lang="en-US" sz="2800" dirty="0"/>
            </a:br>
            <a:r>
              <a:rPr lang="en-US" sz="2800" dirty="0"/>
              <a:t>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4600612"/>
            <a:ext cx="3191969" cy="200679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AA30F92-EF6D-431B-9800-F25F6162D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HTML and CSS from the previous problem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padding 20px </a:t>
            </a:r>
            <a:r>
              <a:rPr lang="en-US" dirty="0"/>
              <a:t>on each side, refresh the browser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3px solid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  <a:r>
              <a:rPr lang="en-US" dirty="0"/>
              <a:t>, refresh the browser</a:t>
            </a:r>
          </a:p>
          <a:p>
            <a:r>
              <a:rPr lang="en-US" dirty="0"/>
              <a:t>Now set </a:t>
            </a:r>
            <a:r>
              <a:rPr lang="en-US" b="1" dirty="0">
                <a:solidFill>
                  <a:schemeClr val="bg1"/>
                </a:solidFill>
              </a:rPr>
              <a:t>margin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96EE24-97F3-4A96-AE22-984BA24CC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9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en-US" dirty="0"/>
              <a:t>We have the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display and color already</a:t>
            </a:r>
          </a:p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. In this case we have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each side</a:t>
            </a:r>
            <a:r>
              <a:rPr lang="en-US" dirty="0"/>
              <a:t>, so we can just set them to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it will be </a:t>
            </a:r>
            <a:br>
              <a:rPr lang="en-US" dirty="0"/>
            </a:br>
            <a:r>
              <a:rPr lang="en-US" dirty="0"/>
              <a:t>applied for </a:t>
            </a:r>
            <a:r>
              <a:rPr lang="en-US" b="1" dirty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/>
              <a:t>If you forget to tell what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border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(in this case "solid"), it will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 Upgrade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1015FD7-2AC6-46FD-9EB8-36D230870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81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6" y="1536737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56" y="2324899"/>
            <a:ext cx="479018" cy="479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6" y="3087142"/>
            <a:ext cx="479018" cy="479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399204-95CB-4222-94B6-5BB288A9A623}"/>
              </a:ext>
            </a:extLst>
          </p:cNvPr>
          <p:cNvSpPr txBox="1"/>
          <p:nvPr/>
        </p:nvSpPr>
        <p:spPr>
          <a:xfrm>
            <a:off x="5514335" y="3053956"/>
            <a:ext cx="23582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Ctrl+Shift+K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6411F-7B33-4AF0-AD74-3642B36954AE}"/>
              </a:ext>
            </a:extLst>
          </p:cNvPr>
          <p:cNvSpPr txBox="1"/>
          <p:nvPr/>
        </p:nvSpPr>
        <p:spPr>
          <a:xfrm>
            <a:off x="5514335" y="2255742"/>
            <a:ext cx="23582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Ctrl+Shift+I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9E01C-4938-4A7C-9560-871C522850F2}"/>
              </a:ext>
            </a:extLst>
          </p:cNvPr>
          <p:cNvSpPr txBox="1"/>
          <p:nvPr/>
        </p:nvSpPr>
        <p:spPr>
          <a:xfrm>
            <a:off x="5516831" y="1454792"/>
            <a:ext cx="9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F12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14F361-60B6-42B5-B2CF-575179FEA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Dev Tools</a:t>
            </a:r>
          </a:p>
        </p:txBody>
      </p:sp>
    </p:spTree>
    <p:extLst>
      <p:ext uri="{BB962C8B-B14F-4D97-AF65-F5344CB8AC3E}">
        <p14:creationId xmlns:p14="http://schemas.microsoft.com/office/powerpoint/2010/main" val="1197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by</a:t>
            </a:r>
            <a:r>
              <a:rPr lang="bg-BG" dirty="0"/>
              <a:t> </a:t>
            </a:r>
            <a:r>
              <a:rPr lang="en-US" dirty="0"/>
              <a:t>double clicking the element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padding and content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6F25A8-9B3E-450C-979E-55F3C33C1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1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283099"/>
            <a:ext cx="9568966" cy="5312082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C8E976B-C6E3-4F40-BF92-4AF40570A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6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57C827-88A0-464B-BB9E-0934DC33E3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168653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06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17DAC152-0E7F-4AB8-9A8F-5C6712090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54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"fallback" system</a:t>
            </a:r>
          </a:p>
          <a:p>
            <a:r>
              <a:rPr lang="en-US" sz="3200" dirty="0"/>
              <a:t>End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the generic family, if no other fonts are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CB6A09-7AB7-4F5D-A0EF-2CB4FAFB3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0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Pick a font of your preference</a:t>
            </a:r>
          </a:p>
          <a:p>
            <a:r>
              <a:rPr lang="en-US" dirty="0"/>
              <a:t>Click on the "+" in the top-right corner</a:t>
            </a:r>
          </a:p>
          <a:p>
            <a:r>
              <a:rPr lang="en-US" dirty="0"/>
              <a:t>Click here</a:t>
            </a:r>
          </a:p>
          <a:p>
            <a:r>
              <a:rPr lang="en-US" dirty="0"/>
              <a:t>Copy the link in your HTML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/>
              <a:t>Copy the font family 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22DD7708-8A6E-43E7-B995-69FE36B36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98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4C5CA4-E7F3-4EBA-B44A-C74C505730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2511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Cool Fonts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32322" y="1196125"/>
            <a:ext cx="5828576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146399"/>
            <a:ext cx="5662913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2DBC95B-36C9-456F-BAEB-A3DA4D24B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947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px</a:t>
            </a:r>
            <a:r>
              <a:rPr lang="en-US" noProof="1"/>
              <a:t>,</a:t>
            </a:r>
            <a:r>
              <a:rPr lang="en-US" b="1" noProof="1">
                <a:solidFill>
                  <a:schemeClr val="bg1"/>
                </a:solidFill>
              </a:rPr>
              <a:t> em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rem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 property sets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bold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lighter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bolder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style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italic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</a:t>
            </a:r>
          </a:p>
          <a:p>
            <a:pPr lvl="1"/>
            <a:r>
              <a:rPr lang="en-US" dirty="0"/>
              <a:t>The color is specified by:</a:t>
            </a:r>
          </a:p>
          <a:p>
            <a:pPr lvl="2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an RGB value - like "</a:t>
            </a:r>
            <a:r>
              <a:rPr lang="en-US" b="1" noProof="1">
                <a:solidFill>
                  <a:schemeClr val="bg1"/>
                </a:solidFill>
              </a:rPr>
              <a:t>rgb(255,0,0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/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891633" y="4217877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1006E3-3A36-48DA-B33A-8EFB82B22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bold font-weight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set </a:t>
            </a:r>
            <a:r>
              <a:rPr lang="en-US" b="1" dirty="0">
                <a:solidFill>
                  <a:schemeClr val="bg1"/>
                </a:solidFill>
              </a:rPr>
              <a:t>white 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4754131"/>
            <a:ext cx="8315325" cy="10953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CA59ED7-7B1F-49E8-9EB9-F1066E7FB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5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85D5F-EC78-4CAD-86DC-F747B53DBD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Comments in CSS</a:t>
            </a:r>
          </a:p>
        </p:txBody>
      </p:sp>
    </p:spTree>
    <p:extLst>
      <p:ext uri="{BB962C8B-B14F-4D97-AF65-F5344CB8AC3E}">
        <p14:creationId xmlns:p14="http://schemas.microsoft.com/office/powerpoint/2010/main" val="19715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endParaRPr lang="en-US" sz="3200" dirty="0"/>
          </a:p>
          <a:p>
            <a:r>
              <a:rPr lang="en-US" sz="3200" dirty="0"/>
              <a:t>This allows you to enter notes into CSS that will not be interpreted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closes the comment</a:t>
            </a:r>
          </a:p>
          <a:p>
            <a:r>
              <a:rPr lang="en-US" sz="3200" dirty="0"/>
              <a:t>Can be multiline</a:t>
            </a:r>
          </a:p>
          <a:p>
            <a:r>
              <a:rPr lang="en-US" sz="3200" dirty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170139"/>
            <a:ext cx="4546862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/* maybe lighter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2098CA-D21C-41BD-A372-E278DD2CE6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96840"/>
            <a:ext cx="7916715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is the code used to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design</a:t>
            </a: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the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HTML documents</a:t>
            </a:r>
          </a:p>
          <a:p>
            <a:pPr eaLnBrk="0" latinLnBrk="0" hangingPunct="0"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are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patterns</a:t>
            </a: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used to select the element(s) you want to style</a:t>
            </a:r>
          </a:p>
          <a:p>
            <a:pPr eaLnBrk="0" latinLnBrk="0" hangingPunct="0"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Model consists of: </a:t>
            </a:r>
            <a:r>
              <a:rPr lang="en-US" sz="2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Margins,</a:t>
            </a:r>
            <a:r>
              <a:rPr lang="en-US" sz="27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Borders, Padding, Content </a:t>
            </a:r>
          </a:p>
          <a:p>
            <a:pPr eaLnBrk="0" latinLnBrk="0" hangingPunct="0"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EC6D5CE-1F7E-46AF-ABA9-699CC72A7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6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052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FD78E-1940-45CE-91BD-3A46D04624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B83EB4-BF36-44DE-BD38-FBB47C438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2138" y="1116457"/>
            <a:ext cx="10362439" cy="5546589"/>
          </a:xfrm>
        </p:spPr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</a:t>
            </a:r>
          </a:p>
          <a:p>
            <a:r>
              <a:rPr lang="en-US" dirty="0"/>
              <a:t>An addition to the HTML</a:t>
            </a:r>
          </a:p>
          <a:p>
            <a:r>
              <a:rPr lang="en-US" dirty="0"/>
              <a:t>Designed to enable the separation of presentation and content, including layout, colors, and fonts</a:t>
            </a:r>
          </a:p>
          <a:p>
            <a:r>
              <a:rPr lang="en-US" dirty="0"/>
              <a:t>Not a programming language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877446-6D9C-494A-8FC4-17E40FBCA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br>
              <a:rPr lang="bg-BG" dirty="0"/>
            </a:br>
            <a:r>
              <a:rPr lang="en-US" dirty="0"/>
              <a:t>separated by semicolons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3F8A061-92C9-4D03-B999-42ADB74C7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6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B6FA3-3A24-4765-B923-065CBBC0BB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and HTML</a:t>
            </a:r>
          </a:p>
        </p:txBody>
      </p:sp>
    </p:spTree>
    <p:extLst>
      <p:ext uri="{BB962C8B-B14F-4D97-AF65-F5344CB8AC3E}">
        <p14:creationId xmlns:p14="http://schemas.microsoft.com/office/powerpoint/2010/main" val="10002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1005493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endParaRPr lang="en-US" dirty="0"/>
          </a:p>
          <a:p>
            <a:r>
              <a:rPr lang="en-US" dirty="0"/>
              <a:t>There are three ways to insert CSS (style sheet):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C121EE-C269-404B-B275-5C95D4F5D8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element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element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style="color:blue;margin-left:30px;"</a:t>
            </a:r>
            <a:r>
              <a:rPr lang="en-US" sz="2400" b="1" dirty="0">
                <a:latin typeface="Consolas" panose="020B0609020204030204" pitchFamily="49" charset="0"/>
              </a:rPr>
              <a:t>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933B087-D16E-40A7-8F94-580E99B50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8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2534</Words>
  <Application>Microsoft Office PowerPoint</Application>
  <PresentationFormat>Widescreen</PresentationFormat>
  <Paragraphs>436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70" baseType="lpstr">
      <vt:lpstr>Adine Kirnberg</vt:lpstr>
      <vt:lpstr>Amagh</vt:lpstr>
      <vt:lpstr>Burnstown Dam</vt:lpstr>
      <vt:lpstr>Malgun Gothic</vt:lpstr>
      <vt:lpstr>Algerian</vt:lpstr>
      <vt:lpstr>Arial</vt:lpstr>
      <vt:lpstr>Baskerville Old Face</vt:lpstr>
      <vt:lpstr>Bauhaus 93</vt:lpstr>
      <vt:lpstr>Calibri</vt:lpstr>
      <vt:lpstr>Consolas</vt:lpstr>
      <vt:lpstr>Cooper Black</vt:lpstr>
      <vt:lpstr>Courier New</vt:lpstr>
      <vt:lpstr>Edwardian Script ITC</vt:lpstr>
      <vt:lpstr>French Script MT</vt:lpstr>
      <vt:lpstr>Georgia</vt:lpstr>
      <vt:lpstr>Harlow Solid Italic</vt:lpstr>
      <vt:lpstr>Lucida Console</vt:lpstr>
      <vt:lpstr>Times New Roman</vt:lpstr>
      <vt:lpstr>Verdana</vt:lpstr>
      <vt:lpstr>Wingdings</vt:lpstr>
      <vt:lpstr>Wingdings 2</vt:lpstr>
      <vt:lpstr>SoftUni</vt:lpstr>
      <vt:lpstr>CSS Basics</vt:lpstr>
      <vt:lpstr>Table of Contents</vt:lpstr>
      <vt:lpstr>Questions?</vt:lpstr>
      <vt:lpstr>CSS</vt:lpstr>
      <vt:lpstr>Definition</vt:lpstr>
      <vt:lpstr>Syntax</vt:lpstr>
      <vt:lpstr>CSS and HTML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CSS Selectors</vt:lpstr>
      <vt:lpstr>Selectors</vt:lpstr>
      <vt:lpstr>Primary Selectors</vt:lpstr>
      <vt:lpstr>Example</vt:lpstr>
      <vt:lpstr>Block Elements</vt:lpstr>
      <vt:lpstr>Block Elements</vt:lpstr>
      <vt:lpstr>Problem: Table Stage Upgrade</vt:lpstr>
      <vt:lpstr>Inline Elements</vt:lpstr>
      <vt:lpstr>Problem: Span Stage Upgrade</vt:lpstr>
      <vt:lpstr>Inline-Block Elements</vt:lpstr>
      <vt:lpstr>Problem: Color Blocks</vt:lpstr>
      <vt:lpstr>Solution: Color Blocks</vt:lpstr>
      <vt:lpstr>Box Model</vt:lpstr>
      <vt:lpstr>Box Model</vt:lpstr>
      <vt:lpstr>Problem: Color Blocks Upgrade</vt:lpstr>
      <vt:lpstr>Solution: Color Blocks Upgrade</vt:lpstr>
      <vt:lpstr>Dev Tools</vt:lpstr>
      <vt:lpstr>Dev Tools</vt:lpstr>
      <vt:lpstr>Google Chrome Dev Tools Example</vt:lpstr>
      <vt:lpstr>Fonts</vt:lpstr>
      <vt:lpstr>Font-Families</vt:lpstr>
      <vt:lpstr>Font-Family Declaration</vt:lpstr>
      <vt:lpstr>Problem: Cool Fonts</vt:lpstr>
      <vt:lpstr>Solution: Cool Fonts</vt:lpstr>
      <vt:lpstr>Font Properties</vt:lpstr>
      <vt:lpstr>Problem: Cool Fonts Upgrade</vt:lpstr>
      <vt:lpstr>Comments in CSS</vt:lpstr>
      <vt:lpstr>Writing Comments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CSS Basics</dc:title>
  <dc:subject>CSS Basics</dc:subject>
  <dc:creator>Software University</dc:creator>
  <cp:keywords>Programming Fundamentals; Software University; SoftUni; programming; coding; software development; education; training; course; common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12</cp:revision>
  <dcterms:created xsi:type="dcterms:W3CDTF">2018-05-23T13:08:44Z</dcterms:created>
  <dcterms:modified xsi:type="dcterms:W3CDTF">2020-06-08T09:56:09Z</dcterms:modified>
  <cp:category>programming;computer programming;software development;web development; html; css</cp:category>
</cp:coreProperties>
</file>