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31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401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B309AEB-9566-49A6-BC81-D57D30D6FE31}">
          <p14:sldIdLst>
            <p14:sldId id="256"/>
            <p14:sldId id="257"/>
            <p14:sldId id="258"/>
          </p14:sldIdLst>
        </p14:section>
        <p14:section name="HTML" id="{D3A28864-B397-421B-8BD8-0EF043178DD2}">
          <p14:sldIdLst>
            <p14:sldId id="259"/>
            <p14:sldId id="312"/>
            <p14:sldId id="260"/>
          </p14:sldIdLst>
        </p14:section>
        <p14:section name="Anatomy of an ЕLement" id="{65DEBEDC-FBBD-4C3E-AB26-28F3DAC747D9}">
          <p14:sldIdLst>
            <p14:sldId id="261"/>
            <p14:sldId id="262"/>
            <p14:sldId id="263"/>
            <p14:sldId id="264"/>
          </p14:sldIdLst>
        </p14:section>
        <p14:section name="Document Anatomy" id="{CBC41930-8BD7-4FF5-8381-D07EDEA156EC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ormatting Text" id="{B6B76079-F2BB-4FA7-A76A-17AFE55F1C90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311"/>
          </p14:sldIdLst>
        </p14:section>
        <p14:section name="Attributes" id="{DEB8B4C5-33AF-4E37-AE48-6B24D4F4A8E3}">
          <p14:sldIdLst>
            <p14:sldId id="282"/>
            <p14:sldId id="283"/>
            <p14:sldId id="284"/>
          </p14:sldIdLst>
        </p14:section>
        <p14:section name="Images, Link and Forms" id="{DD091EF2-DB05-4FA8-B412-7D554CF26E8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Nested and Empty Elements" id="{9DE89D13-C8CA-457C-A122-F4C1DD16EA38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E916160E-7069-4D68-A338-8F3C48BAEDB1}">
          <p14:sldIdLst>
            <p14:sldId id="30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1.62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373 1,'47'4,"107"3,93-2,98 0,22-6,0 1,3-3,17-1,-6 4,-31 11,-37 24,-59 9,-43 7,-36-6,-19-10,-4-11,1 0,-4-4,7-6,4-5,-2-4,-5-3,0-2,-12 0,-26-1,-9 9,-9 3,-1 0,-5-2,-2-2,-13-3,-10-2,-10-1,-16 4,-5 0,19 1,28-2,15-1,13-1,17-1,0-1,-8 0,0 0,-12-1,-19 1,-10 0,-10 0,-11-9,-2-4,-6 2,4 1,10 4,19 1,17 3,12 6,-9 2,1 0,-2-1,-10-1,-1-1,-7-2,-13-9,-9-4,-10-5,-5 1,-5 3,4 4,8 4,5 2,6 1,7 2,-5 1,10-1,15 1,20 0,14-1,15 0,-4 1,-20-1,-15 0,-17 0,-17 0,-20 13,-9 57,-10 62,-11 41,-8 52,4 52,0 45,-7 45,-19 73,-7 68,23 45,21 50,19 33,27-8,1-18,-12-37,-7-67,-11-90,-5-84,2-61,-5-53,-10-27,-7-32,-7-38,-6-26,7-11,2-5,-2-2,-2 13,-3 15,-2 3,-6 21,-3-7,-9-10,-2-16,1-18,4-14,4-13,3-11,3-2,1 6,1 0,1 6,-5 5,-1-3,-1-1,-7-5,-3 5,-3-8,3-1,-7 7,2-2,-1-7,-6-12,-2-5,-2-7,-17-6,-16-5,-23-3,-21-2,-29-1,-23 0,-22 0,-39-9,-57-3,-65-13,-33-3,-5-5,12-6,18 9,22 9,3 8,42 7,47 4,54 3,41 2,15 0,8-1,0 1,-7-1,-6-1,-7 10,6 2,2 0,10-3,-2-2,6-3,0-2,-4-1,-8-1,-15 0,-11 8,-11 0,5-3,5-2,22-1,14-1,18-1,23-1,15 1,15 0,5-10,7-7,5-6,-2 2,1 4,-3 4,-9 6,-11-7,-5 0,4 2,6-6,-6-5,-7 2,-6 4,3 6,-18-6,-23-9,-15-4,-16-6,3 2,10 8,4 7,5-1,-2 2,-3 4,10 0,19-7,12-5,11 3,3-5,-10-6,-10 2,-27-12,-9-8,-5 6,9 5,20 10,19 10,18-15,19-24,18-39,13-35,9-33,9-19,14-30,3-25,-2-21,-5-14,5-11,22-35,27-33,12-34,-9-45,-17-27,-17-14,-15-6,-11 34,-9 31,-4 50,-6 40,-3 62,-8 25,-1 30,2 36,4 20,5 31,3 4,3 8,1 0,2 4,0 2,0-14,-15-6,-4 5,1 18,2 2,-4 5,1-10,-7-10,2 4,5 17,5 20,9 22,6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2.7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1,'10'9,"85"12,93 13,112 23,111 15,83 11,38-10,19-17,-8-18,-69-10,-68-11,-53 6,-63-1,-53 0,-43-3,-32-5,-15-5,-29-4,-19-3,-23-2,-14 0,-14-1,-5 0,3 9,-1 4,2 0,-8-3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3.76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279 26,'0'-5,"0"-11,18 12,44 24,81 56,53 24,72 18,74-1,26-12,15-23,-44-17,-80-14,-106-17,-108-13,-94-1,-75 5,-54 7,-43 9,-36 5,-1 5,11-6,-5 12,18-4,12-5,29-3,30 1,41-2,38-10,24-1,21-1,13-6,7-7,-3-8,-3-5,-6-3,2-3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7.16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0 385,'0'10,"0"39,5 35,10 55,27 82,28 87,17 71,-6 35,-8-6,-16 25,5 18,-8 11,-13 6,-4 3,-9-19,-8-21,1-56,-3-60,-4-59,-5-46,-4-54,-2-30,-3-13,0-13,4-13,1-7,0-5,-1-4,-1 3,-1-1,-1 1,-1-7,0-2,0-2,0-8,0-3,-10-6,-7 3,-11 21,1 22,3 18,-2 10,3-2,0-8,-5-12,-2-19,4-13,6-14,7-10,5-4,5 6,2 0,1 2,1-2,33 0,25-6,29-2,24 4,53 3,77-5,137-9,55-1,0-4,19-7,-21-6,-18-4,-34-5,-3-1,-51-2,-71 4,-61 2,10 23,-14 7,-13-3,-22-6,-33-8,-27-7,-26-6,-11 11,4 2,15-1,16 5,31-1,31 5,35 8,23 6,22-2,21-8,15-10,-3-8,-23-10,-30-6,-43-2,-45 0,-35 1,-29-3,-21-1,-7-7,-10-7,-5-7,-6-5,-4-4,4-11,0-19,7-21,10-24,8-38,-3-22,12-27,-2-26,-10-26,-10-1,-10-33,2-75,-3-67,-3-13,-9 4,-4 44,-3 29,0 29,-9 36,-2 35,-8 12,0 3,4 21,5 2,5-11,4 12,3-2,1-9,2-11,0-14,0 5,-10 10,-11-20,-4 5,3 27,5 31,5 45,5 41,-7 40,-5 38,-4 30,-8 18,-3 11,-29 2,-27-1,-59-19,-96-9,-120-18,-75-4,-29-6,19 3,20 7,5 8,0 7,44-4,27 0,26 4,18-7,30 0,10-15,5-2,24 5,15 7,24 8,35 1,43 4,18 3,13 3,9-7,8-2,4 2,-1 2,-15-6,-7-1,8 3,8 3,1 3,2 3,-12 3,-2 0,10 2,9-1,12 1,6 0,-1-1,-6 0,2 1,-3-1,-5 0,-10 0,3 9,9 3,-4 4,6 0,8-4,13 6,5 0,7 2,4-3,7 5,5 3,-4-2,-4-5,-7-6,0 0,5 7,1 23,5 10,4 19,5 20,3 23,3 15,6 0,7-3,1-10,-2-20,-2-7,-3-14,-2-21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01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0,'0'5,"0"19,0 25,9 28,13 36,2 24,7 6,-3 3,-5-10,2 0,2-19,-4-15,-5-20,-2-25,-3-12,-5-23,-2-29,-3-33,-2-22,-1-6,-1-6,0-3,1 2,-1 8,1 8,23 12,35 15,32 13,14 5,-2 5,-13-6,-22-4,-22-13,-19-30,-14-17,-8 0,-6 4,-2 0,-1 9,1 11,1 38,1 68,11 63,12 49,3 29,-3-3,14-7,1-30,-5-26,-9-26,-7-24,-7-26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44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0,'9'0,"3"10,5 21,-1 29,6 41,8 26,9 21,-2 7,2 6,-7-2,2-14,-1-22,-6-18,-8-22,-6-16,-2-20,-2-26,-12-46,-5-18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90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1 107,'4'-5,"16"-1,4-4,17-1,6-8,0 0,1 3,15 3,21 5,18 9,21 3,12 11,35 11,11 12,21-1,0 2,-25-5,-44-9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50.73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109 678,'0'4,"0"7,0 24,0 21,-5 37,-1 40,0 12,1 14,2-12,1-25,1-25,0-33,1-51,-9-50,-12-48,-3-32,8-33,6-24,15-19,14-15,6 25,-3 28,5 18,-2 14,-6 22,-1 29,-4 50,15 57,11 54,23 68,4 40,1 15,-2-16,6-22,-5-40,-8-39,-6-35,3-29,-4-18,-1-22,-6-13,0-17,6-21,13-14,-4-8,-9 1,-12 9,-12 26,-12 53,-8 54,-10 39,-9 31,-11 16,-3-2,4 1,5-10,6-24,4-21,4-26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51.2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100 0,'0'28,"0"32,0 30,0 27,0 16,-10 15,-11-14,-4-16,4-23,5-19,9-22,30-15,43-6,39-8,33 1,21-4,31 4,-4-3,-28-5,-41 3,-32-1,-30 9,-24 14,-18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E5155E-0384-4CC7-9625-5B281D023E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538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99BD92-9CAB-4640-A2D6-E836B18109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0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841D12-DC8C-48F5-B779-00B568EE0A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4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A69A21-DE52-403E-BA37-08FF2CC51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306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D92525-51E2-48CA-8B8A-1FEB45E03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07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A8387-CC03-4F86-A823-56C36F9E08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901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170267-887E-4F4A-A291-773DEFC4F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3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43F49-63D6-475C-B1B5-C4E1D1ECE8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1945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533CF24-324F-43FE-83BA-E505A76434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172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43694-47AC-4151-B03E-DA55491EDC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63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61EFFE-A282-440C-A87F-D026790A46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59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9BF5EF-F8CF-4D78-AEEB-CFBFBF955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079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7.png"/><Relationship Id="rId18" Type="http://schemas.openxmlformats.org/officeDocument/2006/relationships/customXml" Target="../ink/ink9.xml"/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12" Type="http://schemas.openxmlformats.org/officeDocument/2006/relationships/customXml" Target="../ink/ink6.xml"/><Relationship Id="rId1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5.xml"/><Relationship Id="rId19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25.png"/><Relationship Id="rId14" Type="http://schemas.openxmlformats.org/officeDocument/2006/relationships/customXml" Target="../ink/ink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985" y="1601346"/>
            <a:ext cx="10076032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83" y="594000"/>
            <a:ext cx="10076032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2423496"/>
            <a:ext cx="2033908" cy="203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       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of this element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 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428090"/>
            <a:ext cx="535239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HTML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HTML!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4EED5A-AFA7-413B-945C-B524AA2223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539000"/>
            <a:ext cx="2168095" cy="216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538753-AD3D-4128-A026-1594D9E2EE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Document Anatomy</a:t>
            </a:r>
          </a:p>
        </p:txBody>
      </p:sp>
    </p:spTree>
    <p:extLst>
      <p:ext uri="{BB962C8B-B14F-4D97-AF65-F5344CB8AC3E}">
        <p14:creationId xmlns:p14="http://schemas.microsoft.com/office/powerpoint/2010/main" val="594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6640" y="1717038"/>
            <a:ext cx="57941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4BADB3-327E-49AF-A935-2F0C8F7480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3DC4D0-EFF2-4809-B837-7044CF8B6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5252" y="2609947"/>
            <a:ext cx="4237925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1CBD75-11C7-494F-B640-D6CC64DA32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5820595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12099" y="3586880"/>
            <a:ext cx="563250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HEAD ELEMENT CONTENT--&gt;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26A33D-E3DA-432A-90E3-F9893D3C14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It has no end tag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6932" y="4464000"/>
            <a:ext cx="742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charset="UTF-8"&gt;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name="description" content="Tutorial"&gt;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name="keywords" content="</a:t>
            </a:r>
            <a:r>
              <a:rPr lang="en-US" sz="2000" noProof="1">
                <a:solidFill>
                  <a:srgbClr val="800000"/>
                </a:solidFill>
                <a:latin typeface="Consolas" panose="020B0609020204030204" pitchFamily="49" charset="0"/>
              </a:rPr>
              <a:t>Html,Meta,Tag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A01963B-CD7F-4FC8-998E-D19B64BB7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6000" y="3791300"/>
            <a:ext cx="544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&lt;title&gt;Software University&lt;/title&gt;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5302521"/>
            <a:ext cx="4638147" cy="1025744"/>
          </a:xfrm>
          <a:prstGeom prst="rect">
            <a:avLst/>
          </a:prstGeom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948004" y="4373711"/>
            <a:ext cx="986760" cy="618969"/>
          </a:xfrm>
          <a:prstGeom prst="wedgeRoundRectCallout">
            <a:avLst>
              <a:gd name="adj1" fmla="val -38262"/>
              <a:gd name="adj2" fmla="val 927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04EE3B-B336-4483-8609-07BE739F99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3200" dirty="0"/>
              <a:t>T</a:t>
            </a:r>
            <a:r>
              <a:rPr lang="en-US" sz="3200" dirty="0"/>
              <a:t>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section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 </a:t>
            </a: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0711" y="2455524"/>
            <a:ext cx="692921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BODY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8985B9-CEF3-4CC3-83FB-7F42270E82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88313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"navigation"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"sidebar"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"footer"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1109CD-BD77-4390-99E3-69DFF187D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8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F4DD0F-317F-4F01-9287-277BF9FC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36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5391" y="2191612"/>
            <a:ext cx="56465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&lt;nav&gt;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A4AA484-4B49-4E42-B7FD-B06B2CF50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9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39000"/>
            <a:ext cx="2258095" cy="225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3942E7-B292-4535-BF0A-EE6F3B265C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Formatting Text</a:t>
            </a:r>
          </a:p>
        </p:txBody>
      </p:sp>
    </p:spTree>
    <p:extLst>
      <p:ext uri="{BB962C8B-B14F-4D97-AF65-F5344CB8AC3E}">
        <p14:creationId xmlns:p14="http://schemas.microsoft.com/office/powerpoint/2010/main" val="17791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Heading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490" y="3092337"/>
            <a:ext cx="548911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1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2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3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57" y="2934000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63390" y="3706463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4137F1C-9759-4A3B-9EB7-7972F4F3B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Paragraph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607" y="2922859"/>
            <a:ext cx="587141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Third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09" y="2754000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44433" y="36137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E7AFEE1-6364-493F-8FBD-FA08129F09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List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783" y="2777083"/>
            <a:ext cx="556644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731000" y="2553231"/>
            <a:ext cx="1755000" cy="447703"/>
          </a:xfrm>
          <a:prstGeom prst="wedgeRoundRectCallout">
            <a:avLst>
              <a:gd name="adj1" fmla="val -56156"/>
              <a:gd name="adj2" fmla="val 4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Unordered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31000" y="5803029"/>
            <a:ext cx="1440000" cy="447703"/>
          </a:xfrm>
          <a:prstGeom prst="wedgeRoundRectCallout">
            <a:avLst>
              <a:gd name="adj1" fmla="val -57208"/>
              <a:gd name="adj2" fmla="val -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Ordered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9FE25C-2769-4D4D-B4D0-2C72AA4665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09041"/>
            <a:ext cx="11636533" cy="53425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Table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1882956"/>
            <a:ext cx="5345182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George --&gt;</a:t>
            </a:r>
            <a:endParaRPr lang="en-GB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05770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F7DB0F-3764-4D11-8273-1925D1B565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00480"/>
            <a:ext cx="11636533" cy="5251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Division Element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24" y="3840597"/>
            <a:ext cx="544799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Heading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625695" y="4531450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C0B0ED-0BF6-4CB3-90E2-9BBD5B13F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36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Span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2347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E0D8D9-2185-4814-B6F9-4719AAAF62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54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Place comments in your HTML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 visible </a:t>
            </a:r>
            <a:r>
              <a:rPr lang="en-US" sz="3200" dirty="0"/>
              <a:t>on the </a:t>
            </a:r>
            <a:r>
              <a:rPr lang="en-US" sz="3200" b="1" dirty="0">
                <a:solidFill>
                  <a:schemeClr val="bg1"/>
                </a:solidFill>
              </a:rPr>
              <a:t>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But still </a:t>
            </a:r>
            <a:r>
              <a:rPr lang="en-US" sz="3200" b="1" dirty="0">
                <a:solidFill>
                  <a:schemeClr val="bg1"/>
                </a:solidFill>
              </a:rPr>
              <a:t>visible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Comments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79965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bg-BG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&lt;!--- Add python, hello from dev tools --&gt;</a:t>
            </a:r>
            <a:endParaRPr lang="en-GB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5139000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89" y="2668661"/>
            <a:ext cx="5142591" cy="136325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Bent Arrow 10"/>
          <p:cNvSpPr/>
          <p:nvPr/>
        </p:nvSpPr>
        <p:spPr bwMode="auto">
          <a:xfrm>
            <a:off x="4999085" y="3148414"/>
            <a:ext cx="1011124" cy="760760"/>
          </a:xfrm>
          <a:prstGeom prst="bentArrow">
            <a:avLst>
              <a:gd name="adj1" fmla="val 20460"/>
              <a:gd name="adj2" fmla="val 35215"/>
              <a:gd name="adj3" fmla="val 23376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BB6096-0D3F-43D0-9D40-1A6E1F84ED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796F-9B02-4AB5-8434-8320D3E0F88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Attributes for the HTML Elements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E0C143F-C902-4C96-B697-E983103F9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9C509C-AE5B-457A-AEC2-3A5213CC4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3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an element, such as font size or color</a:t>
            </a:r>
          </a:p>
          <a:p>
            <a:endParaRPr lang="en-US" sz="33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5089" y="4780688"/>
            <a:ext cx="461875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myId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8640746-0201-40EE-A1C1-48471CECA8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27463"/>
            <a:ext cx="11636533" cy="5324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357583"/>
            <a:ext cx="76434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divElement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mainContainer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In this case, the attributes will not affect the content of the div.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5590BC-DF5B-4A81-8F07-05F48EEE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BF9B68-0CE8-44D3-AA59-D958B21A8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619"/>
            <a:ext cx="10961783" cy="929381"/>
          </a:xfrm>
        </p:spPr>
        <p:txBody>
          <a:bodyPr/>
          <a:lstStyle/>
          <a:p>
            <a:r>
              <a:rPr lang="en-US" dirty="0"/>
              <a:t>Images, Links and Forms</a:t>
            </a:r>
          </a:p>
        </p:txBody>
      </p:sp>
    </p:spTree>
    <p:extLst>
      <p:ext uri="{BB962C8B-B14F-4D97-AF65-F5344CB8AC3E}">
        <p14:creationId xmlns:p14="http://schemas.microsoft.com/office/powerpoint/2010/main" val="39687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</a:t>
            </a:r>
            <a:br>
              <a:rPr lang="en-US" sz="3200" dirty="0"/>
            </a:br>
            <a:r>
              <a:rPr lang="en-US" sz="3200" dirty="0"/>
              <a:t>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defines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5172F67-8B1C-45A1-86FA-5C24291925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4753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1404000"/>
            <a:ext cx="1930983" cy="262470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44618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365063"/>
            <a:ext cx="3122533" cy="222701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7014381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7014380" y="5137039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651000" y="6084000"/>
            <a:ext cx="1820023" cy="667694"/>
          </a:xfrm>
          <a:prstGeom prst="wedgeRoundRectCallout">
            <a:avLst>
              <a:gd name="adj1" fmla="val -68247"/>
              <a:gd name="adj2" fmla="val -3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of alt attribute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92F39D-F8E7-4891-A18B-4AE1E3587F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86121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"https://softuni.bg"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link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CBD171-DAEA-4527-8240-9415C4B38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467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The HTML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GB" sz="3000" dirty="0"/>
              <a:t> element defines a form that is used to </a:t>
            </a:r>
            <a:br>
              <a:rPr lang="en-GB" sz="3000" dirty="0"/>
            </a:br>
            <a:r>
              <a:rPr lang="en-GB" sz="3000" dirty="0"/>
              <a:t>collect user input</a:t>
            </a:r>
          </a:p>
          <a:p>
            <a:r>
              <a:rPr lang="en-GB" dirty="0"/>
              <a:t>An HTML form contains </a:t>
            </a:r>
            <a:r>
              <a:rPr lang="en-GB" b="1" dirty="0">
                <a:solidFill>
                  <a:schemeClr val="bg1"/>
                </a:solidFill>
              </a:rPr>
              <a:t>form elements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Input elements</a:t>
            </a:r>
          </a:p>
          <a:p>
            <a:pPr lvl="1"/>
            <a:r>
              <a:rPr lang="en-GB" sz="3000" dirty="0"/>
              <a:t>Text fields</a:t>
            </a:r>
          </a:p>
          <a:p>
            <a:pPr lvl="1"/>
            <a:r>
              <a:rPr lang="en-GB" sz="3000" dirty="0"/>
              <a:t>Checkboxes</a:t>
            </a:r>
          </a:p>
          <a:p>
            <a:pPr lvl="1"/>
            <a:r>
              <a:rPr lang="en-GB" sz="3000" dirty="0"/>
              <a:t>Radio buttons</a:t>
            </a:r>
          </a:p>
          <a:p>
            <a:pPr lvl="1"/>
            <a:r>
              <a:rPr lang="en-GB" sz="3000" dirty="0"/>
              <a:t>Submit buttons</a:t>
            </a:r>
            <a:endParaRPr lang="en-GB" sz="2800" dirty="0"/>
          </a:p>
          <a:p>
            <a:endParaRPr lang="en-GB" sz="3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AF07A0-02B5-4ED6-9134-8ED2359D58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539000"/>
            <a:ext cx="11485467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Full 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"text"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&lt;option&gt;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tags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b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&lt;/select&gt;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Basic Level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"yes"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8B043D-3F0B-4DE6-B3D0-C0028CB8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404000"/>
            <a:ext cx="2528095" cy="252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BA5D60-A8FB-4526-A47B-A0AF57CD7D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/>
              <a:t>Multimedia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3477" y="2167216"/>
            <a:ext cx="555229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&lt;audio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"horse.mp3"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"audio/mpeg"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audio tag.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&lt;/audio&gt;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" y="5403887"/>
            <a:ext cx="5552293" cy="1130113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186974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path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6186974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4493" y="4563127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690037" y="3592491"/>
            <a:ext cx="1597109" cy="804018"/>
          </a:xfrm>
          <a:prstGeom prst="wedgeRoundRectCallout">
            <a:avLst>
              <a:gd name="adj1" fmla="val -72206"/>
              <a:gd name="adj2" fmla="val -5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5547BB2-E719-4B7E-ACE4-1E41C3637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C3DACC-2DF0-4FCA-BB9A-99C0C21264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820CAF-9544-4410-96A2-3E10A9FE2C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Formatted </a:t>
            </a:r>
            <a:r>
              <a:rPr lang="en-US" dirty="0"/>
              <a:t>Text for the Web Browser</a:t>
            </a:r>
          </a:p>
        </p:txBody>
      </p:sp>
    </p:spTree>
    <p:extLst>
      <p:ext uri="{BB962C8B-B14F-4D97-AF65-F5344CB8AC3E}">
        <p14:creationId xmlns:p14="http://schemas.microsoft.com/office/powerpoint/2010/main" val="37997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71100BD-2EDE-4F9E-AC5F-5594F1E29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3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&lt;video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"controls"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"shuttle.mp4"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"video/mp4"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HTML5 video.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&lt;/video&gt;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DD6D918-8FB5-434B-A1C0-5A3EC03C6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FAB7F40-6580-4793-A1D0-EFC4F227A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8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49000"/>
            <a:ext cx="2393095" cy="2393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40F135-B9B0-42B4-BC38-2F62B0EDB8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19680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925A37-15CB-4A7C-947B-4DE60D6E6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–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2038" y="1448661"/>
            <a:ext cx="841633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 we have paragraph nested to a div and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nested to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705107" y="37228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797EF5B-B37D-41A0-90F9-533EC552B5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Properties – Block and Inline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220F24-16BB-4ED2-8124-7655B9A53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8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2" y="3871846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641" y="5166118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paragraph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D87E9370-1C43-46D0-A95C-9C3D2C88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3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3861" y="3365693"/>
            <a:ext cx="116089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within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8E47F41-9F45-4CB7-93F3-1C46A3A9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8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What is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28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8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8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Formatting</a:t>
            </a:r>
            <a:r>
              <a:rPr lang="en-US" sz="28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Links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Multimedia</a:t>
            </a:r>
            <a:r>
              <a:rPr lang="en-US" sz="2800" dirty="0">
                <a:solidFill>
                  <a:schemeClr val="bg2"/>
                </a:solidFill>
              </a:rPr>
              <a:t> context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Nested</a:t>
            </a:r>
            <a:r>
              <a:rPr lang="en-US" sz="2800" dirty="0">
                <a:solidFill>
                  <a:schemeClr val="bg2"/>
                </a:solidFill>
              </a:rPr>
              <a:t> Elements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3A2C58-EEE1-4289-BBE6-7B400885A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5B2D-BAB5-4BE7-AD34-5DC0D27F6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 == standard </a:t>
            </a:r>
            <a:r>
              <a:rPr lang="en-US" sz="3600" b="1" dirty="0">
                <a:solidFill>
                  <a:schemeClr val="bg1"/>
                </a:solidFill>
              </a:rPr>
              <a:t>markup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language</a:t>
            </a:r>
            <a:r>
              <a:rPr lang="en-US" sz="3600" dirty="0"/>
              <a:t> for creating and displaying </a:t>
            </a:r>
            <a:r>
              <a:rPr lang="en-US" sz="3600" b="1" dirty="0">
                <a:solidFill>
                  <a:schemeClr val="bg1"/>
                </a:solidFill>
              </a:rPr>
              <a:t>web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11436-059B-4742-BB65-58944986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8F664C-67F9-4B6A-9D85-D0C9936392B7}"/>
              </a:ext>
            </a:extLst>
          </p:cNvPr>
          <p:cNvGrpSpPr/>
          <p:nvPr/>
        </p:nvGrpSpPr>
        <p:grpSpPr>
          <a:xfrm>
            <a:off x="1911000" y="2484000"/>
            <a:ext cx="9717840" cy="3856680"/>
            <a:chOff x="1773015" y="2133228"/>
            <a:chExt cx="9717840" cy="385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9CEF7-8F68-4621-97FA-0D0A49A7AABA}"/>
                    </a:ext>
                  </a:extLst>
                </p14:cNvPr>
                <p14:cNvContentPartPr/>
                <p14:nvPr/>
              </p14:nvContentPartPr>
              <p14:xfrm>
                <a:off x="1773015" y="2133228"/>
                <a:ext cx="4116240" cy="385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9CEF7-8F68-4621-97FA-0D0A49A7AA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7375" y="1917588"/>
                  <a:ext cx="4187880" cy="42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956418-550C-44CA-B75F-F8CF458908AF}"/>
                    </a:ext>
                  </a:extLst>
                </p14:cNvPr>
                <p14:cNvContentPartPr/>
                <p14:nvPr/>
              </p14:nvContentPartPr>
              <p14:xfrm>
                <a:off x="5033895" y="4021068"/>
                <a:ext cx="2163600" cy="23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956418-550C-44CA-B75F-F8CF458908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7895" y="3805428"/>
                  <a:ext cx="22352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8582FE-1A8B-4733-AF0C-64C7F7B8CFDD}"/>
                    </a:ext>
                  </a:extLst>
                </p14:cNvPr>
                <p14:cNvContentPartPr/>
                <p14:nvPr/>
              </p14:nvContentPartPr>
              <p14:xfrm>
                <a:off x="6782055" y="4002348"/>
                <a:ext cx="1028160" cy="54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8582FE-1A8B-4733-AF0C-64C7F7B8C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6055" y="3786708"/>
                  <a:ext cx="109980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624D56-CBA0-44A1-B487-4793AEE6E2C0}"/>
                    </a:ext>
                  </a:extLst>
                </p14:cNvPr>
                <p14:cNvContentPartPr/>
                <p14:nvPr/>
              </p14:nvContentPartPr>
              <p14:xfrm>
                <a:off x="8003175" y="2240508"/>
                <a:ext cx="3487680" cy="364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624D56-CBA0-44A1-B487-4793AEE6E2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7175" y="2024508"/>
                  <a:ext cx="3559320" cy="40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54BD6B-919C-411D-AEEB-DB30ECF7C5F2}"/>
                    </a:ext>
                  </a:extLst>
                </p14:cNvPr>
                <p14:cNvContentPartPr/>
                <p14:nvPr/>
              </p14:nvContentPartPr>
              <p14:xfrm>
                <a:off x="2162535" y="2300628"/>
                <a:ext cx="394920" cy="56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54BD6B-919C-411D-AEEB-DB30ECF7C5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6895" y="2084628"/>
                  <a:ext cx="46656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418CC2-D8B5-4470-B6BE-C11979C340E0}"/>
                    </a:ext>
                  </a:extLst>
                </p14:cNvPr>
                <p14:cNvContentPartPr/>
                <p14:nvPr/>
              </p14:nvContentPartPr>
              <p14:xfrm>
                <a:off x="2634495" y="2457588"/>
                <a:ext cx="144360" cy="55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418CC2-D8B5-4470-B6BE-C11979C340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8855" y="2241588"/>
                  <a:ext cx="21600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1DC47F-7B10-418C-92CA-DCB60EA0D20B}"/>
                    </a:ext>
                  </a:extLst>
                </p14:cNvPr>
                <p14:cNvContentPartPr/>
                <p14:nvPr/>
              </p14:nvContentPartPr>
              <p14:xfrm>
                <a:off x="2605335" y="2517708"/>
                <a:ext cx="64980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1DC47F-7B10-418C-92CA-DCB60EA0D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695" y="2301708"/>
                  <a:ext cx="7214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8C5333-8284-473B-BF60-0FA880706481}"/>
                    </a:ext>
                  </a:extLst>
                </p14:cNvPr>
                <p14:cNvContentPartPr/>
                <p14:nvPr/>
              </p14:nvContentPartPr>
              <p14:xfrm>
                <a:off x="3264135" y="2361468"/>
                <a:ext cx="475920" cy="73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8C5333-8284-473B-BF60-0FA8807064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8135" y="2145468"/>
                  <a:ext cx="547560" cy="11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4255E4-0702-49A6-A1EE-388568B5D07E}"/>
                    </a:ext>
                  </a:extLst>
                </p14:cNvPr>
                <p14:cNvContentPartPr/>
                <p14:nvPr/>
              </p14:nvContentPartPr>
              <p14:xfrm>
                <a:off x="3936255" y="2634708"/>
                <a:ext cx="477720" cy="51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4255E4-0702-49A6-A1EE-388568B5D0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0255" y="2418708"/>
                  <a:ext cx="549360" cy="9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6BA663-03B6-4EB4-A4C8-61B4C53233D7}"/>
              </a:ext>
            </a:extLst>
          </p:cNvPr>
          <p:cNvSpPr txBox="1"/>
          <p:nvPr/>
        </p:nvSpPr>
        <p:spPr>
          <a:xfrm flipH="1">
            <a:off x="8380449" y="2878560"/>
            <a:ext cx="271872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browser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9B30003-7003-4277-92D1-EFB4E6AB64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593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B3B3E3-A51F-4103-8F67-A877F1BD1E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8F8A13-3382-4F88-A499-BA6DF5B20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8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53857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HTML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sz="3200" dirty="0"/>
              <a:t>a programming language</a:t>
            </a:r>
          </a:p>
          <a:p>
            <a:pPr lvl="1"/>
            <a:r>
              <a:rPr lang="en-US" sz="3000" dirty="0"/>
              <a:t>It is a </a:t>
            </a:r>
            <a:r>
              <a:rPr lang="en-US" sz="3000" b="1" dirty="0">
                <a:solidFill>
                  <a:schemeClr val="bg1"/>
                </a:solidFill>
              </a:rPr>
              <a:t>markup language</a:t>
            </a:r>
          </a:p>
          <a:p>
            <a:pPr lvl="1"/>
            <a:r>
              <a:rPr lang="en-US" sz="3000" dirty="0"/>
              <a:t>Tells your browser how to display the pages</a:t>
            </a:r>
          </a:p>
          <a:p>
            <a:r>
              <a:rPr lang="en-US" sz="3200" dirty="0"/>
              <a:t>Consists of </a:t>
            </a:r>
            <a:r>
              <a:rPr lang="en-US" sz="3200" b="1" dirty="0">
                <a:solidFill>
                  <a:schemeClr val="bg1"/>
                </a:solidFill>
              </a:rPr>
              <a:t>series of elements</a:t>
            </a:r>
          </a:p>
          <a:p>
            <a:pPr lvl="1"/>
            <a:r>
              <a:rPr lang="en-US" sz="3000" dirty="0"/>
              <a:t>E.g. </a:t>
            </a:r>
            <a:r>
              <a:rPr lang="en-US" sz="3000" b="1" dirty="0">
                <a:latin typeface="Consolas" panose="020B0609020204030204" pitchFamily="49" charset="0"/>
              </a:rPr>
              <a:t>&lt;p&gt;Some text&lt;/p&gt;</a:t>
            </a:r>
            <a:endParaRPr lang="en-US" sz="3000" dirty="0"/>
          </a:p>
          <a:p>
            <a:pPr lvl="1"/>
            <a:r>
              <a:rPr lang="en-US" sz="2800" dirty="0"/>
              <a:t>Used to display </a:t>
            </a:r>
            <a:r>
              <a:rPr lang="en-US" sz="2800" b="1" dirty="0"/>
              <a:t>formatted text</a:t>
            </a:r>
          </a:p>
          <a:p>
            <a:r>
              <a:rPr lang="en-US" sz="3200" dirty="0"/>
              <a:t>It’s just a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file with </a:t>
            </a:r>
            <a:r>
              <a:rPr lang="en-US" sz="3200" b="1" dirty="0">
                <a:solidFill>
                  <a:schemeClr val="bg1"/>
                </a:solidFill>
              </a:rPr>
              <a:t>.html </a:t>
            </a:r>
            <a:r>
              <a:rPr lang="en-US" sz="3200" dirty="0"/>
              <a:t>extension</a:t>
            </a:r>
            <a:endParaRPr lang="bg-BG" sz="3200" dirty="0"/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688B5D-142B-4FAF-AC9F-EE71E4B88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5773D5-7635-4F59-A30B-BE980F2728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Anatomy of an Element</a:t>
            </a:r>
          </a:p>
        </p:txBody>
      </p:sp>
    </p:spTree>
    <p:extLst>
      <p:ext uri="{BB962C8B-B14F-4D97-AF65-F5344CB8AC3E}">
        <p14:creationId xmlns:p14="http://schemas.microsoft.com/office/powerpoint/2010/main" val="20676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000" dirty="0"/>
              <a:t>Element Anatomy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</a:p>
          <a:p>
            <a:pPr marL="1523333" lvl="2" indent="-457200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opening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closing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tag</a:t>
            </a:r>
            <a:endParaRPr lang="bg-BG" sz="28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less than and greater than signs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394F56-9CD8-424E-8362-BF5242F777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 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9865" y="4201890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45011" y="3670347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88028" y="3596762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0143" y="3204000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523774" y="5276642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0B9899C-15B6-4C8A-94B3-11DFE6E10F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3049</Words>
  <Application>Microsoft Office PowerPoint</Application>
  <PresentationFormat>Widescreen</PresentationFormat>
  <Paragraphs>476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HTML Basics</vt:lpstr>
      <vt:lpstr>Table of Contents</vt:lpstr>
      <vt:lpstr>Questions?</vt:lpstr>
      <vt:lpstr>HTML</vt:lpstr>
      <vt:lpstr>Welcome to HTML</vt:lpstr>
      <vt:lpstr>What is HTML?</vt:lpstr>
      <vt:lpstr>Anatomy of an Element</vt:lpstr>
      <vt:lpstr>Element Anatomy</vt:lpstr>
      <vt:lpstr>Element Anatomy</vt:lpstr>
      <vt:lpstr>Element Anatomy</vt:lpstr>
      <vt:lpstr>Document Anatomy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Formatting Text</vt:lpstr>
      <vt:lpstr>Formatting Text – Heading</vt:lpstr>
      <vt:lpstr>Formatting Text – Paragraph</vt:lpstr>
      <vt:lpstr>Formatting Text – List</vt:lpstr>
      <vt:lpstr>Formatting Text – Table</vt:lpstr>
      <vt:lpstr>Formatting Text – Division Element</vt:lpstr>
      <vt:lpstr>Formatting Text – Span</vt:lpstr>
      <vt:lpstr>Formatting Text – Comments</vt:lpstr>
      <vt:lpstr>Attributes</vt:lpstr>
      <vt:lpstr>Attributes</vt:lpstr>
      <vt:lpstr>Attributes</vt:lpstr>
      <vt:lpstr>Images, Links and Forms</vt:lpstr>
      <vt:lpstr>Images</vt:lpstr>
      <vt:lpstr>Images</vt:lpstr>
      <vt:lpstr>Links / References</vt:lpstr>
      <vt:lpstr>Forms</vt:lpstr>
      <vt:lpstr>Forms</vt:lpstr>
      <vt:lpstr>Multimedia Content</vt:lpstr>
      <vt:lpstr>Embedding Audio</vt:lpstr>
      <vt:lpstr>Embedding Audio</vt:lpstr>
      <vt:lpstr>Embedding Video</vt:lpstr>
      <vt:lpstr>Embedding Video</vt:lpstr>
      <vt:lpstr>Nested Elements</vt:lpstr>
      <vt:lpstr>Nested Elements</vt:lpstr>
      <vt:lpstr>Nested Elements – Example</vt:lpstr>
      <vt:lpstr>Display Properties – Block and Inline</vt:lpstr>
      <vt:lpstr>Block Elements</vt:lpstr>
      <vt:lpstr>Inline Elements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4</cp:revision>
  <dcterms:created xsi:type="dcterms:W3CDTF">2018-05-23T13:08:44Z</dcterms:created>
  <dcterms:modified xsi:type="dcterms:W3CDTF">2020-04-17T09:20:10Z</dcterms:modified>
  <cp:category>programming;computer programming;software development;web development</cp:category>
</cp:coreProperties>
</file>