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92" r:id="rId7"/>
    <p:sldId id="293" r:id="rId8"/>
    <p:sldId id="294" r:id="rId9"/>
    <p:sldId id="273" r:id="rId10"/>
    <p:sldId id="274" r:id="rId11"/>
    <p:sldId id="275" r:id="rId12"/>
    <p:sldId id="276" r:id="rId13"/>
    <p:sldId id="277" r:id="rId14"/>
    <p:sldId id="278" r:id="rId15"/>
    <p:sldId id="264" r:id="rId16"/>
    <p:sldId id="265" r:id="rId17"/>
    <p:sldId id="266" r:id="rId18"/>
    <p:sldId id="268" r:id="rId19"/>
    <p:sldId id="279" r:id="rId20"/>
    <p:sldId id="280" r:id="rId21"/>
    <p:sldId id="281" r:id="rId22"/>
    <p:sldId id="291" r:id="rId23"/>
    <p:sldId id="272" r:id="rId24"/>
    <p:sldId id="267" r:id="rId25"/>
    <p:sldId id="269" r:id="rId26"/>
    <p:sldId id="270" r:id="rId27"/>
    <p:sldId id="282" r:id="rId28"/>
    <p:sldId id="288" r:id="rId29"/>
    <p:sldId id="290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E69602-2B5E-4878-B4B7-12811C16DEF2}">
          <p14:sldIdLst>
            <p14:sldId id="256"/>
            <p14:sldId id="257"/>
            <p14:sldId id="258"/>
          </p14:sldIdLst>
        </p14:section>
        <p14:section name="Node Modules" id="{A454DC15-7800-4381-A330-16A45DC45665}">
          <p14:sldIdLst>
            <p14:sldId id="259"/>
            <p14:sldId id="292"/>
            <p14:sldId id="293"/>
            <p14:sldId id="294"/>
          </p14:sldIdLst>
        </p14:section>
        <p14:section name="Model-View-Controller (MVC)" id="{3B7F9474-9F66-46D3-B0B2-30A75896E341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Express.js Framework" id="{95C4DA38-2BC7-4294-A679-2E457968A719}">
          <p14:sldIdLst>
            <p14:sldId id="264"/>
            <p14:sldId id="265"/>
            <p14:sldId id="266"/>
            <p14:sldId id="268"/>
          </p14:sldIdLst>
        </p14:section>
        <p14:section name="MVC with Express.js" id="{9809CD7E-8830-48C1-A882-8DB29C768D34}">
          <p14:sldIdLst>
            <p14:sldId id="279"/>
            <p14:sldId id="280"/>
            <p14:sldId id="281"/>
            <p14:sldId id="291"/>
            <p14:sldId id="272"/>
            <p14:sldId id="267"/>
            <p14:sldId id="269"/>
            <p14:sldId id="270"/>
          </p14:sldIdLst>
        </p14:section>
        <p14:section name="Conclusion" id="{22BFBFE8-CD7D-4162-BB78-1080F0F7AFDE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05.08.2020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171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711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94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12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8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4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Express.js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Working with a Framework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0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381000" y="2133830"/>
            <a:ext cx="10667418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</a:t>
            </a:r>
            <a:r>
              <a:rPr lang="en-US" sz="2400" b="1" dirty="0" smtClean="0">
                <a:latin typeface="Consolas" pitchFamily="49" charset="0"/>
              </a:rPr>
              <a:t>=&gt; </a:t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</a:rPr>
              <a:t>console.log</a:t>
            </a:r>
            <a:r>
              <a:rPr lang="en-US" sz="2400" b="1" dirty="0">
                <a:latin typeface="Consolas" pitchFamily="49" charset="0"/>
              </a:rPr>
              <a:t>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MVC with Express.js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Node.js, Express.js, Handlebars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449000"/>
            <a:ext cx="10036163" cy="507981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 smtClean="0"/>
              <a:t>To </a:t>
            </a:r>
            <a:r>
              <a:rPr lang="en-US" dirty="0"/>
              <a:t>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316000" y="4509000"/>
            <a:ext cx="909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80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Express.js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3441000" y="1700732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2058332" y="2735437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8505654" y="2345477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8264780" y="3644259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5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Handlebars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2091000" y="1674000"/>
            <a:ext cx="943174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 err="1">
                <a:latin typeface="Consolas" panose="020B0609020204030204" pitchFamily="49" charset="0"/>
              </a:rPr>
              <a:t>const</a:t>
            </a:r>
            <a:r>
              <a:rPr lang="en-GB" sz="2400" b="1" dirty="0">
                <a:latin typeface="Consolas" panose="020B0609020204030204" pitchFamily="49" charset="0"/>
              </a:rPr>
              <a:t> handlebars = require('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');</a:t>
            </a:r>
            <a:endParaRPr lang="en-GB" sz="2400" b="1" dirty="0" smtClean="0">
              <a:latin typeface="Consolas" panose="020B0609020204030204" pitchFamily="49" charset="0"/>
            </a:endParaRP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app.engine(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hbs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400" b="1" dirty="0">
                <a:latin typeface="Consolas" panose="020B0609020204030204" pitchFamily="49" charset="0"/>
              </a:rPr>
              <a:t>, handlebars({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</a:t>
            </a:r>
            <a:r>
              <a:rPr lang="en-GB" sz="2400" b="1" dirty="0" err="1">
                <a:latin typeface="Consolas" panose="020B0609020204030204" pitchFamily="49" charset="0"/>
              </a:rPr>
              <a:t>layoutsDir</a:t>
            </a:r>
            <a:r>
              <a:rPr lang="en-GB" sz="2400" b="1" dirty="0">
                <a:latin typeface="Consolas" panose="020B0609020204030204" pitchFamily="49" charset="0"/>
              </a:rPr>
              <a:t>: 'views',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</a:t>
            </a:r>
            <a:r>
              <a:rPr lang="en-GB" sz="2400" b="1" dirty="0" err="1">
                <a:latin typeface="Consolas" panose="020B0609020204030204" pitchFamily="49" charset="0"/>
              </a:rPr>
              <a:t>defaultLayout</a:t>
            </a:r>
            <a:r>
              <a:rPr lang="en-GB" sz="2400" b="1" dirty="0">
                <a:latin typeface="Consolas" panose="020B0609020204030204" pitchFamily="49" charset="0"/>
              </a:rPr>
              <a:t>: 'main-layout',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</a:t>
            </a:r>
            <a:r>
              <a:rPr lang="en-GB" sz="2400" b="1" dirty="0" err="1">
                <a:latin typeface="Consolas" panose="020B0609020204030204" pitchFamily="49" charset="0"/>
              </a:rPr>
              <a:t>partialsDir</a:t>
            </a:r>
            <a:r>
              <a:rPr lang="en-GB" sz="2400" b="1" dirty="0">
                <a:latin typeface="Consolas" panose="020B0609020204030204" pitchFamily="49" charset="0"/>
              </a:rPr>
              <a:t>: 'views/partials',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    </a:t>
            </a:r>
            <a:r>
              <a:rPr lang="en-GB" sz="2400" b="1" dirty="0" err="1">
                <a:latin typeface="Consolas" panose="020B0609020204030204" pitchFamily="49" charset="0"/>
              </a:rPr>
              <a:t>extname</a:t>
            </a:r>
            <a:r>
              <a:rPr lang="en-GB" sz="2400" b="1" dirty="0">
                <a:latin typeface="Consolas" panose="020B0609020204030204" pitchFamily="49" charset="0"/>
              </a:rPr>
              <a:t>: '</a:t>
            </a:r>
            <a:r>
              <a:rPr lang="en-GB" sz="2400" b="1" dirty="0" err="1">
                <a:latin typeface="Consolas" panose="020B0609020204030204" pitchFamily="49" charset="0"/>
              </a:rPr>
              <a:t>hbs</a:t>
            </a:r>
            <a:r>
              <a:rPr lang="en-GB" sz="2400" b="1" dirty="0">
                <a:latin typeface="Consolas" panose="020B0609020204030204" pitchFamily="49" charset="0"/>
              </a:rPr>
              <a:t>'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}));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 err="1" smtClean="0">
                <a:latin typeface="Consolas" panose="020B0609020204030204" pitchFamily="49" charset="0"/>
              </a:rPr>
              <a:t>app.set</a:t>
            </a:r>
            <a:r>
              <a:rPr lang="en-GB" sz="2400" b="1" dirty="0">
                <a:latin typeface="Consolas" panose="020B0609020204030204" pitchFamily="49" charset="0"/>
              </a:rPr>
              <a:t>('view engine', '</a:t>
            </a:r>
            <a:r>
              <a:rPr lang="en-GB" sz="2400" b="1" dirty="0" err="1">
                <a:latin typeface="Consolas" panose="020B0609020204030204" pitchFamily="49" charset="0"/>
              </a:rPr>
              <a:t>hbs</a:t>
            </a:r>
            <a:r>
              <a:rPr lang="en-GB" sz="2400" b="1" dirty="0">
                <a:latin typeface="Consolas" panose="020B0609020204030204" pitchFamily="49" charset="0"/>
              </a:rPr>
              <a:t>');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8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629000"/>
            <a:ext cx="9724234" cy="503873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express </a:t>
            </a:r>
            <a:r>
              <a:rPr lang="en-US" dirty="0"/>
              <a:t>to parse incoming request bodies available under the </a:t>
            </a:r>
            <a:r>
              <a:rPr lang="en-US" b="1" dirty="0" err="1">
                <a:solidFill>
                  <a:schemeClr val="bg1"/>
                </a:solidFill>
              </a:rPr>
              <a:t>req.body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766000" y="3339000"/>
            <a:ext cx="859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 err="1">
                <a:latin typeface="Consolas" panose="020B0609020204030204" pitchFamily="49" charset="0"/>
              </a:rPr>
              <a:t>app.use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 err="1">
                <a:latin typeface="Consolas" panose="020B0609020204030204" pitchFamily="49" charset="0"/>
              </a:rPr>
              <a:t>express.json</a:t>
            </a:r>
            <a:r>
              <a:rPr lang="en-GB" sz="2400" b="1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GB" sz="2400" b="1" dirty="0" err="1" smtClean="0">
                <a:latin typeface="Consolas" panose="020B0609020204030204" pitchFamily="49" charset="0"/>
              </a:rPr>
              <a:t>app.use</a:t>
            </a:r>
            <a:r>
              <a:rPr lang="en-GB" sz="2400" b="1" dirty="0" smtClean="0">
                <a:latin typeface="Consolas" panose="020B0609020204030204" pitchFamily="49" charset="0"/>
              </a:rPr>
              <a:t>(</a:t>
            </a:r>
            <a:r>
              <a:rPr lang="en-GB" sz="2400" b="1" dirty="0" err="1" smtClean="0">
                <a:latin typeface="Consolas" panose="020B0609020204030204" pitchFamily="49" charset="0"/>
              </a:rPr>
              <a:t>express.urlencoded</a:t>
            </a:r>
            <a:r>
              <a:rPr lang="en-GB" sz="2400" b="1" dirty="0">
                <a:latin typeface="Consolas" panose="020B0609020204030204" pitchFamily="49" charset="0"/>
              </a:rPr>
              <a:t>({ extended: true </a:t>
            </a:r>
            <a:r>
              <a:rPr lang="en-GB" sz="2400" b="1" dirty="0" smtClean="0">
                <a:latin typeface="Consolas" panose="020B0609020204030204" pitchFamily="49" charset="0"/>
              </a:rPr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29014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49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6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Node Modules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Create a Basic Web Server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494000"/>
            <a:ext cx="9814234" cy="5173732"/>
          </a:xfrm>
        </p:spPr>
        <p:txBody>
          <a:bodyPr>
            <a:normAutofit/>
          </a:bodyPr>
          <a:lstStyle/>
          <a:p>
            <a:r>
              <a:rPr lang="en-US" dirty="0"/>
              <a:t>Allow larger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/>
              <a:t>includes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Party </a:t>
            </a:r>
            <a:r>
              <a:rPr lang="en-US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94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dirty="0"/>
              <a:t>Created </a:t>
            </a:r>
            <a:r>
              <a:rPr lang="en-US" b="1" dirty="0">
                <a:solidFill>
                  <a:schemeClr val="bg1"/>
                </a:solidFill>
              </a:rPr>
              <a:t>locally</a:t>
            </a:r>
            <a:r>
              <a:rPr lang="en-US" dirty="0"/>
              <a:t> in the Node.js application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folders</a:t>
            </a:r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dirty="0"/>
              <a:t> to expose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</a:t>
            </a:r>
            <a:endParaRPr lang="bg-BG" dirty="0"/>
          </a:p>
          <a:p>
            <a:pPr marL="609036" lvl="1" indent="0">
              <a:buNone/>
            </a:pPr>
            <a:endParaRPr lang="en-US" dirty="0"/>
          </a:p>
          <a:p>
            <a:r>
              <a:rPr lang="en-US" dirty="0"/>
              <a:t>Loaded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5663" y="5183366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36990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66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1990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npm </a:t>
            </a:r>
            <a:r>
              <a:rPr lang="en-US" dirty="0">
                <a:solidFill>
                  <a:schemeClr val="bg1"/>
                </a:solidFill>
                <a:effectLst/>
              </a:rPr>
              <a:t>install --save</a:t>
            </a:r>
            <a:r>
              <a:rPr lang="en-US" dirty="0">
                <a:solidFill>
                  <a:schemeClr val="tx2"/>
                </a:solidFill>
                <a:effectLst/>
              </a:rPr>
              <a:t> express --save-exact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51990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dirty="0">
                <a:solidFill>
                  <a:schemeClr val="bg1"/>
                </a:solidFill>
                <a:effectLst/>
              </a:rPr>
              <a:t>express</a:t>
            </a:r>
            <a:r>
              <a:rPr lang="en-US" dirty="0">
                <a:solidFill>
                  <a:schemeClr val="tx2"/>
                </a:solidFill>
                <a:effectLst/>
              </a:rPr>
              <a:t>');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519900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effectLst/>
              </a:rPr>
              <a:t>npm </a:t>
            </a:r>
            <a:r>
              <a:rPr lang="en-US" dirty="0">
                <a:solidFill>
                  <a:schemeClr val="bg1"/>
                </a:solidFill>
                <a:effectLst/>
              </a:rPr>
              <a:t>install </a:t>
            </a:r>
            <a:r>
              <a:rPr lang="en-US" dirty="0" err="1" smtClean="0">
                <a:solidFill>
                  <a:schemeClr val="tx2"/>
                </a:solidFill>
                <a:effectLst/>
              </a:rPr>
              <a:t>expess</a:t>
            </a:r>
            <a:r>
              <a:rPr lang="en-US" dirty="0" smtClean="0">
                <a:solidFill>
                  <a:schemeClr val="tx2"/>
                </a:solidFill>
                <a:effectLst/>
              </a:rPr>
              <a:t>-handlebars</a:t>
            </a:r>
            <a:endParaRPr lang="en-US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353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Model-View-Controller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The MVC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r>
              <a:rPr lang="bg-BG" dirty="0"/>
              <a:t/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6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1125</Words>
  <Application>Microsoft Office PowerPoint</Application>
  <PresentationFormat>Widescreen</PresentationFormat>
  <Paragraphs>234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Basic Web</vt:lpstr>
      <vt:lpstr>Table of Contents</vt:lpstr>
      <vt:lpstr>Have a Question?</vt:lpstr>
      <vt:lpstr>Node Modules</vt:lpstr>
      <vt:lpstr>Modules</vt:lpstr>
      <vt:lpstr>Local Modules</vt:lpstr>
      <vt:lpstr>Third-Party Modules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Express.js</vt:lpstr>
      <vt:lpstr>What is ExpressJS?</vt:lpstr>
      <vt:lpstr>Installation</vt:lpstr>
      <vt:lpstr>Demo App</vt:lpstr>
      <vt:lpstr>MVC with Express.js</vt:lpstr>
      <vt:lpstr>Handlebars Templates</vt:lpstr>
      <vt:lpstr>View – Handlebars</vt:lpstr>
      <vt:lpstr>Setting Up Handlebars</vt:lpstr>
      <vt:lpstr>Parsing Incoming Requests</vt:lpstr>
      <vt:lpstr>ExpressJS Routing</vt:lpstr>
      <vt:lpstr>Handle Different HTTP Methods</vt:lpstr>
      <vt:lpstr>Working with URL Parameters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19</cp:revision>
  <dcterms:created xsi:type="dcterms:W3CDTF">2018-05-23T13:08:44Z</dcterms:created>
  <dcterms:modified xsi:type="dcterms:W3CDTF">2020-08-05T11:09:02Z</dcterms:modified>
  <cp:category>programming;computer programming;software development;web development</cp:category>
</cp:coreProperties>
</file>