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309" r:id="rId37"/>
    <p:sldId id="31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211808-007A-4F0F-BB6F-663C1E850438}">
          <p14:sldIdLst>
            <p14:sldId id="256"/>
            <p14:sldId id="296"/>
          </p14:sldIdLst>
        </p14:section>
        <p14:section name="REST and RESTful Service" id="{361808BC-4BB0-415D-AC55-9BC4A3962456}">
          <p14:sldIdLst>
            <p14:sldId id="258"/>
            <p14:sldId id="259"/>
            <p14:sldId id="260"/>
            <p14:sldId id="261"/>
          </p14:sldIdLst>
        </p14:section>
        <p14:section name="Express.js REST API" id="{8BB941EB-DDDA-48CF-A3B4-2ACF32CAA3BE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RS" id="{1A65ACB8-3BAA-4F5B-9118-BF068E330801}">
          <p14:sldIdLst>
            <p14:sldId id="269"/>
            <p14:sldId id="270"/>
            <p14:sldId id="271"/>
            <p14:sldId id="272"/>
            <p14:sldId id="273"/>
          </p14:sldIdLst>
        </p14:section>
        <p14:section name="Authentication with JWT" id="{2A45D11F-4E8D-4A0F-BF30-4B55301C241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Error Handling and Validation" id="{E91BAF7B-35EA-499F-B364-6D8E6B65A362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FBE2EE5-1F0D-43C4-999A-AEFCD121B4B2}">
          <p14:sldIdLst>
            <p14:sldId id="288"/>
            <p14:sldId id="293"/>
            <p14:sldId id="309"/>
            <p14:sldId id="31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624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30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2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09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96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38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0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20" Type="http://schemas.openxmlformats.org/officeDocument/2006/relationships/image" Target="../media/image37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odexio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Router Module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3475" y="1944000"/>
            <a:ext cx="10245050" cy="341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router = require('express').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('/posts', feedController.getPosts);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400" b="1" dirty="0">
                <a:latin typeface="Consolas" panose="020B0609020204030204" pitchFamily="49" charset="0"/>
              </a:rPr>
              <a:t>('/post', feedController.createPost);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feedController.deletePost);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('/post/:postId', feedController.getPostById);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feedController.updatePost);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module.exports = router;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Fetching Data in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format and returning </a:t>
            </a:r>
            <a:r>
              <a:rPr lang="en-US" b="1" dirty="0">
                <a:solidFill>
                  <a:schemeClr val="bg1"/>
                </a:solidFill>
              </a:rPr>
              <a:t>status codes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Example (GET)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972" y="2005845"/>
            <a:ext cx="10534057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getPosts: (req,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Post.find()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Persisting into a 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Example (POST)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8853785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{ title, content } = req.body;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const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post.save()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post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.catch((error) =&gt;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error </a:t>
            </a: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49896" y="3092531"/>
            <a:ext cx="3216104" cy="91940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1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A3BDF59-8056-432A-B116-9A210B5CA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8" y="1126473"/>
            <a:ext cx="2717383" cy="271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Browser security prevents a web page from making </a:t>
            </a:r>
            <a:br>
              <a:rPr lang="en-US" sz="3200" dirty="0"/>
            </a:br>
            <a:r>
              <a:rPr lang="en-US" sz="3200" dirty="0"/>
              <a:t>requests to a </a:t>
            </a:r>
            <a:r>
              <a:rPr lang="en-US" sz="3200" b="1" dirty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200" dirty="0"/>
              <a:t>This restriction is called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ame-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rigin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olicy (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This policy also prevents malicious sites from </a:t>
            </a:r>
            <a:br>
              <a:rPr lang="en-US" sz="3200" dirty="0"/>
            </a:br>
            <a:r>
              <a:rPr lang="en-US" sz="3200" dirty="0"/>
              <a:t>reading data  from your site</a:t>
            </a:r>
          </a:p>
          <a:p>
            <a:r>
              <a:rPr lang="en-US" sz="3600" dirty="0"/>
              <a:t>Sometimes you might want to </a:t>
            </a:r>
            <a:r>
              <a:rPr lang="en-US" sz="3600" b="1" dirty="0">
                <a:solidFill>
                  <a:schemeClr val="bg1"/>
                </a:solidFill>
              </a:rPr>
              <a:t>allow other sites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dirty="0"/>
              <a:t>to bypass this restriction</a:t>
            </a:r>
            <a:endParaRPr lang="en-US" sz="3400" dirty="0"/>
          </a:p>
          <a:p>
            <a:pPr lvl="1"/>
            <a:r>
              <a:rPr lang="en-US" sz="3400" dirty="0"/>
              <a:t>This is where CORS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Origin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76AD36-4E9F-41D3-9E52-6F2AADC94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Different-origin URLs</a:t>
            </a:r>
            <a:endParaRPr lang="bg-B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68E86D-67A1-4AE8-A36B-4BC268FA4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Same-origin URLs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5D1E-64FB-4BF3-BA56-DAF2C937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vs Different Origin URLs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5C7148-750C-4A44-B1AC-E34CF7DF039A}"/>
              </a:ext>
            </a:extLst>
          </p:cNvPr>
          <p:cNvSpPr txBox="1">
            <a:spLocks/>
          </p:cNvSpPr>
          <p:nvPr/>
        </p:nvSpPr>
        <p:spPr>
          <a:xfrm>
            <a:off x="595607" y="2038147"/>
            <a:ext cx="3974221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01F096-8CCC-45C9-94B0-BAB62F36A501}"/>
              </a:ext>
            </a:extLst>
          </p:cNvPr>
          <p:cNvSpPr txBox="1">
            <a:spLocks/>
          </p:cNvSpPr>
          <p:nvPr/>
        </p:nvSpPr>
        <p:spPr>
          <a:xfrm>
            <a:off x="595607" y="2818876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https://example.com/moo.html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D52F5B-A752-4CB7-B7AE-486F31E8E7BA}"/>
              </a:ext>
            </a:extLst>
          </p:cNvPr>
          <p:cNvSpPr txBox="1">
            <a:spLocks/>
          </p:cNvSpPr>
          <p:nvPr/>
        </p:nvSpPr>
        <p:spPr>
          <a:xfrm>
            <a:off x="7062852" y="2038147"/>
            <a:ext cx="27609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D5F7AA-D02D-46F0-9283-7DADC3979463}"/>
              </a:ext>
            </a:extLst>
          </p:cNvPr>
          <p:cNvSpPr txBox="1">
            <a:spLocks/>
          </p:cNvSpPr>
          <p:nvPr/>
        </p:nvSpPr>
        <p:spPr>
          <a:xfrm>
            <a:off x="7062852" y="2768837"/>
            <a:ext cx="43960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43D6094-3517-4F67-BA06-91C465C0A256}"/>
              </a:ext>
            </a:extLst>
          </p:cNvPr>
          <p:cNvSpPr txBox="1">
            <a:spLocks/>
          </p:cNvSpPr>
          <p:nvPr/>
        </p:nvSpPr>
        <p:spPr>
          <a:xfrm>
            <a:off x="7062852" y="3494415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4BC1A4D-0C95-43CF-8D4D-2AA646C8063E}"/>
              </a:ext>
            </a:extLst>
          </p:cNvPr>
          <p:cNvSpPr txBox="1">
            <a:spLocks/>
          </p:cNvSpPr>
          <p:nvPr/>
        </p:nvSpPr>
        <p:spPr>
          <a:xfrm>
            <a:off x="7062852" y="4219993"/>
            <a:ext cx="451149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9A6235C-7D67-4605-8969-5AE86736F879}"/>
              </a:ext>
            </a:extLst>
          </p:cNvPr>
          <p:cNvSpPr txBox="1">
            <a:spLocks/>
          </p:cNvSpPr>
          <p:nvPr/>
        </p:nvSpPr>
        <p:spPr>
          <a:xfrm>
            <a:off x="595607" y="3599605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https://example.com/boo.html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additional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CORS in Express.js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7" y="1957717"/>
            <a:ext cx="839178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app.use((req,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 'OPTIONS, GET, POST, PUT, PATCH, DELETE');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'Content-Type, Authorization');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Authentication with JWT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is REST and </a:t>
            </a:r>
            <a:r>
              <a:rPr lang="en-US" sz="3400" dirty="0" err="1"/>
              <a:t>RESTful</a:t>
            </a:r>
            <a:r>
              <a:rPr lang="en-US" sz="3400" dirty="0"/>
              <a:t>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Setup Express.js REST API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/>
              <a:t>GET, POST, PUT, DELETE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Cross-Origin Resource Sharing (CORS)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Error handling and validation 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5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separated by 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in a strict 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JWT also has an expiration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6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JWT to Sign Users in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29288" y="1162050"/>
            <a:ext cx="8733425" cy="5632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signIn: (req, res)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User.findOne({ email: email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user exists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	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the password is correct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const token = </a:t>
            </a:r>
            <a:r>
              <a:rPr lang="en-GB" sz="2000" b="1" dirty="0" err="1">
                <a:latin typeface="Consolas" panose="020B0609020204030204" pitchFamily="49" charset="0"/>
              </a:rPr>
              <a:t>jwt.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sz="2000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email: </a:t>
            </a:r>
            <a:r>
              <a:rPr lang="en-GB" sz="2000" b="1" dirty="0" err="1">
                <a:latin typeface="Consolas" panose="020B0609020204030204" pitchFamily="49" charset="0"/>
              </a:rPr>
              <a:t>user.email</a:t>
            </a:r>
            <a:r>
              <a:rPr lang="en-GB" sz="2000" b="1" dirty="0">
                <a:latin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</a:t>
            </a:r>
            <a:r>
              <a:rPr lang="en-GB" sz="2000" b="1" dirty="0" err="1"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},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latin typeface="Consolas" panose="020B0609020204030204" pitchFamily="49" charset="0"/>
              </a:rPr>
              <a:t>, {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sz="2000" b="1" dirty="0">
                <a:latin typeface="Consolas" panose="020B0609020204030204" pitchFamily="49" charset="0"/>
              </a:rPr>
              <a:t>});</a:t>
            </a:r>
          </a:p>
          <a:p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         res.status(200).json(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{ message: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sz="2000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2394000"/>
            <a:ext cx="2366835" cy="930275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Token will expire in one hour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specific routes that require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sent </a:t>
            </a:r>
            <a:r>
              <a:rPr lang="en-US" b="1" dirty="0">
                <a:solidFill>
                  <a:schemeClr val="bg1"/>
                </a:solidFill>
              </a:rPr>
              <a:t>authorization headers </a:t>
            </a:r>
            <a:r>
              <a:rPr lang="en-US" dirty="0"/>
              <a:t>with the request in format:</a:t>
            </a:r>
          </a:p>
          <a:p>
            <a:pPr lvl="1"/>
            <a:r>
              <a:rPr lang="en-US" dirty="0"/>
              <a:t>Authorization: </a:t>
            </a:r>
            <a:r>
              <a:rPr lang="en-US" b="1" dirty="0">
                <a:solidFill>
                  <a:schemeClr val="bg1"/>
                </a:solidFill>
              </a:rPr>
              <a:t>Bearer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b="1" dirty="0" err="1">
                <a:solidFill>
                  <a:schemeClr val="bg1"/>
                </a:solidFill>
              </a:rPr>
              <a:t>jwtToken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Middleware for Authentication</a:t>
            </a:r>
            <a:endParaRPr lang="bg-BG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then try and verify our token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Token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5787" y="1982678"/>
            <a:ext cx="9660426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jwt.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400" b="1" dirty="0">
                <a:latin typeface="Consolas" panose="020B0609020204030204" pitchFamily="49" charset="0"/>
              </a:rPr>
              <a:t>(token,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catch(error)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4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</a:rPr>
              <a:t>req.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latin typeface="Consolas" panose="020B0609020204030204" pitchFamily="49" charset="0"/>
              </a:rPr>
              <a:t>decodedToken.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next();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02" y="4657427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userId can be used later for verification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same secret we used when signing 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7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the created middleware to every route that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br>
              <a:rPr lang="en-US" dirty="0"/>
            </a:br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Middleware with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1721" y="2565551"/>
            <a:ext cx="9028559" cy="2677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400" b="1" dirty="0" err="1">
                <a:latin typeface="Consolas" panose="020B0609020204030204" pitchFamily="49" charset="0"/>
              </a:rPr>
              <a:t>auth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('/posts',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router.delete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router.put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and Validation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Картина 5" descr="acce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705" y="1213155"/>
            <a:ext cx="2793695" cy="27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When an error occurs it is always good idea to have general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error handling </a:t>
            </a:r>
            <a:r>
              <a:rPr lang="en-US" sz="3400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Error Handling Middleware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9831" y="2516258"/>
            <a:ext cx="8912338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((error, 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status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message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(status).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4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Custom Errors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168" y="1946549"/>
            <a:ext cx="8892284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if 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post 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Post.findByIdAndDelete</a:t>
            </a:r>
            <a:r>
              <a:rPr lang="en-US" sz="2200" b="1" dirty="0">
                <a:latin typeface="Consolas" panose="020B0609020204030204" pitchFamily="49" charset="0"/>
              </a:rPr>
              <a:t>(postId);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2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custom error is thrown, we catch it inside the </a:t>
            </a:r>
            <a:br>
              <a:rPr lang="en-US" dirty="0"/>
            </a:br>
            <a:r>
              <a:rPr lang="en-US" dirty="0"/>
              <a:t>promise 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2" y="2529717"/>
            <a:ext cx="8546364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.then((post)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if (!error.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}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03" y="5235277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227" y="3005785"/>
            <a:ext cx="3662756" cy="1312439"/>
          </a:xfrm>
          <a:prstGeom prst="wedgeRoundRectCallout">
            <a:avLst>
              <a:gd name="adj1" fmla="val -64946"/>
              <a:gd name="adj2" fmla="val 3382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no status code attached, then something went wrong with the server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2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03C4C-4880-4B34-B3A5-7FBE0072AEAA}"/>
              </a:ext>
            </a:extLst>
          </p:cNvPr>
          <p:cNvSpPr txBox="1"/>
          <p:nvPr/>
        </p:nvSpPr>
        <p:spPr>
          <a:xfrm>
            <a:off x="4259425" y="2153175"/>
            <a:ext cx="3673149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REST API</a:t>
            </a: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Express-validator is a set of express.js middleware's </a:t>
            </a:r>
          </a:p>
          <a:p>
            <a:r>
              <a:rPr lang="en-US" dirty="0"/>
              <a:t>We define validations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Express-validator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5566" y="2772997"/>
            <a:ext cx="9460868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body } = require('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('/post/create',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feedController.createPost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validate an entity call a function that checks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for errors and adds them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Validation Messages to the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3075" y="2385516"/>
            <a:ext cx="11245850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</a:t>
            </a:r>
            <a:r>
              <a:rPr lang="en-US" sz="2400" b="1" dirty="0" err="1"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 } = require('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/check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validatePost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errors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if (!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400" b="1" dirty="0"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errors: 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else { 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3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8000"/>
              </a:spcAft>
            </a:pPr>
            <a:r>
              <a:rPr lang="en-US" dirty="0"/>
              <a:t>Express-</a:t>
            </a:r>
            <a:r>
              <a:rPr lang="en-US" dirty="0" err="1"/>
              <a:t>validator</a:t>
            </a:r>
            <a:r>
              <a:rPr lang="en-US" dirty="0"/>
              <a:t> allows us to create </a:t>
            </a:r>
            <a:r>
              <a:rPr lang="en-US" b="1" dirty="0">
                <a:solidFill>
                  <a:schemeClr val="bg1"/>
                </a:solidFill>
              </a:rPr>
              <a:t>custom validations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/>
              <a:t>More here: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Validations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an architecture for client-server communication over 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Building a </a:t>
            </a:r>
            <a:r>
              <a:rPr lang="en-US" sz="3200" b="1" dirty="0">
                <a:solidFill>
                  <a:schemeClr val="bg1"/>
                </a:solidFill>
              </a:rPr>
              <a:t>RESTful service </a:t>
            </a:r>
            <a:r>
              <a:rPr lang="en-US" sz="3200" dirty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2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br>
              <a:rPr lang="en-US" dirty="0"/>
            </a:br>
            <a:r>
              <a:rPr lang="en-US" dirty="0"/>
              <a:t>HTTP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 modified / deleted / etc...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server-side resources via </a:t>
            </a:r>
            <a:br>
              <a:rPr lang="en-US" dirty="0"/>
            </a:br>
            <a:r>
              <a:rPr lang="en-US" dirty="0"/>
              <a:t>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5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Get all articles / specific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http://some-service.org/api/articles/17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Delete existing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http://some-service.org/api/articles/17</a:t>
            </a:r>
            <a:endParaRPr lang="en-US" sz="3000" u="sng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article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/ </a:t>
            </a:r>
            <a:r>
              <a:rPr lang="en-US" sz="3000" b="1" dirty="0">
                <a:solidFill>
                  <a:schemeClr val="bg1"/>
                </a:solidFill>
              </a:rPr>
              <a:t>PATCH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u="sng" dirty="0">
                <a:solidFill>
                  <a:schemeClr val="bg1"/>
                </a:solidFill>
              </a:rPr>
              <a:t>http://some-service.org/api/articles/17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F65AF4-A8FE-4BF5-8257-342B74D85D94}"/>
              </a:ext>
            </a:extLst>
          </p:cNvPr>
          <p:cNvGrpSpPr/>
          <p:nvPr/>
        </p:nvGrpSpPr>
        <p:grpSpPr>
          <a:xfrm>
            <a:off x="8610403" y="1651896"/>
            <a:ext cx="2957597" cy="2292915"/>
            <a:chOff x="8645415" y="1587241"/>
            <a:chExt cx="2957597" cy="2292915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034BAF6D-E2B4-4895-A507-32CF4AB44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21"/>
            <a:stretch/>
          </p:blipFill>
          <p:spPr>
            <a:xfrm>
              <a:off x="8645415" y="1587241"/>
              <a:ext cx="2957597" cy="175491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3EC2B4-884C-476B-8431-4E2E2632C541}"/>
                </a:ext>
              </a:extLst>
            </p:cNvPr>
            <p:cNvSpPr txBox="1"/>
            <p:nvPr/>
          </p:nvSpPr>
          <p:spPr>
            <a:xfrm>
              <a:off x="8645415" y="3342151"/>
              <a:ext cx="2957597" cy="53800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latin typeface="Consolas" panose="020B0609020204030204" pitchFamily="49" charset="0"/>
                </a:rPr>
                <a:t>GET POST PUT DELETE</a:t>
              </a:r>
              <a:endParaRPr lang="bg-BG" sz="20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1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/>
              <a:t>(e.g. using React,</a:t>
            </a:r>
            <a:br>
              <a:rPr lang="en-US" dirty="0"/>
            </a:br>
            <a:r>
              <a:rPr lang="en-US" dirty="0"/>
              <a:t> Angular, Vue.js)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DELETE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50482-40A5-4AEE-9F89-0B81A7B0991C}"/>
              </a:ext>
            </a:extLst>
          </p:cNvPr>
          <p:cNvSpPr txBox="1"/>
          <p:nvPr/>
        </p:nvSpPr>
        <p:spPr>
          <a:xfrm>
            <a:off x="4323546" y="2004291"/>
            <a:ext cx="3544908" cy="12737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i="1" dirty="0">
                <a:solidFill>
                  <a:schemeClr val="bg2"/>
                </a:solidFill>
                <a:latin typeface="Consolas" panose="020B0609020204030204" pitchFamily="49" charset="0"/>
              </a:rPr>
              <a:t>EXPRESS</a:t>
            </a:r>
            <a:endParaRPr lang="bg-BG" sz="6600" b="1" i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API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packages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844" y="2095500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844" y="2942658"/>
            <a:ext cx="55461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843" y="3794537"/>
            <a:ext cx="554611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844" y="4646416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ECDE8F-3EE9-4590-9989-A77890F5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90" y="3023609"/>
            <a:ext cx="3975677" cy="1546097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Setting up router modules</a:t>
            </a:r>
          </a:p>
          <a:p>
            <a:pPr>
              <a:spcBef>
                <a:spcPts val="10000"/>
              </a:spcBef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express app </a:t>
            </a:r>
            <a:r>
              <a:rPr lang="en-US" dirty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Middleware &amp; Config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2051050"/>
            <a:ext cx="5195154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feedRoutes)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/auth</a:t>
            </a:r>
            <a:r>
              <a:rPr lang="en-US" sz="2400" b="1" dirty="0">
                <a:latin typeface="Consolas" panose="020B0609020204030204" pitchFamily="49" charset="0"/>
              </a:rPr>
              <a:t>', authRoutes)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3993059"/>
            <a:ext cx="10040754" cy="1200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(port, () =&gt; { 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console.log(`REST API   listening on port: ${port}`)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2403</Words>
  <Application>Microsoft Office PowerPoint</Application>
  <PresentationFormat>Widescreen</PresentationFormat>
  <Paragraphs>375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Workshop</vt:lpstr>
      <vt:lpstr>Table of Contents</vt:lpstr>
      <vt:lpstr>REST and RESTful Service</vt:lpstr>
      <vt:lpstr>REST and RESTful Services</vt:lpstr>
      <vt:lpstr>REST and RESTful Services – Example</vt:lpstr>
      <vt:lpstr>REST Services with Express</vt:lpstr>
      <vt:lpstr>REST API with Express.js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Live Demo</vt:lpstr>
      <vt:lpstr>CORS</vt:lpstr>
      <vt:lpstr>CORS Definition</vt:lpstr>
      <vt:lpstr>Different Origin</vt:lpstr>
      <vt:lpstr>Same vs Different Origin URLs</vt:lpstr>
      <vt:lpstr>Setting Up CORS in Express.js</vt:lpstr>
      <vt:lpstr>Authentication with JWT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Error Handling and Validation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24</cp:revision>
  <dcterms:created xsi:type="dcterms:W3CDTF">2018-05-23T13:08:44Z</dcterms:created>
  <dcterms:modified xsi:type="dcterms:W3CDTF">2021-06-24T10:33:30Z</dcterms:modified>
  <cp:category>programming; education; software engineering; software development </cp:category>
</cp:coreProperties>
</file>