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9" r:id="rId11"/>
    <p:sldId id="278" r:id="rId12"/>
    <p:sldId id="270" r:id="rId13"/>
    <p:sldId id="272" r:id="rId14"/>
    <p:sldId id="274" r:id="rId15"/>
    <p:sldId id="271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331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DC22-AAC9-4DAA-9F65-6CF7C15D051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60D6-04DC-40AC-B546-5538258A7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есть когда мы фильтруем по </a:t>
            </a:r>
            <a:r>
              <a:rPr lang="ru-RU" dirty="0" err="1"/>
              <a:t>umi</a:t>
            </a:r>
            <a:r>
              <a:rPr lang="ru-RU" dirty="0"/>
              <a:t> это </a:t>
            </a:r>
            <a:r>
              <a:rPr lang="ru-RU" dirty="0" err="1"/>
              <a:t>типо</a:t>
            </a:r>
            <a:r>
              <a:rPr lang="ru-RU" dirty="0"/>
              <a:t> </a:t>
            </a:r>
            <a:r>
              <a:rPr lang="ru-RU" dirty="0" err="1"/>
              <a:t>umi</a:t>
            </a:r>
            <a:r>
              <a:rPr lang="ru-RU" dirty="0"/>
              <a:t> на клетку и мы отфильтровываем всякий мусор, </a:t>
            </a:r>
            <a:r>
              <a:rPr lang="ru-RU" dirty="0" err="1"/>
              <a:t>типо</a:t>
            </a:r>
            <a:r>
              <a:rPr lang="ru-RU" dirty="0"/>
              <a:t> где </a:t>
            </a:r>
            <a:r>
              <a:rPr lang="ru-RU" dirty="0" err="1"/>
              <a:t>umi</a:t>
            </a:r>
            <a:r>
              <a:rPr lang="ru-RU" dirty="0"/>
              <a:t> не достаточно, чтобы считать это клеткой</a:t>
            </a:r>
          </a:p>
          <a:p>
            <a:r>
              <a:rPr lang="ru-RU" dirty="0"/>
              <a:t>Мы выдвинули гипотезу, что нейтрофилы, имеющие более низкое общее количество транскриптов, чем другие типы клеток, могут быть обогащены этой исключенной клеточной популяцией.</a:t>
            </a:r>
          </a:p>
          <a:p>
            <a:r>
              <a:rPr lang="ru-RU" dirty="0"/>
              <a:t>Нейтрофилы могут содержать меньше транскриптов на клетку, чем другие клетки крови, потому что они являются одними из самых маленьких клеток в крови и содержат относительно мало цитоплазмы. Таким образом, они имеют ограниченные ресурсы для синтеза белков и РНК. </a:t>
            </a:r>
            <a:r>
              <a:rPr lang="ru-RU"/>
              <a:t>Нейтрофилы также имеют короткий срок жизни, что может ограничить количество транскриптов, которые они могут синтезировать.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60D6-04DC-40AC-B546-5538258A74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фильтрации данных по UMI с разным порогом изменяется количество уникальных UMI, которые остаются в матрице. Более высокий порог фильтрации приведет к удалению большего количества UMI и, следовательно, уменьшению количества уникальных клеток в анализе. Это может привести к потере информации о </a:t>
            </a:r>
            <a:r>
              <a:rPr lang="ru-RU" dirty="0" err="1"/>
              <a:t>низкоэкспрессируемых</a:t>
            </a:r>
            <a:r>
              <a:rPr lang="ru-RU" dirty="0"/>
              <a:t> генах и искажению результатов анализа. С другой стороны, более низкий порог фильтрации может привести к сохранению большего количества UMI, включая потенциальные дубликаты и ошибочные чтения, что также может исказить результаты анализа. Поэтому выбор оптимального порога фильтрации по UMI важен для правильной интерпретации данных по </a:t>
            </a:r>
            <a:r>
              <a:rPr lang="ru-RU" dirty="0" err="1"/>
              <a:t>single</a:t>
            </a:r>
            <a:r>
              <a:rPr lang="ru-RU" dirty="0"/>
              <a:t> </a:t>
            </a:r>
            <a:r>
              <a:rPr lang="ru-RU" dirty="0" err="1"/>
              <a:t>cell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60D6-04DC-40AC-B546-5538258A74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2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F90C-7D5A-8333-7866-7BC81B78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5DC421-D1D6-541C-CDF3-68F91665E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084EC-08EF-0C91-EC96-2AD5306D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B8869F-66FE-CF03-8DEB-B76B7299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3B3B1-453E-91FE-2485-2BBE2F0B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98844-1780-1B9D-0641-4CC9030A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4775A7-0C07-2590-6675-069E1968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856F8-032E-D362-5F62-221D555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FF520-4D8A-E33D-487B-4386E3A2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4B03B-BCB2-9AB7-613E-C4959FD2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F240F5-ABDE-412F-062B-88D39A6FC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8D4232-E9EB-B557-B86C-185BC1A4A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351E0-AD7A-A30E-726F-D6BA70AE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3EF6A-D9E9-C1CE-1FAD-B2AEC85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EB6DB-1784-DFFB-86E2-76DFCAFD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D7A8E-F7F9-3CB1-D63F-6D978653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3898-B464-B74C-21A3-8BB772EC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DB2CF-E9AE-C2F1-3553-2297D542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B20F2-1F7D-D771-6ECB-5495B40E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0A84A-4310-569B-1908-0CCFD1D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8E6BA-1AA4-7565-3703-BFE886E1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40574-6C79-2E79-DCCB-97960858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77289-577E-94EF-1DF9-9FB57F89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C214B-3EC5-EE8C-AD36-7BE3EE52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801E-54C3-09B1-65DD-71F60E1B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0BD6-32AD-673F-3F35-75EDCAAD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3A666-2ADE-27BB-A055-3C733CCB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2812C-5E67-8C73-D11E-80801F171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2805B-EA4C-5844-88BD-FC05B324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6FBEF-6988-EBD7-368C-033BB7A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45865-75C2-3BFE-851D-36E8400F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1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28A65-33D3-B55E-6625-7F0CC1CC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99304-60A2-C879-9E32-967BDBC4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CDB6A5-E47F-6D4C-BE20-488A713B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275950-0FEC-4406-0EC4-6F386FA0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2FEF21-708B-417C-BFF8-347F20A5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6AF05D-59F9-E460-CA57-483843AB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2B096-D99A-4590-C85D-D0444D48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63D7D6-6B6C-3130-7B9D-BFB38F0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2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49880-0A4F-2581-27E3-A757E4B8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652DA-D511-0D9D-E1CC-0A5B063F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35E8E5-D005-A303-064B-86338F5F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FEBB9A-A5A7-0084-16D3-3EFAC457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2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EF6228-8E5C-ABD6-016B-95F0D0C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BDB794-2BE2-90B1-AF33-EB30DFCA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0BB0A1-8B82-2364-906A-F66A4C6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52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8E5EC-FE94-0653-F397-A326713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A93B1-0872-E6B2-6F17-3FEFEEF0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759758-D085-A07E-717F-B2E36395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AA04C8-106B-139B-C599-4F695DAD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5892E6-6154-CD47-29A1-3CA35299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D60C7-5895-246D-12A5-C0D6C0D2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AF2E-3D5E-C198-CB82-50FB907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123DB3-040C-7E79-6C45-05519F726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9BA357-5B85-D603-F21E-A328F3A4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DA15B-538D-98E4-567C-41BE486E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0366F-CFE8-5770-413F-5EBC6BFC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CB986C-6F0A-2F55-0A61-BA25E32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4E8E0-406A-7C5A-6CAC-F366C092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BE178-C18C-5019-23A2-138A2CD9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FE894-6F9C-2D40-0397-6A509F039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2EF2-D96C-4ADD-86AF-574324862B39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86A64-9099-B6C8-8453-6350B279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A201D-08D3-2767-500A-89C168D3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382E-30B8-4B1F-985C-0C0E917FF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6C7B2-5BDB-0B8F-F912-F1C8BE5A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5796"/>
            <a:ext cx="9144000" cy="2183204"/>
          </a:xfrm>
        </p:spPr>
        <p:txBody>
          <a:bodyPr>
            <a:normAutofit/>
          </a:bodyPr>
          <a:lstStyle/>
          <a:p>
            <a:r>
              <a:rPr lang="ru-RU" sz="4800" dirty="0"/>
              <a:t>Изменение пропорции различных типов клеток в зависимости от параметров фильтрации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E1007-5971-B2BC-0688-006169160F1D}"/>
              </a:ext>
            </a:extLst>
          </p:cNvPr>
          <p:cNvSpPr txBox="1"/>
          <p:nvPr/>
        </p:nvSpPr>
        <p:spPr>
          <a:xfrm>
            <a:off x="7443989" y="4662152"/>
            <a:ext cx="306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Ковалева Полина, 225 группа</a:t>
            </a:r>
          </a:p>
        </p:txBody>
      </p:sp>
    </p:spTree>
    <p:extLst>
      <p:ext uri="{BB962C8B-B14F-4D97-AF65-F5344CB8AC3E}">
        <p14:creationId xmlns:p14="http://schemas.microsoft.com/office/powerpoint/2010/main" val="81182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044D5A-AC46-E260-201A-B694BDED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29F4F9-794D-7388-3BD3-414E810C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" y="2110674"/>
            <a:ext cx="5683788" cy="4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7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A9698B-F4F1-8C0B-1651-0A1B57C8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27" y="681037"/>
            <a:ext cx="9608457" cy="29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9929C8-C12C-45BE-DF83-6D03ACDBC51A}"/>
              </a:ext>
            </a:extLst>
          </p:cNvPr>
          <p:cNvSpPr txBox="1">
            <a:spLocks/>
          </p:cNvSpPr>
          <p:nvPr/>
        </p:nvSpPr>
        <p:spPr>
          <a:xfrm>
            <a:off x="156028" y="145144"/>
            <a:ext cx="7410207" cy="981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>
                <a:solidFill>
                  <a:srgbClr val="000000"/>
                </a:solidFill>
              </a:rPr>
              <a:t>umi_threshold</a:t>
            </a:r>
            <a:r>
              <a:rPr lang="ru-RU" sz="3100">
                <a:solidFill>
                  <a:srgbClr val="000000"/>
                </a:solidFill>
              </a:rPr>
              <a:t>=100</a:t>
            </a:r>
            <a:br>
              <a:rPr lang="en-US">
                <a:solidFill>
                  <a:srgbClr val="000000"/>
                </a:solidFill>
              </a:rPr>
            </a:br>
            <a:endParaRPr lang="ru-RU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D00597C-D3AD-17A9-7A8C-86F0087F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27" y="3759006"/>
            <a:ext cx="9608458" cy="295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B420D-5AA7-1BD7-A22E-414B1EE7C8DA}"/>
              </a:ext>
            </a:extLst>
          </p:cNvPr>
          <p:cNvSpPr txBox="1"/>
          <p:nvPr/>
        </p:nvSpPr>
        <p:spPr>
          <a:xfrm>
            <a:off x="508000" y="2157961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Filtered_matrix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20282-63CF-96E7-4607-82381FA7725D}"/>
              </a:ext>
            </a:extLst>
          </p:cNvPr>
          <p:cNvSpPr txBox="1"/>
          <p:nvPr/>
        </p:nvSpPr>
        <p:spPr>
          <a:xfrm>
            <a:off x="507999" y="4866599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Raw_matrix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91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70E403-2851-4251-A684-61EADB5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4" y="1909967"/>
            <a:ext cx="5499393" cy="382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D97BBA-13D5-7A05-461E-42EF190A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68" y="1858349"/>
            <a:ext cx="563958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044D5A-AC46-E260-201A-B694BDED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91F8DFC-6D55-608F-85BC-60D1EF6FC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5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2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FA3B61-E904-B356-DC92-CE7BE715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4" y="1059543"/>
            <a:ext cx="11223476" cy="38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4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=10 000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70E403-2851-4251-A684-61EADB5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4" y="1909967"/>
            <a:ext cx="5499393" cy="382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404D43-40F5-4BC0-F6E5-FD3B0CCD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9" y="1909967"/>
            <a:ext cx="561100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=10 000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044D5A-AC46-E260-201A-B694BDED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402A113-3DE6-2108-F96B-B344C965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0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3100" b="0" dirty="0">
                <a:solidFill>
                  <a:srgbClr val="000000"/>
                </a:solidFill>
                <a:effectLst/>
              </a:rPr>
              <a:t>5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70E403-2851-4251-A684-61EADB5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4" y="1909967"/>
            <a:ext cx="5499393" cy="382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E85556-AA75-C173-583A-07E837FD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2" y="1909967"/>
            <a:ext cx="551574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</a:t>
            </a:r>
            <a:r>
              <a:rPr lang="en-US" sz="3100" b="0" dirty="0">
                <a:solidFill>
                  <a:srgbClr val="000000"/>
                </a:solidFill>
                <a:effectLst/>
              </a:rPr>
              <a:t>5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044D5A-AC46-E260-201A-B694BDED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182"/>
            <a:ext cx="5499394" cy="40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B7B885B-17BD-9DBB-96A7-291EA9E6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" y="2178182"/>
            <a:ext cx="5649686" cy="41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E5AA9F-A6FB-A6E9-C7A0-BAF8BFAB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37" y="1983347"/>
            <a:ext cx="8595726" cy="22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315B25-046D-62B2-9F46-3C69E410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74" y="1700525"/>
            <a:ext cx="6582849" cy="4698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E8986A-34D8-3826-06E5-5C94FF182A61}"/>
              </a:ext>
            </a:extLst>
          </p:cNvPr>
          <p:cNvSpPr txBox="1"/>
          <p:nvPr/>
        </p:nvSpPr>
        <p:spPr>
          <a:xfrm>
            <a:off x="440141" y="535473"/>
            <a:ext cx="106008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0" i="0" dirty="0">
                <a:solidFill>
                  <a:srgbClr val="1A1A1A"/>
                </a:solidFill>
                <a:effectLst/>
                <a:latin typeface="+mj-lt"/>
              </a:rPr>
              <a:t>Конвейер для идентификации нейтрофилов по данным </a:t>
            </a:r>
            <a:r>
              <a:rPr lang="ru-RU" sz="2800" b="0" i="0" dirty="0" err="1">
                <a:solidFill>
                  <a:srgbClr val="1A1A1A"/>
                </a:solidFill>
                <a:effectLst/>
                <a:latin typeface="+mj-lt"/>
              </a:rPr>
              <a:t>scRNA-seq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3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1DFE6-9F40-8299-111B-5A469622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1224-EB8A-81D1-79DC-7076CCB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Взять из </a:t>
            </a:r>
            <a:r>
              <a:rPr lang="en-US" dirty="0"/>
              <a:t>output </a:t>
            </a:r>
            <a:r>
              <a:rPr lang="en-US" dirty="0" err="1"/>
              <a:t>Cellranger</a:t>
            </a:r>
            <a:r>
              <a:rPr lang="en-US" dirty="0"/>
              <a:t> </a:t>
            </a:r>
            <a:r>
              <a:rPr lang="en-US" dirty="0" err="1"/>
              <a:t>raw_matrix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filtered_matrix</a:t>
            </a:r>
            <a:endParaRPr lang="en-US" dirty="0"/>
          </a:p>
          <a:p>
            <a:r>
              <a:rPr lang="en-US" dirty="0" err="1"/>
              <a:t>Filtere_matrix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raw_matrix</a:t>
            </a:r>
            <a:r>
              <a:rPr lang="ru-RU" dirty="0"/>
              <a:t> независимо аннотировать на известный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PBMC</a:t>
            </a:r>
            <a:r>
              <a:rPr lang="ru-RU" dirty="0"/>
              <a:t> .</a:t>
            </a:r>
          </a:p>
          <a:p>
            <a:r>
              <a:rPr lang="ru-RU" dirty="0"/>
              <a:t>Сравнить пропорции клеток в зависимости от порога </a:t>
            </a:r>
            <a:r>
              <a:rPr lang="en-US" dirty="0" err="1"/>
              <a:t>umi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AC135-15FE-545E-E9B7-6FA4D6D6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24AFA0-3D23-6D70-2324-F2D70F52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77904" cy="1028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2F7B3-C54E-A005-9A79-1C6EA093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7239"/>
            <a:ext cx="870706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9817A-3DC5-A872-E84D-E199FE2A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числа UMI на клетку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5EA76-8C72-F2A7-9818-A5302A6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1" y="2064986"/>
            <a:ext cx="3963784" cy="2923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4431D-9AEE-40D7-6B72-8451CE4A14C6}"/>
              </a:ext>
            </a:extLst>
          </p:cNvPr>
          <p:cNvSpPr txBox="1"/>
          <p:nvPr/>
        </p:nvSpPr>
        <p:spPr>
          <a:xfrm>
            <a:off x="1291768" y="5641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b="0" dirty="0">
                <a:solidFill>
                  <a:srgbClr val="000000"/>
                </a:solidFill>
                <a:effectLst/>
              </a:rPr>
              <a:t>=100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5D355-7FF7-FDDE-CBFC-EB554FDF06DD}"/>
              </a:ext>
            </a:extLst>
          </p:cNvPr>
          <p:cNvSpPr txBox="1"/>
          <p:nvPr/>
        </p:nvSpPr>
        <p:spPr>
          <a:xfrm>
            <a:off x="5186482" y="5641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b="0" dirty="0">
                <a:solidFill>
                  <a:srgbClr val="000000"/>
                </a:solidFill>
                <a:effectLst/>
              </a:rPr>
              <a:t>=1000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2774F-9B77-EE8C-BA74-B9388DCD22FE}"/>
              </a:ext>
            </a:extLst>
          </p:cNvPr>
          <p:cNvSpPr txBox="1"/>
          <p:nvPr/>
        </p:nvSpPr>
        <p:spPr>
          <a:xfrm>
            <a:off x="9081196" y="5641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b="0" dirty="0">
                <a:solidFill>
                  <a:srgbClr val="000000"/>
                </a:solidFill>
                <a:effectLst/>
              </a:rPr>
              <a:t>=10000</a:t>
            </a:r>
            <a:endParaRPr lang="en-US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18BABF-E095-EA70-5098-2F54E342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55" y="2064986"/>
            <a:ext cx="3765202" cy="29234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7E4437-E459-4D33-F944-6BAD4C78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87" y="2002506"/>
            <a:ext cx="3963784" cy="30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9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644DB-AA69-5099-21CD-ECD2059D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Аннотируем </a:t>
            </a:r>
            <a:r>
              <a:rPr lang="en-US" dirty="0" err="1"/>
              <a:t>filtered_matrix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5EC2F7-E869-7A8B-91A8-AFFB6043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556774"/>
            <a:ext cx="5655432" cy="49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CD555-B487-8C4D-029F-A356B02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pbmcs_10x_reference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C21F4-FD2E-E4D7-2489-770088B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816DC-35E2-7F64-4B02-CA87D960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60" y="1825625"/>
            <a:ext cx="5951240" cy="42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5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1E64-51BB-03D1-2A37-4EE57C5A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45144"/>
            <a:ext cx="7410207" cy="981278"/>
          </a:xfrm>
        </p:spPr>
        <p:txBody>
          <a:bodyPr>
            <a:normAutofit fontScale="90000"/>
          </a:bodyPr>
          <a:lstStyle/>
          <a:p>
            <a:r>
              <a:rPr lang="en-US" sz="3100" b="0" dirty="0" err="1">
                <a:solidFill>
                  <a:srgbClr val="000000"/>
                </a:solidFill>
                <a:effectLst/>
              </a:rPr>
              <a:t>umi_threshold</a:t>
            </a:r>
            <a:r>
              <a:rPr lang="ru-RU" sz="3100" b="0" dirty="0">
                <a:solidFill>
                  <a:srgbClr val="000000"/>
                </a:solidFill>
                <a:effectLst/>
              </a:rPr>
              <a:t>=100</a:t>
            </a:r>
            <a:br>
              <a:rPr lang="en-US" b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70E403-2851-4251-A684-61EADB5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4" y="1909967"/>
            <a:ext cx="5499393" cy="382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06298-CD4A-28C5-8E0B-86B5E396E626}"/>
              </a:ext>
            </a:extLst>
          </p:cNvPr>
          <p:cNvSpPr txBox="1"/>
          <p:nvPr/>
        </p:nvSpPr>
        <p:spPr>
          <a:xfrm>
            <a:off x="1930399" y="1226846"/>
            <a:ext cx="1673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Raw_matrix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3E77D-954D-C7F2-7B7F-977B2C63F374}"/>
              </a:ext>
            </a:extLst>
          </p:cNvPr>
          <p:cNvSpPr txBox="1"/>
          <p:nvPr/>
        </p:nvSpPr>
        <p:spPr>
          <a:xfrm>
            <a:off x="7566235" y="1226846"/>
            <a:ext cx="2096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Filtered_matrix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8718CA-68AC-8B35-C743-686425330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0" y="1909967"/>
            <a:ext cx="5506218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1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418</Words>
  <Application>Microsoft Office PowerPoint</Application>
  <PresentationFormat>Широкоэкранный</PresentationFormat>
  <Paragraphs>48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Изменение пропорции различных типов клеток в зависимости от параметров фильтрации</vt:lpstr>
      <vt:lpstr>Презентация PowerPoint</vt:lpstr>
      <vt:lpstr>Презентация PowerPoint</vt:lpstr>
      <vt:lpstr>План действий</vt:lpstr>
      <vt:lpstr>Dataset</vt:lpstr>
      <vt:lpstr>Распределение числа UMI на клетку</vt:lpstr>
      <vt:lpstr>Аннотируем filtered_matrix</vt:lpstr>
      <vt:lpstr>pbmcs_10x_reference </vt:lpstr>
      <vt:lpstr>umi_threshold=100 </vt:lpstr>
      <vt:lpstr>umi_threshold=100 </vt:lpstr>
      <vt:lpstr>Презентация PowerPoint</vt:lpstr>
      <vt:lpstr>umi_threshold=1000 </vt:lpstr>
      <vt:lpstr>umi_threshold=1000 </vt:lpstr>
      <vt:lpstr>Презентация PowerPoint</vt:lpstr>
      <vt:lpstr>umi_threshold=10 000 </vt:lpstr>
      <vt:lpstr>umi_threshold=10 000 </vt:lpstr>
      <vt:lpstr>umi_threshold=500 </vt:lpstr>
      <vt:lpstr>umi_threshold=500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пропорции различных типов клеток в зависимости от параметров фильтрации</dc:title>
  <dc:creator>Polina Kovaleva</dc:creator>
  <cp:lastModifiedBy>Polina Kovaleva</cp:lastModifiedBy>
  <cp:revision>5</cp:revision>
  <dcterms:created xsi:type="dcterms:W3CDTF">2023-12-13T14:48:19Z</dcterms:created>
  <dcterms:modified xsi:type="dcterms:W3CDTF">2023-12-16T13:21:03Z</dcterms:modified>
</cp:coreProperties>
</file>