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70" r:id="rId5"/>
    <p:sldId id="260" r:id="rId6"/>
    <p:sldId id="268" r:id="rId7"/>
    <p:sldId id="266" r:id="rId8"/>
    <p:sldId id="264" r:id="rId9"/>
    <p:sldId id="259" r:id="rId10"/>
    <p:sldId id="267" r:id="rId11"/>
    <p:sldId id="269" r:id="rId12"/>
    <p:sldId id="271" r:id="rId13"/>
    <p:sldId id="265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096">
          <p15:clr>
            <a:srgbClr val="9AA0A6"/>
          </p15:clr>
        </p15:guide>
        <p15:guide id="4" orient="horz" pos="1256">
          <p15:clr>
            <a:srgbClr val="9AA0A6"/>
          </p15:clr>
        </p15:guide>
        <p15:guide id="5" orient="horz" pos="292">
          <p15:clr>
            <a:srgbClr val="9AA0A6"/>
          </p15:clr>
        </p15:guide>
        <p15:guide id="6" orient="horz" pos="24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50" y="168"/>
      </p:cViewPr>
      <p:guideLst>
        <p:guide orient="horz" pos="1620"/>
        <p:guide pos="2880"/>
        <p:guide orient="horz" pos="1096"/>
        <p:guide orient="horz" pos="1256"/>
        <p:guide orient="horz" pos="292"/>
        <p:guide orient="horz" pos="2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fdd8d7427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fdd8d7427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0688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fdd8d7427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fdd8d7427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6719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fdd8d7427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fdd8d7427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099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fdd8d74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fdd8d74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9121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57c6f6bb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57c6f6bb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fdd8d7427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fdd8d7427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fdd8d7427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fdd8d7427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1294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fdd8d7427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fdd8d7427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fdd8d7427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fdd8d7427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3220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fdd8d7427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fdd8d7427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058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fdd8d7427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fdd8d7427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277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fdd8d7427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fdd8d7427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olinashneider.github.io/ed-tech-task/" TargetMode="External"/><Relationship Id="rId5" Type="http://schemas.openxmlformats.org/officeDocument/2006/relationships/hyperlink" Target="https://github.com/PolinaShneider/ed-tech-task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 amt="34000"/>
          </a:blip>
          <a:srcRect r="20496"/>
          <a:stretch/>
        </p:blipFill>
        <p:spPr>
          <a:xfrm rot="5400000">
            <a:off x="1980136" y="-2007237"/>
            <a:ext cx="5153200" cy="9167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372" y="434049"/>
            <a:ext cx="1257052" cy="12570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/>
          <p:nvPr/>
        </p:nvSpPr>
        <p:spPr>
          <a:xfrm>
            <a:off x="793400" y="1771869"/>
            <a:ext cx="7526700" cy="331337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ru-RU" b="1" dirty="0"/>
          </a:p>
          <a:p>
            <a:pPr marL="450850"/>
            <a:r>
              <a:rPr lang="ru-RU" b="1" dirty="0"/>
              <a:t>3. Добавляем анимацию и элементы игры</a:t>
            </a:r>
          </a:p>
          <a:p>
            <a:pPr marL="450850"/>
            <a:endParaRPr lang="ru-RU" b="1" dirty="0"/>
          </a:p>
          <a:p>
            <a:pPr marL="450850">
              <a:buFontTx/>
              <a:buChar char="-"/>
            </a:pPr>
            <a:r>
              <a:rPr lang="ru-RU" dirty="0"/>
              <a:t>закрашивание ячеек таблицы в зависимости от умножаемых чисел,</a:t>
            </a:r>
          </a:p>
          <a:p>
            <a:pPr marL="450850">
              <a:buFontTx/>
              <a:buChar char="-"/>
            </a:pPr>
            <a:r>
              <a:rPr lang="ru-RU" dirty="0"/>
              <a:t>анимация персонажей.</a:t>
            </a:r>
          </a:p>
          <a:p>
            <a:pPr marL="450850">
              <a:buFontTx/>
              <a:buChar char="-"/>
            </a:pPr>
            <a:endParaRPr lang="ru-RU" dirty="0"/>
          </a:p>
          <a:p>
            <a:pPr marL="450850"/>
            <a:r>
              <a:rPr lang="ru-RU" b="1" dirty="0"/>
              <a:t>Преимущества: </a:t>
            </a:r>
          </a:p>
          <a:p>
            <a:pPr marL="450850"/>
            <a:endParaRPr lang="ru-RU" dirty="0"/>
          </a:p>
          <a:p>
            <a:pPr marL="450850"/>
            <a:r>
              <a:rPr lang="ru-RU" dirty="0"/>
              <a:t>🧠 Мозг лучше запоминает визуальные образы. </a:t>
            </a:r>
          </a:p>
          <a:p>
            <a:pPr marL="450850"/>
            <a:r>
              <a:rPr lang="ru-RU" dirty="0"/>
              <a:t>👁‍🗨 Задействуются несколько каналов восприятия: зрительный, слуховой (если произнесёте формулу вслух или услышите).</a:t>
            </a:r>
          </a:p>
          <a:p>
            <a:pPr marL="450850"/>
            <a:r>
              <a:rPr lang="ru-RU" dirty="0"/>
              <a:t>💭 Используются личные ассоциации.</a:t>
            </a:r>
          </a:p>
          <a:p>
            <a:endParaRPr lang="ru-RU" dirty="0"/>
          </a:p>
        </p:txBody>
      </p:sp>
      <p:sp>
        <p:nvSpPr>
          <p:cNvPr id="86" name="Google Shape;86;p16"/>
          <p:cNvSpPr/>
          <p:nvPr/>
        </p:nvSpPr>
        <p:spPr>
          <a:xfrm>
            <a:off x="787198" y="469668"/>
            <a:ext cx="7526700" cy="923400"/>
          </a:xfrm>
          <a:prstGeom prst="roundRect">
            <a:avLst>
              <a:gd name="adj" fmla="val 0"/>
            </a:avLst>
          </a:prstGeom>
          <a:solidFill>
            <a:srgbClr val="00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764899" y="659068"/>
            <a:ext cx="7526700" cy="923400"/>
          </a:xfrm>
          <a:prstGeom prst="roundRect">
            <a:avLst>
              <a:gd name="adj" fmla="val 0"/>
            </a:avLst>
          </a:prstGeom>
          <a:solidFill>
            <a:srgbClr val="00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742600" y="639275"/>
            <a:ext cx="75267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300" dirty="0">
                <a:solidFill>
                  <a:schemeClr val="lt1"/>
                </a:solidFill>
                <a:latin typeface="Times New Roman" panose="02020603050405020304" pitchFamily="18" charset="0"/>
                <a:ea typeface="Nunito Sans ExtraBold"/>
                <a:cs typeface="Times New Roman" panose="02020603050405020304" pitchFamily="18" charset="0"/>
                <a:sym typeface="Nunito Sans ExtraBold"/>
              </a:rPr>
              <a:t>Решение задачи</a:t>
            </a:r>
            <a:endParaRPr sz="4300" dirty="0">
              <a:solidFill>
                <a:schemeClr val="lt1"/>
              </a:solidFill>
              <a:latin typeface="Times New Roman" panose="02020603050405020304" pitchFamily="18" charset="0"/>
              <a:ea typeface="Nunito Sans ExtraBold"/>
              <a:cs typeface="Times New Roman" panose="02020603050405020304" pitchFamily="18" charset="0"/>
              <a:sym typeface="Nunito Sans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397371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 amt="34000"/>
          </a:blip>
          <a:srcRect r="20496"/>
          <a:stretch/>
        </p:blipFill>
        <p:spPr>
          <a:xfrm rot="5400000">
            <a:off x="1980136" y="-2007237"/>
            <a:ext cx="5153200" cy="9167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9924" y="2860784"/>
            <a:ext cx="1290097" cy="129012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/>
          <p:nvPr/>
        </p:nvSpPr>
        <p:spPr>
          <a:xfrm>
            <a:off x="793400" y="2139950"/>
            <a:ext cx="7526700" cy="287655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0850" lvl="0"/>
            <a:r>
              <a:rPr lang="ru-RU" b="1" dirty="0"/>
              <a:t>4. Формирование индивидуального графика повторений.</a:t>
            </a:r>
          </a:p>
          <a:p>
            <a:pPr marL="450850" lvl="0"/>
            <a:endParaRPr lang="ru-RU" dirty="0"/>
          </a:p>
          <a:p>
            <a:pPr marL="450850" lvl="0"/>
            <a:r>
              <a:rPr lang="ru-RU" dirty="0"/>
              <a:t>📈  учитываем статистику правильных и неправильных ответов,</a:t>
            </a:r>
          </a:p>
          <a:p>
            <a:pPr marL="450850" lvl="0"/>
            <a:r>
              <a:rPr lang="ru-RU" dirty="0"/>
              <a:t>🧭  скорость ответов,</a:t>
            </a:r>
          </a:p>
          <a:p>
            <a:pPr marL="450850" lvl="0"/>
            <a:r>
              <a:rPr lang="ru-RU" dirty="0"/>
              <a:t>🎮  взаимодействие с анимацией и персонажами.</a:t>
            </a:r>
          </a:p>
          <a:p>
            <a:pPr lvl="0"/>
            <a:endParaRPr lang="ru-RU" dirty="0"/>
          </a:p>
          <a:p>
            <a:pPr marL="450850" lvl="0"/>
            <a:r>
              <a:rPr lang="ru-RU" b="1" smtClean="0"/>
              <a:t>Экономические преимущества </a:t>
            </a:r>
            <a:r>
              <a:rPr lang="ru-RU" b="1" dirty="0"/>
              <a:t>индивидуального графика повторений:</a:t>
            </a:r>
          </a:p>
          <a:p>
            <a:pPr marL="450850" lvl="0"/>
            <a:r>
              <a:rPr lang="ru-RU" b="1" dirty="0"/>
              <a:t> </a:t>
            </a:r>
          </a:p>
          <a:p>
            <a:pPr marL="450850" lvl="0"/>
            <a:r>
              <a:rPr lang="ru-RU" dirty="0"/>
              <a:t>📆  позволяет спланировать учебный процесс,</a:t>
            </a:r>
            <a:br>
              <a:rPr lang="ru-RU" dirty="0"/>
            </a:br>
            <a:r>
              <a:rPr lang="ru-RU" dirty="0"/>
              <a:t>💰  сэкономить время и деньги на репетитора.</a:t>
            </a:r>
          </a:p>
          <a:p>
            <a:pPr lvl="0"/>
            <a:endParaRPr dirty="0"/>
          </a:p>
        </p:txBody>
      </p:sp>
      <p:sp>
        <p:nvSpPr>
          <p:cNvPr id="108" name="Google Shape;108;p18"/>
          <p:cNvSpPr/>
          <p:nvPr/>
        </p:nvSpPr>
        <p:spPr>
          <a:xfrm>
            <a:off x="717175" y="401909"/>
            <a:ext cx="7526700" cy="1482600"/>
          </a:xfrm>
          <a:prstGeom prst="roundRect">
            <a:avLst>
              <a:gd name="adj" fmla="val 0"/>
            </a:avLst>
          </a:prstGeom>
          <a:solidFill>
            <a:srgbClr val="00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793400" y="463875"/>
            <a:ext cx="7526700" cy="1530000"/>
          </a:xfrm>
          <a:prstGeom prst="roundRect">
            <a:avLst>
              <a:gd name="adj" fmla="val 0"/>
            </a:avLst>
          </a:prstGeom>
          <a:solidFill>
            <a:srgbClr val="00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793400" y="462179"/>
            <a:ext cx="7526700" cy="84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300" dirty="0">
                <a:solidFill>
                  <a:schemeClr val="lt1"/>
                </a:solidFill>
                <a:latin typeface="Times New Roman" panose="02020603050405020304" pitchFamily="18" charset="0"/>
                <a:ea typeface="Nunito Sans ExtraBold"/>
                <a:cs typeface="Times New Roman" panose="02020603050405020304" pitchFamily="18" charset="0"/>
                <a:sym typeface="Nunito Sans ExtraBold"/>
              </a:rPr>
              <a:t>Решение задачи</a:t>
            </a:r>
            <a:endParaRPr sz="4300" dirty="0">
              <a:solidFill>
                <a:schemeClr val="lt1"/>
              </a:solidFill>
              <a:latin typeface="Times New Roman" panose="02020603050405020304" pitchFamily="18" charset="0"/>
              <a:ea typeface="Nunito Sans ExtraBold"/>
              <a:cs typeface="Times New Roman" panose="02020603050405020304" pitchFamily="18" charset="0"/>
              <a:sym typeface="Nunito Sans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805097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 amt="34000"/>
          </a:blip>
          <a:srcRect r="20496"/>
          <a:stretch/>
        </p:blipFill>
        <p:spPr>
          <a:xfrm rot="5400000">
            <a:off x="2037287" y="-2007237"/>
            <a:ext cx="5153200" cy="9167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9924" y="2860784"/>
            <a:ext cx="1290097" cy="129012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/>
          <p:nvPr/>
        </p:nvSpPr>
        <p:spPr>
          <a:xfrm>
            <a:off x="812448" y="2346687"/>
            <a:ext cx="3219800" cy="22791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0850" lvl="0"/>
            <a:endParaRPr lang="ru-RU" dirty="0"/>
          </a:p>
          <a:p>
            <a:pPr lvl="0"/>
            <a:endParaRPr dirty="0"/>
          </a:p>
        </p:txBody>
      </p:sp>
      <p:sp>
        <p:nvSpPr>
          <p:cNvPr id="108" name="Google Shape;108;p18"/>
          <p:cNvSpPr/>
          <p:nvPr/>
        </p:nvSpPr>
        <p:spPr>
          <a:xfrm>
            <a:off x="717175" y="401909"/>
            <a:ext cx="7526700" cy="1482600"/>
          </a:xfrm>
          <a:prstGeom prst="roundRect">
            <a:avLst>
              <a:gd name="adj" fmla="val 0"/>
            </a:avLst>
          </a:prstGeom>
          <a:solidFill>
            <a:srgbClr val="00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793400" y="463875"/>
            <a:ext cx="7526700" cy="1530000"/>
          </a:xfrm>
          <a:prstGeom prst="roundRect">
            <a:avLst>
              <a:gd name="adj" fmla="val 0"/>
            </a:avLst>
          </a:prstGeom>
          <a:solidFill>
            <a:srgbClr val="00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793400" y="462179"/>
            <a:ext cx="7526700" cy="84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300" dirty="0">
                <a:solidFill>
                  <a:schemeClr val="lt1"/>
                </a:solidFill>
                <a:latin typeface="Times New Roman" panose="02020603050405020304" pitchFamily="18" charset="0"/>
                <a:ea typeface="Nunito Sans ExtraBold"/>
                <a:cs typeface="Times New Roman" panose="02020603050405020304" pitchFamily="18" charset="0"/>
                <a:sym typeface="Nunito Sans ExtraBold"/>
              </a:rPr>
              <a:t>Решение задачи</a:t>
            </a:r>
            <a:endParaRPr sz="4300" dirty="0">
              <a:solidFill>
                <a:schemeClr val="lt1"/>
              </a:solidFill>
              <a:latin typeface="Times New Roman" panose="02020603050405020304" pitchFamily="18" charset="0"/>
              <a:ea typeface="Nunito Sans ExtraBold"/>
              <a:cs typeface="Times New Roman" panose="02020603050405020304" pitchFamily="18" charset="0"/>
              <a:sym typeface="Nunito Sans ExtraBold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B01EC67-813F-43D3-93B2-42923A905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588" y="2447005"/>
            <a:ext cx="2943424" cy="2093101"/>
          </a:xfrm>
          <a:prstGeom prst="rect">
            <a:avLst/>
          </a:prstGeom>
        </p:spPr>
      </p:pic>
      <p:sp>
        <p:nvSpPr>
          <p:cNvPr id="10" name="Google Shape;107;p18">
            <a:extLst>
              <a:ext uri="{FF2B5EF4-FFF2-40B4-BE49-F238E27FC236}">
                <a16:creationId xmlns:a16="http://schemas.microsoft.com/office/drawing/2014/main" id="{1E2BDE56-EB1C-4E57-B2A2-A3153C2B2FAF}"/>
              </a:ext>
            </a:extLst>
          </p:cNvPr>
          <p:cNvSpPr/>
          <p:nvPr/>
        </p:nvSpPr>
        <p:spPr>
          <a:xfrm>
            <a:off x="4966987" y="2346687"/>
            <a:ext cx="3219800" cy="22791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0850" lvl="0"/>
            <a:endParaRPr lang="ru-RU" dirty="0"/>
          </a:p>
          <a:p>
            <a:pPr lvl="0"/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7C1350-33B2-4B8E-ADB5-E63F9F567D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0753" y="2400072"/>
            <a:ext cx="3026706" cy="215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98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9"/>
          <p:cNvPicPr preferRelativeResize="0"/>
          <p:nvPr/>
        </p:nvPicPr>
        <p:blipFill rotWithShape="1">
          <a:blip r:embed="rId3">
            <a:alphaModFix amt="34000"/>
          </a:blip>
          <a:srcRect r="20496"/>
          <a:stretch/>
        </p:blipFill>
        <p:spPr>
          <a:xfrm rot="5400000">
            <a:off x="1980136" y="-2007237"/>
            <a:ext cx="5153200" cy="9167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9924" y="2860784"/>
            <a:ext cx="1290097" cy="129012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/>
          <p:nvPr/>
        </p:nvSpPr>
        <p:spPr>
          <a:xfrm>
            <a:off x="793400" y="2334150"/>
            <a:ext cx="7526700" cy="22791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dirty="0"/>
              <a:t>Веб приложение</a:t>
            </a:r>
          </a:p>
          <a:p>
            <a:pPr lvl="0" algn="ctr"/>
            <a:endParaRPr lang="ru-RU" dirty="0"/>
          </a:p>
          <a:p>
            <a:pPr lvl="0" algn="ctr"/>
            <a:r>
              <a:rPr lang="ru-RU" dirty="0" err="1"/>
              <a:t>javascript</a:t>
            </a:r>
            <a:r>
              <a:rPr lang="ru-RU" dirty="0"/>
              <a:t>-библиотеки </a:t>
            </a:r>
            <a:r>
              <a:rPr lang="ru-RU" dirty="0" err="1"/>
              <a:t>React</a:t>
            </a:r>
            <a:endParaRPr lang="ru-RU" dirty="0"/>
          </a:p>
          <a:p>
            <a:pPr lvl="0" algn="ctr"/>
            <a:endParaRPr lang="ru-RU" dirty="0"/>
          </a:p>
          <a:p>
            <a:pPr lvl="0" algn="ctr"/>
            <a:r>
              <a:rPr lang="ru-RU" dirty="0" smtClean="0">
                <a:hlinkClick r:id="rId5"/>
              </a:rPr>
              <a:t>Исходный код приложения  </a:t>
            </a:r>
          </a:p>
          <a:p>
            <a:pPr lvl="0" algn="ctr"/>
            <a:r>
              <a:rPr lang="de-DE" dirty="0" smtClean="0">
                <a:hlinkClick r:id="rId5"/>
              </a:rPr>
              <a:t>https</a:t>
            </a:r>
            <a:r>
              <a:rPr lang="de-DE" dirty="0">
                <a:hlinkClick r:id="rId5"/>
              </a:rPr>
              <a:t>://github.com/PolinaShneider/ed-tech-task</a:t>
            </a:r>
            <a:endParaRPr lang="ru-RU" dirty="0"/>
          </a:p>
          <a:p>
            <a:pPr lvl="0" algn="ctr"/>
            <a:endParaRPr lang="ru-RU" dirty="0"/>
          </a:p>
          <a:p>
            <a:pPr lvl="0" algn="ctr"/>
            <a:r>
              <a:rPr lang="ru-RU" dirty="0" smtClean="0">
                <a:hlinkClick r:id="rId6"/>
              </a:rPr>
              <a:t>Веб приложение</a:t>
            </a:r>
          </a:p>
          <a:p>
            <a:pPr lvl="0" algn="ctr"/>
            <a:r>
              <a:rPr lang="de-DE" dirty="0" smtClean="0">
                <a:hlinkClick r:id="rId6"/>
              </a:rPr>
              <a:t>https</a:t>
            </a:r>
            <a:r>
              <a:rPr lang="de-DE" dirty="0">
                <a:hlinkClick r:id="rId6"/>
              </a:rPr>
              <a:t>://polinashneider.github.io/ed-tech-task/</a:t>
            </a:r>
            <a:endParaRPr lang="ru-RU" dirty="0"/>
          </a:p>
          <a:p>
            <a:pPr lvl="0" algn="ctr"/>
            <a:endParaRPr dirty="0"/>
          </a:p>
        </p:txBody>
      </p:sp>
      <p:sp>
        <p:nvSpPr>
          <p:cNvPr id="119" name="Google Shape;119;p19"/>
          <p:cNvSpPr/>
          <p:nvPr/>
        </p:nvSpPr>
        <p:spPr>
          <a:xfrm>
            <a:off x="717175" y="401909"/>
            <a:ext cx="7526700" cy="1482600"/>
          </a:xfrm>
          <a:prstGeom prst="roundRect">
            <a:avLst>
              <a:gd name="adj" fmla="val 0"/>
            </a:avLst>
          </a:prstGeom>
          <a:solidFill>
            <a:srgbClr val="00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793400" y="463875"/>
            <a:ext cx="7526700" cy="1530000"/>
          </a:xfrm>
          <a:prstGeom prst="roundRect">
            <a:avLst>
              <a:gd name="adj" fmla="val 0"/>
            </a:avLst>
          </a:prstGeom>
          <a:solidFill>
            <a:srgbClr val="00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9"/>
          <p:cNvSpPr txBox="1"/>
          <p:nvPr/>
        </p:nvSpPr>
        <p:spPr>
          <a:xfrm>
            <a:off x="793400" y="462179"/>
            <a:ext cx="7526700" cy="84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300" dirty="0">
                <a:solidFill>
                  <a:schemeClr val="lt1"/>
                </a:solidFill>
                <a:latin typeface="Times New Roman" panose="02020603050405020304" pitchFamily="18" charset="0"/>
                <a:ea typeface="Nunito Sans ExtraBold"/>
                <a:cs typeface="Times New Roman" panose="02020603050405020304" pitchFamily="18" charset="0"/>
                <a:sym typeface="Nunito Sans ExtraBold"/>
              </a:rPr>
              <a:t>Техническое решение</a:t>
            </a:r>
            <a:endParaRPr sz="4300" dirty="0">
              <a:solidFill>
                <a:schemeClr val="lt1"/>
              </a:solidFill>
              <a:latin typeface="Times New Roman" panose="02020603050405020304" pitchFamily="18" charset="0"/>
              <a:ea typeface="Nunito Sans ExtraBold"/>
              <a:cs typeface="Times New Roman" panose="02020603050405020304" pitchFamily="18" charset="0"/>
              <a:sym typeface="Nunito Sans ExtraBold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793400" y="2343599"/>
            <a:ext cx="7526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25225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 amt="34000"/>
          </a:blip>
          <a:srcRect r="20496" b="149"/>
          <a:stretch/>
        </p:blipFill>
        <p:spPr>
          <a:xfrm rot="5400000">
            <a:off x="1986951" y="-2000424"/>
            <a:ext cx="5153200" cy="9154048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/>
          <p:nvPr/>
        </p:nvSpPr>
        <p:spPr>
          <a:xfrm>
            <a:off x="717175" y="1837778"/>
            <a:ext cx="7526700" cy="923400"/>
          </a:xfrm>
          <a:prstGeom prst="roundRect">
            <a:avLst>
              <a:gd name="adj" fmla="val 0"/>
            </a:avLst>
          </a:prstGeom>
          <a:solidFill>
            <a:srgbClr val="00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793400" y="1913978"/>
            <a:ext cx="7526700" cy="923400"/>
          </a:xfrm>
          <a:prstGeom prst="roundRect">
            <a:avLst>
              <a:gd name="adj" fmla="val 0"/>
            </a:avLst>
          </a:prstGeom>
          <a:solidFill>
            <a:srgbClr val="00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793400" y="1883309"/>
            <a:ext cx="75267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ru-RU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31 июня</a:t>
            </a:r>
            <a:endParaRPr sz="4800" dirty="0">
              <a:solidFill>
                <a:srgbClr val="FF0000"/>
              </a:solidFill>
              <a:latin typeface="Times New Roman" panose="02020603050405020304" pitchFamily="18" charset="0"/>
              <a:ea typeface="Nunito Sans ExtraBold"/>
              <a:cs typeface="Times New Roman" panose="02020603050405020304" pitchFamily="18" charset="0"/>
              <a:sym typeface="Nunito Sans ExtraBold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-9975" y="-35275"/>
            <a:ext cx="9153900" cy="3987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3148" y="-6949"/>
            <a:ext cx="1634754" cy="37037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601409" y="2987947"/>
            <a:ext cx="21571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Полина Шнайдер</a:t>
            </a:r>
          </a:p>
          <a:p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блоггер и программист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954360" y="298794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Маргарита Хусяинова</a:t>
            </a:r>
          </a:p>
          <a:p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Веб-дизайнер и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UX</a:t>
            </a: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UI </a:t>
            </a: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дизайнер.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601408" y="3657479"/>
            <a:ext cx="14208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Чистяков Павел</a:t>
            </a:r>
          </a:p>
          <a:p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Капитан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954360" y="3692506"/>
            <a:ext cx="1518364" cy="3073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Рагозина Марина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 amt="34000"/>
          </a:blip>
          <a:srcRect r="20496"/>
          <a:stretch/>
        </p:blipFill>
        <p:spPr>
          <a:xfrm rot="5400000">
            <a:off x="1980136" y="-2007237"/>
            <a:ext cx="5153200" cy="9167677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793400" y="2334150"/>
            <a:ext cx="7526700" cy="22791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628650"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решение по запоминанию таблицы умножения (от 1 до 9) как для детей от 4 лет, так и для взрослых.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717175" y="994101"/>
            <a:ext cx="7526700" cy="923400"/>
          </a:xfrm>
          <a:prstGeom prst="roundRect">
            <a:avLst>
              <a:gd name="adj" fmla="val 0"/>
            </a:avLst>
          </a:prstGeom>
          <a:solidFill>
            <a:srgbClr val="00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793400" y="1070301"/>
            <a:ext cx="7526700" cy="923400"/>
          </a:xfrm>
          <a:prstGeom prst="roundRect">
            <a:avLst>
              <a:gd name="adj" fmla="val 0"/>
            </a:avLst>
          </a:prstGeom>
          <a:solidFill>
            <a:srgbClr val="00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793400" y="1078209"/>
            <a:ext cx="75267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300" dirty="0">
                <a:solidFill>
                  <a:schemeClr val="lt1"/>
                </a:solidFill>
                <a:latin typeface="Times New Roman" panose="02020603050405020304" pitchFamily="18" charset="0"/>
                <a:ea typeface="Nunito Sans ExtraBold"/>
                <a:cs typeface="Times New Roman" panose="02020603050405020304" pitchFamily="18" charset="0"/>
                <a:sym typeface="Nunito Sans ExtraBold"/>
              </a:rPr>
              <a:t>Задача</a:t>
            </a:r>
            <a:endParaRPr sz="4300" dirty="0">
              <a:solidFill>
                <a:schemeClr val="lt1"/>
              </a:solidFill>
              <a:latin typeface="Times New Roman" panose="02020603050405020304" pitchFamily="18" charset="0"/>
              <a:ea typeface="Nunito Sans ExtraBold"/>
              <a:cs typeface="Times New Roman" panose="02020603050405020304" pitchFamily="18" charset="0"/>
              <a:sym typeface="Nunito Sans ExtraBold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793400" y="2343599"/>
            <a:ext cx="7526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25065" y="-397151"/>
            <a:ext cx="1146476" cy="114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00375" y="4676576"/>
            <a:ext cx="698552" cy="698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 amt="34000"/>
          </a:blip>
          <a:srcRect r="20496"/>
          <a:stretch/>
        </p:blipFill>
        <p:spPr>
          <a:xfrm rot="5400000">
            <a:off x="1980136" y="-2007237"/>
            <a:ext cx="5153200" cy="9167677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720961" y="2133627"/>
            <a:ext cx="7526700" cy="254294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0850">
              <a:lnSpc>
                <a:spcPct val="150000"/>
              </a:lnSpc>
            </a:pPr>
            <a:endParaRPr lang="ru-RU" b="1" dirty="0"/>
          </a:p>
          <a:p>
            <a:pPr marL="450850">
              <a:lnSpc>
                <a:spcPct val="150000"/>
              </a:lnSpc>
            </a:pPr>
            <a:r>
              <a:rPr lang="ru-RU" b="1" dirty="0"/>
              <a:t>✅ </a:t>
            </a:r>
            <a:r>
              <a:rPr lang="ru-RU" dirty="0"/>
              <a:t>Используем метод интервального повторения</a:t>
            </a:r>
          </a:p>
          <a:p>
            <a:pPr marL="450850">
              <a:lnSpc>
                <a:spcPct val="150000"/>
              </a:lnSpc>
            </a:pPr>
            <a:r>
              <a:rPr lang="ru-RU" dirty="0"/>
              <a:t>✅ Добавляем ассоциации и визуализацию решений</a:t>
            </a:r>
          </a:p>
          <a:p>
            <a:pPr marL="450850">
              <a:lnSpc>
                <a:spcPct val="150000"/>
              </a:lnSpc>
            </a:pPr>
            <a:r>
              <a:rPr lang="ru-RU" dirty="0"/>
              <a:t>✅ Взаимодействуем с учеником через анимацию и элементы игры</a:t>
            </a:r>
          </a:p>
          <a:p>
            <a:pPr marL="450850">
              <a:lnSpc>
                <a:spcPct val="150000"/>
              </a:lnSpc>
            </a:pPr>
            <a:r>
              <a:rPr lang="ru-RU" dirty="0"/>
              <a:t>✅ Формируем индивидуальный график повторений</a:t>
            </a:r>
            <a:endParaRPr lang="ru-RU" b="1" dirty="0"/>
          </a:p>
          <a:p>
            <a:pPr lvl="0"/>
            <a:endParaRPr lang="ru-RU" b="1" dirty="0"/>
          </a:p>
          <a:p>
            <a:pPr marL="342900" lvl="0" indent="-342900">
              <a:buAutoNum type="arabicPeriod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717175" y="994101"/>
            <a:ext cx="7526700" cy="923400"/>
          </a:xfrm>
          <a:prstGeom prst="roundRect">
            <a:avLst>
              <a:gd name="adj" fmla="val 0"/>
            </a:avLst>
          </a:prstGeom>
          <a:solidFill>
            <a:srgbClr val="00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793400" y="1070301"/>
            <a:ext cx="7526700" cy="923400"/>
          </a:xfrm>
          <a:prstGeom prst="roundRect">
            <a:avLst>
              <a:gd name="adj" fmla="val 0"/>
            </a:avLst>
          </a:prstGeom>
          <a:solidFill>
            <a:srgbClr val="00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793400" y="1078209"/>
            <a:ext cx="75267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300" dirty="0">
                <a:solidFill>
                  <a:schemeClr val="lt1"/>
                </a:solidFill>
                <a:latin typeface="Times New Roman" panose="02020603050405020304" pitchFamily="18" charset="0"/>
                <a:ea typeface="Nunito Sans ExtraBold"/>
                <a:cs typeface="Times New Roman" panose="02020603050405020304" pitchFamily="18" charset="0"/>
                <a:sym typeface="Nunito Sans ExtraBold"/>
              </a:rPr>
              <a:t>Решение задачи</a:t>
            </a:r>
            <a:endParaRPr sz="4300" dirty="0">
              <a:solidFill>
                <a:schemeClr val="lt1"/>
              </a:solidFill>
              <a:latin typeface="Times New Roman" panose="02020603050405020304" pitchFamily="18" charset="0"/>
              <a:ea typeface="Nunito Sans ExtraBold"/>
              <a:cs typeface="Times New Roman" panose="02020603050405020304" pitchFamily="18" charset="0"/>
              <a:sym typeface="Nunito Sans ExtraBold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25065" y="-397151"/>
            <a:ext cx="1146476" cy="114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00375" y="4676576"/>
            <a:ext cx="698552" cy="6985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732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 amt="34000"/>
          </a:blip>
          <a:srcRect r="20496"/>
          <a:stretch/>
        </p:blipFill>
        <p:spPr>
          <a:xfrm rot="5400000">
            <a:off x="1980136" y="-2007237"/>
            <a:ext cx="5153200" cy="9167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770452" y="2945667"/>
            <a:ext cx="3872599" cy="38725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/>
          <p:nvPr/>
        </p:nvSpPr>
        <p:spPr>
          <a:xfrm>
            <a:off x="793400" y="2068673"/>
            <a:ext cx="7526700" cy="268576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endParaRPr lang="ru-RU" dirty="0"/>
          </a:p>
          <a:p>
            <a:pPr lvl="0"/>
            <a:endParaRPr lang="ru-RU" dirty="0"/>
          </a:p>
          <a:p>
            <a:pPr marL="268288" lvl="0"/>
            <a:r>
              <a:rPr lang="ru-RU" b="1" dirty="0"/>
              <a:t>1. Интервальное повторение</a:t>
            </a:r>
            <a:r>
              <a:rPr lang="ru-RU" dirty="0"/>
              <a:t> </a:t>
            </a:r>
            <a:r>
              <a:rPr lang="de-DE" dirty="0"/>
              <a:t>⏰ </a:t>
            </a:r>
            <a:r>
              <a:rPr lang="ru-RU" dirty="0"/>
              <a:t>(</a:t>
            </a:r>
            <a:r>
              <a:rPr lang="en-US" dirty="0"/>
              <a:t>spaced repetition</a:t>
            </a:r>
            <a:r>
              <a:rPr lang="ru-RU" dirty="0"/>
              <a:t>)</a:t>
            </a:r>
            <a:r>
              <a:rPr lang="en-US" dirty="0"/>
              <a:t> –</a:t>
            </a:r>
            <a:r>
              <a:rPr lang="ru-RU" dirty="0"/>
              <a:t> техника запоминания слов/ фактов/ формул.</a:t>
            </a:r>
          </a:p>
          <a:p>
            <a:pPr marL="268288" lvl="0"/>
            <a:endParaRPr lang="ru-RU" dirty="0"/>
          </a:p>
          <a:p>
            <a:pPr marL="268288" lvl="0"/>
            <a:r>
              <a:rPr lang="ru-RU" dirty="0"/>
              <a:t>Главная задача – </a:t>
            </a:r>
            <a:r>
              <a:rPr lang="ru-RU" b="1" dirty="0"/>
              <a:t>не дать сознанию забыть информацию 🧠. </a:t>
            </a:r>
            <a:r>
              <a:rPr lang="en-US" b="1" dirty="0"/>
              <a:t> </a:t>
            </a:r>
          </a:p>
          <a:p>
            <a:pPr lvl="0"/>
            <a:endParaRPr lang="ru-RU" dirty="0"/>
          </a:p>
          <a:p>
            <a:pPr lvl="0"/>
            <a:endParaRPr dirty="0"/>
          </a:p>
        </p:txBody>
      </p:sp>
      <p:sp>
        <p:nvSpPr>
          <p:cNvPr id="97" name="Google Shape;97;p17"/>
          <p:cNvSpPr/>
          <p:nvPr/>
        </p:nvSpPr>
        <p:spPr>
          <a:xfrm>
            <a:off x="717175" y="389059"/>
            <a:ext cx="7526700" cy="1530000"/>
          </a:xfrm>
          <a:prstGeom prst="roundRect">
            <a:avLst>
              <a:gd name="adj" fmla="val 0"/>
            </a:avLst>
          </a:prstGeom>
          <a:solidFill>
            <a:srgbClr val="00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793400" y="463866"/>
            <a:ext cx="7526700" cy="1530000"/>
          </a:xfrm>
          <a:prstGeom prst="roundRect">
            <a:avLst>
              <a:gd name="adj" fmla="val 0"/>
            </a:avLst>
          </a:prstGeom>
          <a:solidFill>
            <a:srgbClr val="00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793400" y="468609"/>
            <a:ext cx="75267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ru-RU" sz="4300" dirty="0">
                <a:solidFill>
                  <a:schemeClr val="lt1"/>
                </a:solidFill>
                <a:latin typeface="Times New Roman" panose="02020603050405020304" pitchFamily="18" charset="0"/>
                <a:ea typeface="Nunito Sans ExtraBold"/>
                <a:cs typeface="Times New Roman" panose="02020603050405020304" pitchFamily="18" charset="0"/>
                <a:sym typeface="Nunito Sans ExtraBold"/>
              </a:rPr>
              <a:t>Решение задачи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 amt="34000"/>
          </a:blip>
          <a:srcRect r="20496"/>
          <a:stretch/>
        </p:blipFill>
        <p:spPr>
          <a:xfrm rot="5400000">
            <a:off x="1980136" y="-2007237"/>
            <a:ext cx="5153200" cy="9167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946800" y="3200392"/>
            <a:ext cx="3872599" cy="38725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/>
          <p:nvPr/>
        </p:nvSpPr>
        <p:spPr>
          <a:xfrm>
            <a:off x="793400" y="2148840"/>
            <a:ext cx="7526700" cy="283464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endParaRPr lang="ru-RU" dirty="0"/>
          </a:p>
          <a:p>
            <a:pPr lvl="0"/>
            <a:endParaRPr lang="en-US" dirty="0"/>
          </a:p>
          <a:p>
            <a:pPr marL="358775" lvl="0"/>
            <a:r>
              <a:rPr lang="ru-RU" dirty="0"/>
              <a:t>Герман </a:t>
            </a:r>
            <a:r>
              <a:rPr lang="ru-RU" dirty="0" err="1"/>
              <a:t>Эббингауз</a:t>
            </a:r>
            <a:r>
              <a:rPr lang="ru-RU" dirty="0"/>
              <a:t> 👨‍🏫</a:t>
            </a:r>
          </a:p>
          <a:p>
            <a:pPr marL="358775" lvl="0"/>
            <a:endParaRPr lang="ru-RU" dirty="0"/>
          </a:p>
          <a:p>
            <a:pPr marL="358775" lvl="0"/>
            <a:r>
              <a:rPr lang="ru-RU" dirty="0"/>
              <a:t>Память: вклад в экспериментальную психологию</a:t>
            </a:r>
          </a:p>
          <a:p>
            <a:pPr marL="358775" lvl="0"/>
            <a:endParaRPr lang="ru-RU" dirty="0"/>
          </a:p>
          <a:p>
            <a:pPr marL="358775" lvl="0"/>
            <a:endParaRPr lang="en-US" dirty="0"/>
          </a:p>
          <a:p>
            <a:pPr marL="358775" lvl="0"/>
            <a:endParaRPr lang="ru-RU" dirty="0"/>
          </a:p>
          <a:p>
            <a:pPr marL="358775"/>
            <a:endParaRPr lang="ru-RU" dirty="0"/>
          </a:p>
          <a:p>
            <a:pPr marL="358775"/>
            <a:endParaRPr lang="ru-RU" dirty="0"/>
          </a:p>
          <a:p>
            <a:pPr marL="358775"/>
            <a:r>
              <a:rPr lang="en-US" dirty="0"/>
              <a:t>b - </a:t>
            </a:r>
            <a:r>
              <a:rPr lang="ru-RU" dirty="0"/>
              <a:t>% информации запомненной после первого обучения</a:t>
            </a:r>
          </a:p>
          <a:p>
            <a:pPr marL="358775"/>
            <a:r>
              <a:rPr lang="en-US" dirty="0"/>
              <a:t>t </a:t>
            </a:r>
            <a:r>
              <a:rPr lang="ru-RU" dirty="0"/>
              <a:t>– время от начала и до конца обучения.</a:t>
            </a:r>
          </a:p>
          <a:p>
            <a:pPr marL="358775"/>
            <a:r>
              <a:rPr lang="en-US" dirty="0"/>
              <a:t>c </a:t>
            </a:r>
            <a:r>
              <a:rPr lang="ru-RU" dirty="0"/>
              <a:t>= 1,84 и </a:t>
            </a:r>
            <a:r>
              <a:rPr lang="en-US" dirty="0"/>
              <a:t>k </a:t>
            </a:r>
            <a:r>
              <a:rPr lang="ru-RU" dirty="0"/>
              <a:t>= 1,25 – коэффициенты полученные опытным путём.</a:t>
            </a:r>
          </a:p>
          <a:p>
            <a:pPr marL="358775" lvl="0"/>
            <a:endParaRPr lang="ru-RU" dirty="0"/>
          </a:p>
          <a:p>
            <a:pPr lvl="0"/>
            <a:endParaRPr lang="ru-RU" dirty="0"/>
          </a:p>
          <a:p>
            <a:pPr lvl="0"/>
            <a:endParaRPr dirty="0"/>
          </a:p>
        </p:txBody>
      </p:sp>
      <p:sp>
        <p:nvSpPr>
          <p:cNvPr id="97" name="Google Shape;97;p17"/>
          <p:cNvSpPr/>
          <p:nvPr/>
        </p:nvSpPr>
        <p:spPr>
          <a:xfrm>
            <a:off x="717175" y="389059"/>
            <a:ext cx="7526700" cy="1530000"/>
          </a:xfrm>
          <a:prstGeom prst="roundRect">
            <a:avLst>
              <a:gd name="adj" fmla="val 0"/>
            </a:avLst>
          </a:prstGeom>
          <a:solidFill>
            <a:srgbClr val="00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793400" y="463866"/>
            <a:ext cx="7526700" cy="1530000"/>
          </a:xfrm>
          <a:prstGeom prst="roundRect">
            <a:avLst>
              <a:gd name="adj" fmla="val 0"/>
            </a:avLst>
          </a:prstGeom>
          <a:solidFill>
            <a:srgbClr val="00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793400" y="468609"/>
            <a:ext cx="75267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ru-RU" sz="4300" dirty="0">
                <a:solidFill>
                  <a:schemeClr val="lt1"/>
                </a:solidFill>
                <a:latin typeface="Times New Roman" panose="02020603050405020304" pitchFamily="18" charset="0"/>
                <a:ea typeface="Nunito Sans ExtraBold"/>
                <a:cs typeface="Times New Roman" panose="02020603050405020304" pitchFamily="18" charset="0"/>
                <a:sym typeface="Nunito Sans ExtraBold"/>
              </a:rPr>
              <a:t>Решение задачи</a:t>
            </a:r>
          </a:p>
        </p:txBody>
      </p:sp>
      <p:pic>
        <p:nvPicPr>
          <p:cNvPr id="9" name="Рисунок 8"/>
          <p:cNvPicPr/>
          <p:nvPr/>
        </p:nvPicPr>
        <p:blipFill>
          <a:blip r:embed="rId5"/>
          <a:stretch>
            <a:fillRect/>
          </a:stretch>
        </p:blipFill>
        <p:spPr>
          <a:xfrm>
            <a:off x="3644786" y="3092198"/>
            <a:ext cx="13144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04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 rotWithShape="1">
          <a:blip r:embed="rId3">
            <a:alphaModFix amt="34000"/>
          </a:blip>
          <a:srcRect r="20496"/>
          <a:stretch/>
        </p:blipFill>
        <p:spPr>
          <a:xfrm rot="5400000">
            <a:off x="1980136" y="-2007237"/>
            <a:ext cx="5153200" cy="9167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175" y="4156665"/>
            <a:ext cx="935552" cy="93555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/>
          <p:nvPr/>
        </p:nvSpPr>
        <p:spPr>
          <a:xfrm>
            <a:off x="823900" y="2054501"/>
            <a:ext cx="7526700" cy="290484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📌Отношение процента оставшихся знаний ко времени в минутах.</a:t>
            </a:r>
          </a:p>
        </p:txBody>
      </p:sp>
      <p:sp>
        <p:nvSpPr>
          <p:cNvPr id="130" name="Google Shape;130;p20"/>
          <p:cNvSpPr/>
          <p:nvPr/>
        </p:nvSpPr>
        <p:spPr>
          <a:xfrm>
            <a:off x="717175" y="401909"/>
            <a:ext cx="7526700" cy="1482600"/>
          </a:xfrm>
          <a:prstGeom prst="roundRect">
            <a:avLst>
              <a:gd name="adj" fmla="val 0"/>
            </a:avLst>
          </a:prstGeom>
          <a:solidFill>
            <a:srgbClr val="00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793400" y="463875"/>
            <a:ext cx="7526700" cy="1530000"/>
          </a:xfrm>
          <a:prstGeom prst="roundRect">
            <a:avLst>
              <a:gd name="adj" fmla="val 0"/>
            </a:avLst>
          </a:prstGeom>
          <a:solidFill>
            <a:srgbClr val="00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793400" y="633867"/>
            <a:ext cx="75267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ru-RU" sz="3600" dirty="0">
                <a:solidFill>
                  <a:schemeClr val="lt1"/>
                </a:solidFill>
                <a:latin typeface="Times New Roman" panose="02020603050405020304" pitchFamily="18" charset="0"/>
                <a:ea typeface="Nunito Sans ExtraBold"/>
                <a:cs typeface="Times New Roman" panose="02020603050405020304" pitchFamily="18" charset="0"/>
                <a:sym typeface="Nunito Sans ExtraBold"/>
              </a:rPr>
              <a:t>Решение задачи</a:t>
            </a:r>
          </a:p>
        </p:txBody>
      </p:sp>
      <p:sp>
        <p:nvSpPr>
          <p:cNvPr id="133" name="Google Shape;133;p20"/>
          <p:cNvSpPr txBox="1"/>
          <p:nvPr/>
        </p:nvSpPr>
        <p:spPr>
          <a:xfrm>
            <a:off x="793400" y="2343599"/>
            <a:ext cx="7526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990" y="2163867"/>
            <a:ext cx="2613344" cy="230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45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 amt="34000"/>
          </a:blip>
          <a:srcRect r="20496"/>
          <a:stretch/>
        </p:blipFill>
        <p:spPr>
          <a:xfrm rot="5400000">
            <a:off x="1980136" y="-2007237"/>
            <a:ext cx="5153200" cy="9167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9924" y="2860784"/>
            <a:ext cx="1290097" cy="129012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/>
          <p:nvPr/>
        </p:nvSpPr>
        <p:spPr>
          <a:xfrm>
            <a:off x="793400" y="2180546"/>
            <a:ext cx="3372200" cy="283595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lvl="0"/>
            <a:endParaRPr lang="ru-RU" dirty="0"/>
          </a:p>
          <a:p>
            <a:pPr marL="361950" lvl="0"/>
            <a:r>
              <a:rPr lang="ru-RU" dirty="0"/>
              <a:t>Боб Салливан и Хью Томпсон</a:t>
            </a:r>
          </a:p>
          <a:p>
            <a:pPr marL="361950" lvl="0"/>
            <a:endParaRPr lang="ru-RU" dirty="0"/>
          </a:p>
          <a:p>
            <a:pPr marL="361950" lvl="0"/>
            <a:r>
              <a:rPr lang="ru-RU" i="1" dirty="0"/>
              <a:t>Эффект плато</a:t>
            </a:r>
          </a:p>
          <a:p>
            <a:pPr marL="361950" lvl="0"/>
            <a:endParaRPr lang="ru-RU" i="1" dirty="0"/>
          </a:p>
          <a:p>
            <a:pPr marL="361950"/>
            <a:r>
              <a:rPr lang="ru-RU" dirty="0"/>
              <a:t>🕑🕓🕔</a:t>
            </a:r>
          </a:p>
          <a:p>
            <a:endParaRPr lang="ru-RU" i="1" dirty="0"/>
          </a:p>
          <a:p>
            <a:pPr lvl="0"/>
            <a:endParaRPr dirty="0"/>
          </a:p>
        </p:txBody>
      </p:sp>
      <p:sp>
        <p:nvSpPr>
          <p:cNvPr id="108" name="Google Shape;108;p18"/>
          <p:cNvSpPr/>
          <p:nvPr/>
        </p:nvSpPr>
        <p:spPr>
          <a:xfrm>
            <a:off x="717175" y="401909"/>
            <a:ext cx="7526700" cy="1482600"/>
          </a:xfrm>
          <a:prstGeom prst="roundRect">
            <a:avLst>
              <a:gd name="adj" fmla="val 0"/>
            </a:avLst>
          </a:prstGeom>
          <a:solidFill>
            <a:srgbClr val="00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793400" y="463875"/>
            <a:ext cx="7526700" cy="1530000"/>
          </a:xfrm>
          <a:prstGeom prst="roundRect">
            <a:avLst>
              <a:gd name="adj" fmla="val 0"/>
            </a:avLst>
          </a:prstGeom>
          <a:solidFill>
            <a:srgbClr val="00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793400" y="462179"/>
            <a:ext cx="7526700" cy="84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300" dirty="0">
                <a:solidFill>
                  <a:schemeClr val="lt1"/>
                </a:solidFill>
                <a:latin typeface="Times New Roman" panose="02020603050405020304" pitchFamily="18" charset="0"/>
                <a:ea typeface="Nunito Sans ExtraBold"/>
                <a:cs typeface="Times New Roman" panose="02020603050405020304" pitchFamily="18" charset="0"/>
                <a:sym typeface="Nunito Sans ExtraBold"/>
              </a:rPr>
              <a:t>Решение задачи</a:t>
            </a:r>
            <a:endParaRPr sz="4300" dirty="0">
              <a:solidFill>
                <a:schemeClr val="lt1"/>
              </a:solidFill>
              <a:latin typeface="Times New Roman" panose="02020603050405020304" pitchFamily="18" charset="0"/>
              <a:ea typeface="Nunito Sans ExtraBold"/>
              <a:cs typeface="Times New Roman" panose="02020603050405020304" pitchFamily="18" charset="0"/>
              <a:sym typeface="Nunito Sans ExtraBold"/>
            </a:endParaRPr>
          </a:p>
        </p:txBody>
      </p:sp>
      <p:sp>
        <p:nvSpPr>
          <p:cNvPr id="10" name="Google Shape;107;p18">
            <a:extLst>
              <a:ext uri="{FF2B5EF4-FFF2-40B4-BE49-F238E27FC236}">
                <a16:creationId xmlns:a16="http://schemas.microsoft.com/office/drawing/2014/main" id="{052C7DD7-1439-492A-948A-8B4B62BE6362}"/>
              </a:ext>
            </a:extLst>
          </p:cNvPr>
          <p:cNvSpPr/>
          <p:nvPr/>
        </p:nvSpPr>
        <p:spPr>
          <a:xfrm>
            <a:off x="4368800" y="2180545"/>
            <a:ext cx="3875075" cy="283595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ru-RU" i="1" dirty="0"/>
          </a:p>
          <a:p>
            <a:pPr lvl="0"/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9AD857-1A91-4E53-8347-54A9503DF301}"/>
              </a:ext>
            </a:extLst>
          </p:cNvPr>
          <p:cNvSpPr txBox="1"/>
          <p:nvPr/>
        </p:nvSpPr>
        <p:spPr>
          <a:xfrm>
            <a:off x="4442198" y="2665597"/>
            <a:ext cx="40887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Повторение упражнений для запоминания:</a:t>
            </a:r>
          </a:p>
          <a:p>
            <a:endParaRPr lang="ru-RU" dirty="0"/>
          </a:p>
          <a:p>
            <a:r>
              <a:rPr lang="ru-RU" dirty="0"/>
              <a:t>1️⃣ через 5 секунд;</a:t>
            </a:r>
          </a:p>
          <a:p>
            <a:r>
              <a:rPr lang="ru-RU" dirty="0"/>
              <a:t>2️⃣ через 25 секунд;</a:t>
            </a:r>
          </a:p>
          <a:p>
            <a:r>
              <a:rPr lang="ru-RU" dirty="0"/>
              <a:t>3️⃣ через 2 минуты;</a:t>
            </a:r>
          </a:p>
          <a:p>
            <a:r>
              <a:rPr lang="ru-RU" dirty="0"/>
              <a:t>4️⃣ через 10 минут;</a:t>
            </a:r>
          </a:p>
          <a:p>
            <a:r>
              <a:rPr lang="ru-RU" dirty="0"/>
              <a:t>5️⃣ через 1 час;</a:t>
            </a:r>
          </a:p>
          <a:p>
            <a:r>
              <a:rPr lang="ru-RU" dirty="0"/>
              <a:t>6️⃣ через 5 часов;</a:t>
            </a:r>
          </a:p>
          <a:p>
            <a:r>
              <a:rPr lang="ru-RU" dirty="0"/>
              <a:t>7️⃣ через 1 день.</a:t>
            </a:r>
          </a:p>
        </p:txBody>
      </p:sp>
    </p:spTree>
    <p:extLst>
      <p:ext uri="{BB962C8B-B14F-4D97-AF65-F5344CB8AC3E}">
        <p14:creationId xmlns:p14="http://schemas.microsoft.com/office/powerpoint/2010/main" val="12062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 amt="34000"/>
          </a:blip>
          <a:srcRect r="20496"/>
          <a:stretch/>
        </p:blipFill>
        <p:spPr>
          <a:xfrm rot="5400000">
            <a:off x="1980136" y="-2007237"/>
            <a:ext cx="5153200" cy="9167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372" y="434049"/>
            <a:ext cx="1257052" cy="12570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/>
          <p:nvPr/>
        </p:nvSpPr>
        <p:spPr>
          <a:xfrm>
            <a:off x="793400" y="1771869"/>
            <a:ext cx="7526700" cy="331337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0850"/>
            <a:endParaRPr lang="ru-RU" b="1" dirty="0"/>
          </a:p>
          <a:p>
            <a:pPr marL="450850"/>
            <a:r>
              <a:rPr lang="ru-RU" b="1" dirty="0"/>
              <a:t>2. Запоминание через ассоциации и визуализацию🖼:</a:t>
            </a:r>
          </a:p>
          <a:p>
            <a:pPr marL="450850"/>
            <a:endParaRPr lang="ru-RU" b="1" dirty="0"/>
          </a:p>
          <a:p>
            <a:pPr marL="450850"/>
            <a:r>
              <a:rPr lang="ru-RU" dirty="0"/>
              <a:t>«Если семь чуде света увеличить в два раза, сколько получиться?»</a:t>
            </a:r>
          </a:p>
          <a:p>
            <a:pPr marL="450850"/>
            <a:r>
              <a:rPr lang="ru-RU" dirty="0"/>
              <a:t>«Сколько будет, если трёх девиц под окном умножить на пять?»</a:t>
            </a:r>
          </a:p>
          <a:p>
            <a:pPr marL="450850"/>
            <a:endParaRPr lang="ru-RU" dirty="0"/>
          </a:p>
          <a:p>
            <a:pPr marL="450850"/>
            <a:r>
              <a:rPr lang="ru-RU" dirty="0"/>
              <a:t>Используем </a:t>
            </a:r>
            <a:r>
              <a:rPr lang="ru-RU" b="1" dirty="0"/>
              <a:t>известные числовые сочетания 🔢📚</a:t>
            </a:r>
            <a:r>
              <a:rPr lang="ru-RU" dirty="0"/>
              <a:t>:</a:t>
            </a:r>
          </a:p>
          <a:p>
            <a:pPr marL="450850"/>
            <a:endParaRPr lang="ru-RU" dirty="0"/>
          </a:p>
          <a:p>
            <a:pPr marL="450850"/>
            <a:r>
              <a:rPr lang="ru-RU" dirty="0"/>
              <a:t>«на седьмом небе от счастья»,</a:t>
            </a:r>
          </a:p>
          <a:p>
            <a:pPr marL="450850"/>
            <a:r>
              <a:rPr lang="ru-RU" dirty="0"/>
              <a:t>«три поросёнка»,</a:t>
            </a:r>
          </a:p>
          <a:p>
            <a:pPr marL="450850"/>
            <a:r>
              <a:rPr lang="ru-RU" dirty="0"/>
              <a:t>«три полоски Адидас»,</a:t>
            </a:r>
          </a:p>
          <a:p>
            <a:pPr marL="450850"/>
            <a:r>
              <a:rPr lang="ru-RU" dirty="0"/>
              <a:t>«девять жизней» и т.д.</a:t>
            </a:r>
          </a:p>
          <a:p>
            <a:endParaRPr lang="ru-RU" dirty="0"/>
          </a:p>
        </p:txBody>
      </p:sp>
      <p:sp>
        <p:nvSpPr>
          <p:cNvPr id="86" name="Google Shape;86;p16"/>
          <p:cNvSpPr/>
          <p:nvPr/>
        </p:nvSpPr>
        <p:spPr>
          <a:xfrm>
            <a:off x="787198" y="469668"/>
            <a:ext cx="7526700" cy="923400"/>
          </a:xfrm>
          <a:prstGeom prst="roundRect">
            <a:avLst>
              <a:gd name="adj" fmla="val 0"/>
            </a:avLst>
          </a:prstGeom>
          <a:solidFill>
            <a:srgbClr val="00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764899" y="659068"/>
            <a:ext cx="7526700" cy="923400"/>
          </a:xfrm>
          <a:prstGeom prst="roundRect">
            <a:avLst>
              <a:gd name="adj" fmla="val 0"/>
            </a:avLst>
          </a:prstGeom>
          <a:solidFill>
            <a:srgbClr val="00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742600" y="639275"/>
            <a:ext cx="75267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300" dirty="0">
                <a:solidFill>
                  <a:schemeClr val="lt1"/>
                </a:solidFill>
                <a:latin typeface="Times New Roman" panose="02020603050405020304" pitchFamily="18" charset="0"/>
                <a:ea typeface="Nunito Sans ExtraBold"/>
                <a:cs typeface="Times New Roman" panose="02020603050405020304" pitchFamily="18" charset="0"/>
                <a:sym typeface="Nunito Sans ExtraBold"/>
              </a:rPr>
              <a:t>Решение задачи</a:t>
            </a:r>
            <a:endParaRPr sz="4300" dirty="0">
              <a:solidFill>
                <a:schemeClr val="lt1"/>
              </a:solidFill>
              <a:latin typeface="Times New Roman" panose="02020603050405020304" pitchFamily="18" charset="0"/>
              <a:ea typeface="Nunito Sans ExtraBold"/>
              <a:cs typeface="Times New Roman" panose="02020603050405020304" pitchFamily="18" charset="0"/>
              <a:sym typeface="Nunito Sans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388</Words>
  <Application>Microsoft Office PowerPoint</Application>
  <PresentationFormat>Экран (16:9)</PresentationFormat>
  <Paragraphs>109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Nunito Sans ExtraBold</vt:lpstr>
      <vt:lpstr>Nunito Sans SemiBold</vt:lpstr>
      <vt:lpstr>Times New Roman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NILS</dc:creator>
  <cp:lastModifiedBy>NILS</cp:lastModifiedBy>
  <cp:revision>19</cp:revision>
  <dcterms:modified xsi:type="dcterms:W3CDTF">2021-12-12T10:28:12Z</dcterms:modified>
</cp:coreProperties>
</file>