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7/23/19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7/23/19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7/23/19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ACmydtFDTGs?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DFF-D9F6-4748-9DDF-87AA8F30E184}"/>
              </a:ext>
            </a:extLst>
          </p:cNvPr>
          <p:cNvSpPr>
            <a:spLocks noGrp="1"/>
          </p:cNvSpPr>
          <p:nvPr>
            <p:ph type="ctrTitle"/>
          </p:nvPr>
        </p:nvSpPr>
        <p:spPr/>
        <p:txBody>
          <a:bodyPr/>
          <a:lstStyle/>
          <a:p>
            <a:r>
              <a:rPr lang="en-US" dirty="0"/>
              <a:t>What’s for breakfast</a:t>
            </a:r>
          </a:p>
        </p:txBody>
      </p:sp>
      <p:sp>
        <p:nvSpPr>
          <p:cNvPr id="3" name="Subtitle 2">
            <a:extLst>
              <a:ext uri="{FF2B5EF4-FFF2-40B4-BE49-F238E27FC236}">
                <a16:creationId xmlns:a16="http://schemas.microsoft.com/office/drawing/2014/main" id="{615A2E9A-EE97-D041-82F8-4C6DD334D688}"/>
              </a:ext>
            </a:extLst>
          </p:cNvPr>
          <p:cNvSpPr>
            <a:spLocks noGrp="1"/>
          </p:cNvSpPr>
          <p:nvPr>
            <p:ph type="subTitle" idx="1"/>
          </p:nvPr>
        </p:nvSpPr>
        <p:spPr>
          <a:xfrm>
            <a:off x="3213357" y="3886680"/>
            <a:ext cx="5764769" cy="1086237"/>
          </a:xfrm>
        </p:spPr>
        <p:txBody>
          <a:bodyPr/>
          <a:lstStyle/>
          <a:p>
            <a:r>
              <a:rPr lang="en-US" dirty="0"/>
              <a:t>Machine Learning Algorithm to Predict Popular Breakfast Meals </a:t>
            </a:r>
          </a:p>
        </p:txBody>
      </p:sp>
      <p:sp>
        <p:nvSpPr>
          <p:cNvPr id="4" name="Subtitle 2">
            <a:extLst>
              <a:ext uri="{FF2B5EF4-FFF2-40B4-BE49-F238E27FC236}">
                <a16:creationId xmlns:a16="http://schemas.microsoft.com/office/drawing/2014/main" id="{7A2E1856-DB55-C945-878E-221EE24D892B}"/>
              </a:ext>
            </a:extLst>
          </p:cNvPr>
          <p:cNvSpPr txBox="1">
            <a:spLocks/>
          </p:cNvSpPr>
          <p:nvPr/>
        </p:nvSpPr>
        <p:spPr>
          <a:xfrm>
            <a:off x="4135191" y="4972917"/>
            <a:ext cx="5764769" cy="43489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400" b="1" i="1" dirty="0"/>
              <a:t>Prepared By</a:t>
            </a:r>
            <a:r>
              <a:rPr lang="en-US" sz="1400" i="1" dirty="0"/>
              <a:t>: Cindy Hui, David Phillips, Priscilla Maddela, Shelly Garg, Polina Zasheva</a:t>
            </a:r>
          </a:p>
        </p:txBody>
      </p:sp>
    </p:spTree>
    <p:extLst>
      <p:ext uri="{BB962C8B-B14F-4D97-AF65-F5344CB8AC3E}">
        <p14:creationId xmlns:p14="http://schemas.microsoft.com/office/powerpoint/2010/main" val="95214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AA1-343A-6449-B36E-187A84860E9E}"/>
              </a:ext>
            </a:extLst>
          </p:cNvPr>
          <p:cNvSpPr>
            <a:spLocks noGrp="1"/>
          </p:cNvSpPr>
          <p:nvPr>
            <p:ph type="title"/>
          </p:nvPr>
        </p:nvSpPr>
        <p:spPr>
          <a:xfrm>
            <a:off x="1505414" y="485078"/>
            <a:ext cx="9601200" cy="864220"/>
          </a:xfrm>
        </p:spPr>
        <p:txBody>
          <a:bodyPr>
            <a:normAutofit fontScale="90000"/>
          </a:bodyPr>
          <a:lstStyle/>
          <a:p>
            <a:r>
              <a:rPr lang="en-US" b="1" u="sng" dirty="0"/>
              <a:t>General Overview</a:t>
            </a:r>
            <a:r>
              <a:rPr lang="en-US" b="1" dirty="0"/>
              <a:t>:</a:t>
            </a:r>
            <a:br>
              <a:rPr lang="en-US" b="1" dirty="0"/>
            </a:br>
            <a:r>
              <a:rPr lang="en-US" b="1" dirty="0"/>
              <a:t>	</a:t>
            </a:r>
            <a:endParaRPr lang="en-US" dirty="0"/>
          </a:p>
        </p:txBody>
      </p:sp>
      <p:pic>
        <p:nvPicPr>
          <p:cNvPr id="6" name="Online Media 5" descr="Silicon Valley: Not Hotdog (Season 4 Episode 4 Clip) | HBO">
            <a:hlinkClick r:id="" action="ppaction://media"/>
            <a:extLst>
              <a:ext uri="{FF2B5EF4-FFF2-40B4-BE49-F238E27FC236}">
                <a16:creationId xmlns:a16="http://schemas.microsoft.com/office/drawing/2014/main" id="{1DDF6926-A02E-DB4A-BAB3-3EEDCDFF7676}"/>
              </a:ext>
            </a:extLst>
          </p:cNvPr>
          <p:cNvPicPr>
            <a:picLocks noRot="1" noChangeAspect="1"/>
          </p:cNvPicPr>
          <p:nvPr>
            <a:videoFile r:link="rId1"/>
          </p:nvPr>
        </p:nvPicPr>
        <p:blipFill>
          <a:blip r:embed="rId3"/>
          <a:stretch>
            <a:fillRect/>
          </a:stretch>
        </p:blipFill>
        <p:spPr>
          <a:xfrm>
            <a:off x="2230244" y="1425964"/>
            <a:ext cx="8162693" cy="4645875"/>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23870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DE94-5393-B241-B48D-7ACF99DD60C8}"/>
              </a:ext>
            </a:extLst>
          </p:cNvPr>
          <p:cNvSpPr>
            <a:spLocks noGrp="1"/>
          </p:cNvSpPr>
          <p:nvPr>
            <p:ph type="title"/>
          </p:nvPr>
        </p:nvSpPr>
        <p:spPr>
          <a:xfrm>
            <a:off x="1371600" y="475941"/>
            <a:ext cx="9601200" cy="819615"/>
          </a:xfrm>
        </p:spPr>
        <p:txBody>
          <a:bodyPr/>
          <a:lstStyle/>
          <a:p>
            <a:r>
              <a:rPr lang="en-US" u="sng" dirty="0"/>
              <a:t>Process Outline</a:t>
            </a:r>
          </a:p>
        </p:txBody>
      </p:sp>
      <p:sp>
        <p:nvSpPr>
          <p:cNvPr id="3" name="Content Placeholder 2">
            <a:extLst>
              <a:ext uri="{FF2B5EF4-FFF2-40B4-BE49-F238E27FC236}">
                <a16:creationId xmlns:a16="http://schemas.microsoft.com/office/drawing/2014/main" id="{B594ED11-05EF-654D-BD17-3CE3C5B60CDB}"/>
              </a:ext>
            </a:extLst>
          </p:cNvPr>
          <p:cNvSpPr>
            <a:spLocks noGrp="1"/>
          </p:cNvSpPr>
          <p:nvPr>
            <p:ph idx="1"/>
          </p:nvPr>
        </p:nvSpPr>
        <p:spPr>
          <a:xfrm>
            <a:off x="1371600" y="1219045"/>
            <a:ext cx="7359805" cy="4783873"/>
          </a:xfrm>
        </p:spPr>
        <p:txBody>
          <a:bodyPr>
            <a:normAutofit fontScale="92500" lnSpcReduction="10000"/>
          </a:bodyPr>
          <a:lstStyle/>
          <a:p>
            <a:r>
              <a:rPr lang="en-US" dirty="0"/>
              <a:t>Download and extract </a:t>
            </a:r>
            <a:r>
              <a:rPr lang="en-US" b="1" dirty="0"/>
              <a:t>Food 101 </a:t>
            </a:r>
            <a:r>
              <a:rPr lang="en-US" dirty="0"/>
              <a:t>dataset</a:t>
            </a:r>
          </a:p>
          <a:p>
            <a:r>
              <a:rPr lang="en-US" dirty="0"/>
              <a:t>Understand dataset structure and files</a:t>
            </a:r>
          </a:p>
          <a:p>
            <a:r>
              <a:rPr lang="en-US" dirty="0"/>
              <a:t>Visualize random image from three of the classes</a:t>
            </a:r>
          </a:p>
          <a:p>
            <a:r>
              <a:rPr lang="en-US" dirty="0"/>
              <a:t>Create a subset of data with few classes*</a:t>
            </a:r>
            <a:endParaRPr lang="en-US" b="1" dirty="0"/>
          </a:p>
          <a:p>
            <a:r>
              <a:rPr lang="en-US" dirty="0"/>
              <a:t>Train the Model</a:t>
            </a:r>
          </a:p>
          <a:p>
            <a:r>
              <a:rPr lang="en-US" dirty="0"/>
              <a:t>Fine tune Inception Pretrained model</a:t>
            </a:r>
          </a:p>
          <a:p>
            <a:r>
              <a:rPr lang="en-US" dirty="0"/>
              <a:t>Predicting classes for new images from internet</a:t>
            </a:r>
          </a:p>
          <a:p>
            <a:r>
              <a:rPr lang="en-US" dirty="0"/>
              <a:t>Reformatted data as HDF5 to enable easier handling without compromising the model from a computational perspective</a:t>
            </a:r>
          </a:p>
          <a:p>
            <a:r>
              <a:rPr lang="en-US" dirty="0"/>
              <a:t>Scale up the model utilizing GitHub LFS,  Flask &amp; Keras, Tensorflow</a:t>
            </a:r>
          </a:p>
          <a:p>
            <a:r>
              <a:rPr lang="en-US" dirty="0"/>
              <a:t>Create a user interface that allows someone to upload an image of a food to be recognized by the machine learning algorithm </a:t>
            </a:r>
          </a:p>
          <a:p>
            <a:endParaRPr lang="en-US" dirty="0"/>
          </a:p>
          <a:p>
            <a:endParaRPr lang="en-US" dirty="0"/>
          </a:p>
        </p:txBody>
      </p:sp>
      <p:pic>
        <p:nvPicPr>
          <p:cNvPr id="4" name="Picture 3">
            <a:extLst>
              <a:ext uri="{FF2B5EF4-FFF2-40B4-BE49-F238E27FC236}">
                <a16:creationId xmlns:a16="http://schemas.microsoft.com/office/drawing/2014/main" id="{BD7D1C37-CC32-4547-B6FA-E181506F1844}"/>
              </a:ext>
            </a:extLst>
          </p:cNvPr>
          <p:cNvPicPr>
            <a:picLocks noChangeAspect="1"/>
          </p:cNvPicPr>
          <p:nvPr/>
        </p:nvPicPr>
        <p:blipFill>
          <a:blip r:embed="rId2"/>
          <a:stretch>
            <a:fillRect/>
          </a:stretch>
        </p:blipFill>
        <p:spPr>
          <a:xfrm>
            <a:off x="8608742" y="2996851"/>
            <a:ext cx="3254274" cy="3006067"/>
          </a:xfrm>
          <a:prstGeom prst="rect">
            <a:avLst/>
          </a:prstGeom>
        </p:spPr>
      </p:pic>
    </p:spTree>
    <p:extLst>
      <p:ext uri="{BB962C8B-B14F-4D97-AF65-F5344CB8AC3E}">
        <p14:creationId xmlns:p14="http://schemas.microsoft.com/office/powerpoint/2010/main" val="367136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0DE5C6B-2231-4047-B881-A5E6CABF76D7}"/>
              </a:ext>
            </a:extLst>
          </p:cNvPr>
          <p:cNvCxnSpPr>
            <a:cxnSpLocks/>
            <a:endCxn id="13" idx="0"/>
          </p:cNvCxnSpPr>
          <p:nvPr/>
        </p:nvCxnSpPr>
        <p:spPr>
          <a:xfrm flipH="1">
            <a:off x="2559269" y="2291254"/>
            <a:ext cx="52554" cy="3005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9F47A48-ECE9-2A40-A55A-186DC7F1C436}"/>
              </a:ext>
            </a:extLst>
          </p:cNvPr>
          <p:cNvCxnSpPr>
            <a:cxnSpLocks/>
          </p:cNvCxnSpPr>
          <p:nvPr/>
        </p:nvCxnSpPr>
        <p:spPr>
          <a:xfrm>
            <a:off x="4784836" y="2291254"/>
            <a:ext cx="0" cy="3005959"/>
          </a:xfrm>
          <a:prstGeom prst="line">
            <a:avLst/>
          </a:prstGeom>
        </p:spPr>
        <p:style>
          <a:lnRef idx="2">
            <a:schemeClr val="accent1"/>
          </a:lnRef>
          <a:fillRef idx="0">
            <a:schemeClr val="accent1"/>
          </a:fillRef>
          <a:effectRef idx="1">
            <a:schemeClr val="accent1"/>
          </a:effectRef>
          <a:fontRef idx="minor">
            <a:schemeClr val="tx1"/>
          </a:fontRef>
        </p:style>
      </p:cxnSp>
      <p:sp>
        <p:nvSpPr>
          <p:cNvPr id="5" name="Title 4">
            <a:extLst>
              <a:ext uri="{FF2B5EF4-FFF2-40B4-BE49-F238E27FC236}">
                <a16:creationId xmlns:a16="http://schemas.microsoft.com/office/drawing/2014/main" id="{E5417907-2B29-FA44-AAB3-7065BA2EA274}"/>
              </a:ext>
            </a:extLst>
          </p:cNvPr>
          <p:cNvSpPr>
            <a:spLocks noGrp="1"/>
          </p:cNvSpPr>
          <p:nvPr>
            <p:ph type="title"/>
          </p:nvPr>
        </p:nvSpPr>
        <p:spPr>
          <a:xfrm>
            <a:off x="1371600" y="526832"/>
            <a:ext cx="9601200" cy="1485900"/>
          </a:xfrm>
        </p:spPr>
        <p:txBody>
          <a:bodyPr/>
          <a:lstStyle/>
          <a:p>
            <a:r>
              <a:rPr lang="en-US" b="1" u="sng" dirty="0"/>
              <a:t>Multiclass Selection Model Description</a:t>
            </a:r>
          </a:p>
        </p:txBody>
      </p:sp>
      <p:sp>
        <p:nvSpPr>
          <p:cNvPr id="6" name="Rectangle 5">
            <a:extLst>
              <a:ext uri="{FF2B5EF4-FFF2-40B4-BE49-F238E27FC236}">
                <a16:creationId xmlns:a16="http://schemas.microsoft.com/office/drawing/2014/main" id="{DD941266-69DF-024D-B19A-11911EB6B244}"/>
              </a:ext>
            </a:extLst>
          </p:cNvPr>
          <p:cNvSpPr/>
          <p:nvPr/>
        </p:nvSpPr>
        <p:spPr>
          <a:xfrm>
            <a:off x="1576552" y="2479289"/>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French Toast</a:t>
            </a:r>
          </a:p>
        </p:txBody>
      </p:sp>
      <p:sp>
        <p:nvSpPr>
          <p:cNvPr id="8" name="Rectangle 7">
            <a:extLst>
              <a:ext uri="{FF2B5EF4-FFF2-40B4-BE49-F238E27FC236}">
                <a16:creationId xmlns:a16="http://schemas.microsoft.com/office/drawing/2014/main" id="{A60A8D35-710D-634F-80B5-E888DEA033DB}"/>
              </a:ext>
            </a:extLst>
          </p:cNvPr>
          <p:cNvSpPr/>
          <p:nvPr/>
        </p:nvSpPr>
        <p:spPr>
          <a:xfrm>
            <a:off x="3710152" y="2516651"/>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Waffle</a:t>
            </a:r>
          </a:p>
        </p:txBody>
      </p:sp>
      <p:sp>
        <p:nvSpPr>
          <p:cNvPr id="9" name="Rectangle 8">
            <a:extLst>
              <a:ext uri="{FF2B5EF4-FFF2-40B4-BE49-F238E27FC236}">
                <a16:creationId xmlns:a16="http://schemas.microsoft.com/office/drawing/2014/main" id="{7B2E2893-34D0-0A49-AC5E-2C399F77C734}"/>
              </a:ext>
            </a:extLst>
          </p:cNvPr>
          <p:cNvSpPr/>
          <p:nvPr/>
        </p:nvSpPr>
        <p:spPr>
          <a:xfrm>
            <a:off x="3746938" y="3473671"/>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Breakfast Burrito</a:t>
            </a:r>
          </a:p>
        </p:txBody>
      </p:sp>
      <p:sp>
        <p:nvSpPr>
          <p:cNvPr id="10" name="Rectangle 9">
            <a:extLst>
              <a:ext uri="{FF2B5EF4-FFF2-40B4-BE49-F238E27FC236}">
                <a16:creationId xmlns:a16="http://schemas.microsoft.com/office/drawing/2014/main" id="{27BA4E57-66B1-204C-A152-ABA3304929FD}"/>
              </a:ext>
            </a:extLst>
          </p:cNvPr>
          <p:cNvSpPr/>
          <p:nvPr/>
        </p:nvSpPr>
        <p:spPr>
          <a:xfrm>
            <a:off x="3746938" y="4385442"/>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Donuts</a:t>
            </a:r>
          </a:p>
        </p:txBody>
      </p:sp>
      <p:sp>
        <p:nvSpPr>
          <p:cNvPr id="11" name="Rectangle 10">
            <a:extLst>
              <a:ext uri="{FF2B5EF4-FFF2-40B4-BE49-F238E27FC236}">
                <a16:creationId xmlns:a16="http://schemas.microsoft.com/office/drawing/2014/main" id="{6D261EED-0678-F34A-8903-9E730CDD793A}"/>
              </a:ext>
            </a:extLst>
          </p:cNvPr>
          <p:cNvSpPr/>
          <p:nvPr/>
        </p:nvSpPr>
        <p:spPr>
          <a:xfrm>
            <a:off x="1576552" y="3473670"/>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Omelet</a:t>
            </a:r>
          </a:p>
        </p:txBody>
      </p:sp>
      <p:sp>
        <p:nvSpPr>
          <p:cNvPr id="12" name="Rectangle 11">
            <a:extLst>
              <a:ext uri="{FF2B5EF4-FFF2-40B4-BE49-F238E27FC236}">
                <a16:creationId xmlns:a16="http://schemas.microsoft.com/office/drawing/2014/main" id="{6CACFC12-81EB-3347-8295-F7E4E72E5B72}"/>
              </a:ext>
            </a:extLst>
          </p:cNvPr>
          <p:cNvSpPr/>
          <p:nvPr/>
        </p:nvSpPr>
        <p:spPr>
          <a:xfrm>
            <a:off x="1576552" y="4415164"/>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Deviled Eggs</a:t>
            </a:r>
          </a:p>
        </p:txBody>
      </p:sp>
      <p:sp>
        <p:nvSpPr>
          <p:cNvPr id="13" name="Rectangle 12">
            <a:extLst>
              <a:ext uri="{FF2B5EF4-FFF2-40B4-BE49-F238E27FC236}">
                <a16:creationId xmlns:a16="http://schemas.microsoft.com/office/drawing/2014/main" id="{A939D407-0E4B-0B40-842E-A9B75A2ED022}"/>
              </a:ext>
            </a:extLst>
          </p:cNvPr>
          <p:cNvSpPr/>
          <p:nvPr/>
        </p:nvSpPr>
        <p:spPr>
          <a:xfrm>
            <a:off x="1576552" y="5297213"/>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Huevos Rancheros</a:t>
            </a:r>
          </a:p>
        </p:txBody>
      </p:sp>
      <p:sp>
        <p:nvSpPr>
          <p:cNvPr id="14" name="Rectangle 13">
            <a:extLst>
              <a:ext uri="{FF2B5EF4-FFF2-40B4-BE49-F238E27FC236}">
                <a16:creationId xmlns:a16="http://schemas.microsoft.com/office/drawing/2014/main" id="{F226D560-6212-DE4C-9F7A-DF9808060400}"/>
              </a:ext>
            </a:extLst>
          </p:cNvPr>
          <p:cNvSpPr/>
          <p:nvPr/>
        </p:nvSpPr>
        <p:spPr>
          <a:xfrm>
            <a:off x="3746939" y="5297213"/>
            <a:ext cx="1965434"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Pancakes</a:t>
            </a:r>
          </a:p>
        </p:txBody>
      </p:sp>
      <p:sp>
        <p:nvSpPr>
          <p:cNvPr id="15" name="Rectangle 14">
            <a:extLst>
              <a:ext uri="{FF2B5EF4-FFF2-40B4-BE49-F238E27FC236}">
                <a16:creationId xmlns:a16="http://schemas.microsoft.com/office/drawing/2014/main" id="{16804DEC-71A7-FB41-961A-9A15162674EB}"/>
              </a:ext>
            </a:extLst>
          </p:cNvPr>
          <p:cNvSpPr/>
          <p:nvPr/>
        </p:nvSpPr>
        <p:spPr>
          <a:xfrm>
            <a:off x="4535214" y="1459624"/>
            <a:ext cx="2769476" cy="55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Are You Hungry?</a:t>
            </a:r>
          </a:p>
        </p:txBody>
      </p:sp>
      <p:cxnSp>
        <p:nvCxnSpPr>
          <p:cNvPr id="17" name="Straight Connector 16">
            <a:extLst>
              <a:ext uri="{FF2B5EF4-FFF2-40B4-BE49-F238E27FC236}">
                <a16:creationId xmlns:a16="http://schemas.microsoft.com/office/drawing/2014/main" id="{73A99E4B-53C3-F64A-BFA6-39927F533B7C}"/>
              </a:ext>
            </a:extLst>
          </p:cNvPr>
          <p:cNvCxnSpPr>
            <a:cxnSpLocks/>
            <a:stCxn id="15" idx="2"/>
          </p:cNvCxnSpPr>
          <p:nvPr/>
        </p:nvCxnSpPr>
        <p:spPr>
          <a:xfrm>
            <a:off x="5919952" y="2012731"/>
            <a:ext cx="0" cy="2785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5F45C06-53EF-5543-B4ED-180045A1DC0B}"/>
              </a:ext>
            </a:extLst>
          </p:cNvPr>
          <p:cNvCxnSpPr>
            <a:cxnSpLocks/>
          </p:cNvCxnSpPr>
          <p:nvPr/>
        </p:nvCxnSpPr>
        <p:spPr>
          <a:xfrm flipH="1">
            <a:off x="2611825" y="2291254"/>
            <a:ext cx="6374520"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0CDC5FEC-2656-8141-993F-406E9B2AC009}"/>
              </a:ext>
            </a:extLst>
          </p:cNvPr>
          <p:cNvSpPr/>
          <p:nvPr/>
        </p:nvSpPr>
        <p:spPr>
          <a:xfrm>
            <a:off x="7366455" y="2941598"/>
            <a:ext cx="3281821" cy="1996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NOT BREAKFAST !!!</a:t>
            </a:r>
          </a:p>
        </p:txBody>
      </p:sp>
      <p:cxnSp>
        <p:nvCxnSpPr>
          <p:cNvPr id="56" name="Straight Connector 55">
            <a:extLst>
              <a:ext uri="{FF2B5EF4-FFF2-40B4-BE49-F238E27FC236}">
                <a16:creationId xmlns:a16="http://schemas.microsoft.com/office/drawing/2014/main" id="{8B8EA222-74D2-D445-B671-279F712C3D15}"/>
              </a:ext>
            </a:extLst>
          </p:cNvPr>
          <p:cNvCxnSpPr>
            <a:cxnSpLocks/>
            <a:endCxn id="46" idx="0"/>
          </p:cNvCxnSpPr>
          <p:nvPr/>
        </p:nvCxnSpPr>
        <p:spPr>
          <a:xfrm>
            <a:off x="9007366" y="2282049"/>
            <a:ext cx="0" cy="6595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40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9D0C-D02F-674A-9188-88D06BC3DFE1}"/>
              </a:ext>
            </a:extLst>
          </p:cNvPr>
          <p:cNvSpPr>
            <a:spLocks noGrp="1"/>
          </p:cNvSpPr>
          <p:nvPr>
            <p:ph type="title"/>
          </p:nvPr>
        </p:nvSpPr>
        <p:spPr>
          <a:xfrm>
            <a:off x="1371600" y="423746"/>
            <a:ext cx="9601200" cy="1485900"/>
          </a:xfrm>
        </p:spPr>
        <p:txBody>
          <a:bodyPr/>
          <a:lstStyle/>
          <a:p>
            <a:r>
              <a:rPr lang="en-US" b="1" u="sng" dirty="0"/>
              <a:t>Model Outline</a:t>
            </a:r>
            <a:br>
              <a:rPr lang="en-US" dirty="0"/>
            </a:br>
            <a:endParaRPr lang="en-US" dirty="0"/>
          </a:p>
        </p:txBody>
      </p:sp>
      <p:sp>
        <p:nvSpPr>
          <p:cNvPr id="3" name="Content Placeholder 2">
            <a:extLst>
              <a:ext uri="{FF2B5EF4-FFF2-40B4-BE49-F238E27FC236}">
                <a16:creationId xmlns:a16="http://schemas.microsoft.com/office/drawing/2014/main" id="{98C05C24-34CC-7245-AEBE-E70B48D48D7A}"/>
              </a:ext>
            </a:extLst>
          </p:cNvPr>
          <p:cNvSpPr>
            <a:spLocks noGrp="1"/>
          </p:cNvSpPr>
          <p:nvPr>
            <p:ph idx="1"/>
          </p:nvPr>
        </p:nvSpPr>
        <p:spPr>
          <a:xfrm>
            <a:off x="1371600" y="1315843"/>
            <a:ext cx="9601200" cy="4895386"/>
          </a:xfrm>
        </p:spPr>
        <p:txBody>
          <a:bodyPr>
            <a:normAutofit fontScale="92500" lnSpcReduction="20000"/>
          </a:bodyPr>
          <a:lstStyle/>
          <a:p>
            <a:r>
              <a:rPr lang="en-US" dirty="0"/>
              <a:t>Split the image data into train and test</a:t>
            </a:r>
          </a:p>
          <a:p>
            <a:r>
              <a:rPr lang="en-US" dirty="0"/>
              <a:t>Prepared “Training” dataset</a:t>
            </a:r>
          </a:p>
          <a:p>
            <a:r>
              <a:rPr lang="en-US" dirty="0"/>
              <a:t>Prepared “Testing” dataset</a:t>
            </a:r>
          </a:p>
          <a:p>
            <a:r>
              <a:rPr lang="en-US" dirty="0"/>
              <a:t>For computational efficiency, limited the dataset to 9 classes to develop the multiclass classification model</a:t>
            </a:r>
          </a:p>
          <a:p>
            <a:r>
              <a:rPr lang="en-US" dirty="0"/>
              <a:t>Generated separate data folders for each class</a:t>
            </a:r>
          </a:p>
          <a:p>
            <a:r>
              <a:rPr lang="en-US" dirty="0"/>
              <a:t>Fine tuned Inception Pretrained model </a:t>
            </a:r>
          </a:p>
          <a:p>
            <a:pPr lvl="1"/>
            <a:r>
              <a:rPr lang="en-US" dirty="0"/>
              <a:t>Use Keras to provide pretrained model</a:t>
            </a:r>
          </a:p>
          <a:p>
            <a:pPr lvl="1"/>
            <a:r>
              <a:rPr lang="en-US" dirty="0"/>
              <a:t>Using the pretrained model, we were able to use the already learned weights and add few layers on top to finetune the model to our new data</a:t>
            </a:r>
          </a:p>
          <a:p>
            <a:pPr lvl="1"/>
            <a:r>
              <a:rPr lang="en-US" dirty="0"/>
              <a:t>This helps in faster convergence and saves time and computation when compared to models trained from scratch</a:t>
            </a:r>
          </a:p>
          <a:p>
            <a:r>
              <a:rPr lang="en-US" dirty="0"/>
              <a:t>Visualized the accuracy of the model</a:t>
            </a:r>
          </a:p>
          <a:p>
            <a:r>
              <a:rPr lang="en-US" dirty="0"/>
              <a:t>Predicted classes for new images from internet using the best trained model</a:t>
            </a:r>
          </a:p>
          <a:p>
            <a:r>
              <a:rPr lang="en-US" dirty="0"/>
              <a:t>Set compile=False and clearing the session leads to faster loading of the saved model</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407509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68D7-98BE-9F43-BAD9-07A671310B2B}"/>
              </a:ext>
            </a:extLst>
          </p:cNvPr>
          <p:cNvSpPr>
            <a:spLocks noGrp="1"/>
          </p:cNvSpPr>
          <p:nvPr>
            <p:ph type="title"/>
          </p:nvPr>
        </p:nvSpPr>
        <p:spPr/>
        <p:txBody>
          <a:bodyPr/>
          <a:lstStyle/>
          <a:p>
            <a:r>
              <a:rPr lang="en-US" b="1" u="sng" dirty="0"/>
              <a:t>Deployment</a:t>
            </a:r>
          </a:p>
        </p:txBody>
      </p:sp>
      <p:sp>
        <p:nvSpPr>
          <p:cNvPr id="3" name="Content Placeholder 2">
            <a:extLst>
              <a:ext uri="{FF2B5EF4-FFF2-40B4-BE49-F238E27FC236}">
                <a16:creationId xmlns:a16="http://schemas.microsoft.com/office/drawing/2014/main" id="{05A3B3DB-75E7-BF4A-862F-44713145AD20}"/>
              </a:ext>
            </a:extLst>
          </p:cNvPr>
          <p:cNvSpPr>
            <a:spLocks noGrp="1"/>
          </p:cNvSpPr>
          <p:nvPr>
            <p:ph idx="1"/>
          </p:nvPr>
        </p:nvSpPr>
        <p:spPr>
          <a:xfrm>
            <a:off x="1371600" y="1472426"/>
            <a:ext cx="9601200" cy="3581400"/>
          </a:xfrm>
        </p:spPr>
        <p:txBody>
          <a:bodyPr/>
          <a:lstStyle/>
          <a:p>
            <a:r>
              <a:rPr lang="en-US" dirty="0"/>
              <a:t>Created a directory of the model</a:t>
            </a:r>
          </a:p>
          <a:p>
            <a:r>
              <a:rPr lang="en-US" dirty="0"/>
              <a:t>Created a python script to build and train the model and run that script</a:t>
            </a:r>
          </a:p>
          <a:p>
            <a:r>
              <a:rPr lang="en-US" dirty="0"/>
              <a:t>Created directory for the Flask App</a:t>
            </a:r>
          </a:p>
          <a:p>
            <a:r>
              <a:rPr lang="en-US" dirty="0"/>
              <a:t>Copy the pre-trained model to the root of the Flask app</a:t>
            </a:r>
          </a:p>
          <a:p>
            <a:r>
              <a:rPr lang="en-US" dirty="0"/>
              <a:t>Set up virtual hosting for Flask</a:t>
            </a:r>
          </a:p>
          <a:p>
            <a:r>
              <a:rPr lang="en-US" dirty="0"/>
              <a:t>Create and HTML script that enables image interaction with model on app</a:t>
            </a:r>
          </a:p>
        </p:txBody>
      </p:sp>
      <p:pic>
        <p:nvPicPr>
          <p:cNvPr id="4" name="Picture 3">
            <a:extLst>
              <a:ext uri="{FF2B5EF4-FFF2-40B4-BE49-F238E27FC236}">
                <a16:creationId xmlns:a16="http://schemas.microsoft.com/office/drawing/2014/main" id="{5B2B0374-7FBD-F142-A091-90333AEE27B1}"/>
              </a:ext>
            </a:extLst>
          </p:cNvPr>
          <p:cNvPicPr>
            <a:picLocks noChangeAspect="1"/>
          </p:cNvPicPr>
          <p:nvPr/>
        </p:nvPicPr>
        <p:blipFill>
          <a:blip r:embed="rId2"/>
          <a:stretch>
            <a:fillRect/>
          </a:stretch>
        </p:blipFill>
        <p:spPr>
          <a:xfrm>
            <a:off x="1953434" y="4354551"/>
            <a:ext cx="5733750" cy="1817649"/>
          </a:xfrm>
          <a:prstGeom prst="rect">
            <a:avLst/>
          </a:prstGeom>
        </p:spPr>
      </p:pic>
    </p:spTree>
    <p:extLst>
      <p:ext uri="{BB962C8B-B14F-4D97-AF65-F5344CB8AC3E}">
        <p14:creationId xmlns:p14="http://schemas.microsoft.com/office/powerpoint/2010/main" val="73124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CBBB67-8311-6447-B312-4DE09E77D089}"/>
              </a:ext>
            </a:extLst>
          </p:cNvPr>
          <p:cNvPicPr>
            <a:picLocks noGrp="1" noChangeAspect="1"/>
          </p:cNvPicPr>
          <p:nvPr>
            <p:ph idx="1"/>
          </p:nvPr>
        </p:nvPicPr>
        <p:blipFill>
          <a:blip r:embed="rId2"/>
          <a:stretch>
            <a:fillRect/>
          </a:stretch>
        </p:blipFill>
        <p:spPr>
          <a:xfrm>
            <a:off x="3943351" y="1381567"/>
            <a:ext cx="4037190" cy="4094865"/>
          </a:xfrm>
          <a:prstGeom prst="rect">
            <a:avLst/>
          </a:prstGeom>
        </p:spPr>
      </p:pic>
    </p:spTree>
    <p:extLst>
      <p:ext uri="{BB962C8B-B14F-4D97-AF65-F5344CB8AC3E}">
        <p14:creationId xmlns:p14="http://schemas.microsoft.com/office/powerpoint/2010/main" val="14994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834C-EAF4-7A4A-8EEA-FA764DBD4A4F}"/>
              </a:ext>
            </a:extLst>
          </p:cNvPr>
          <p:cNvSpPr>
            <a:spLocks noGrp="1"/>
          </p:cNvSpPr>
          <p:nvPr>
            <p:ph type="title"/>
          </p:nvPr>
        </p:nvSpPr>
        <p:spPr>
          <a:xfrm>
            <a:off x="1371600" y="685800"/>
            <a:ext cx="9601200" cy="841917"/>
          </a:xfrm>
        </p:spPr>
        <p:txBody>
          <a:bodyPr/>
          <a:lstStyle/>
          <a:p>
            <a:r>
              <a:rPr lang="en-US" b="1" u="sng"/>
              <a:t>Future Works</a:t>
            </a:r>
            <a:endParaRPr lang="en-US" b="1" u="sng" dirty="0"/>
          </a:p>
        </p:txBody>
      </p:sp>
      <p:sp>
        <p:nvSpPr>
          <p:cNvPr id="3" name="Content Placeholder 2">
            <a:extLst>
              <a:ext uri="{FF2B5EF4-FFF2-40B4-BE49-F238E27FC236}">
                <a16:creationId xmlns:a16="http://schemas.microsoft.com/office/drawing/2014/main" id="{81046BF9-4415-5C46-B5D6-013CAA69660A}"/>
              </a:ext>
            </a:extLst>
          </p:cNvPr>
          <p:cNvSpPr>
            <a:spLocks noGrp="1"/>
          </p:cNvSpPr>
          <p:nvPr>
            <p:ph idx="1"/>
          </p:nvPr>
        </p:nvSpPr>
        <p:spPr>
          <a:xfrm>
            <a:off x="1371600" y="1694985"/>
            <a:ext cx="9601200" cy="4172415"/>
          </a:xfrm>
        </p:spPr>
        <p:txBody>
          <a:bodyPr/>
          <a:lstStyle/>
          <a:p>
            <a:r>
              <a:rPr lang="en-US" dirty="0"/>
              <a:t>Currently our model is able to accurately predict the outcome from nine classes of food – waffles, omelet, French toast, breakfast burrito, donuts, pancakes, deviled eggs, huevos rancheros, “not breakfast food”</a:t>
            </a:r>
          </a:p>
          <a:p>
            <a:pPr lvl="1"/>
            <a:r>
              <a:rPr lang="en-US" dirty="0"/>
              <a:t>With more time and more computational power, we would like to add more classes to it and expand it’s usefulness by offering additional detail about each food selection– such as closes location to buy, nutritional fact, etc. </a:t>
            </a:r>
          </a:p>
          <a:p>
            <a:r>
              <a:rPr lang="en-US" dirty="0"/>
              <a:t>Currently our model is housed on a traditional website where the user is asked to upload an image in order to receive a response</a:t>
            </a:r>
          </a:p>
          <a:p>
            <a:pPr lvl="1"/>
            <a:r>
              <a:rPr lang="en-US" dirty="0"/>
              <a:t>With more time, we would like to turn this functionality into an application that enables the end user to use the camera on their phone to take a picture of a food and receive a response </a:t>
            </a:r>
          </a:p>
          <a:p>
            <a:pPr marL="530352" lvl="1" indent="0">
              <a:buNone/>
            </a:pPr>
            <a:endParaRPr lang="en-US" dirty="0"/>
          </a:p>
        </p:txBody>
      </p:sp>
    </p:spTree>
    <p:extLst>
      <p:ext uri="{BB962C8B-B14F-4D97-AF65-F5344CB8AC3E}">
        <p14:creationId xmlns:p14="http://schemas.microsoft.com/office/powerpoint/2010/main" val="382263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462F7F-F069-184B-A89D-3C313BC6ED44}"/>
              </a:ext>
            </a:extLst>
          </p:cNvPr>
          <p:cNvPicPr>
            <a:picLocks noChangeAspect="1"/>
          </p:cNvPicPr>
          <p:nvPr/>
        </p:nvPicPr>
        <p:blipFill>
          <a:blip r:embed="rId2"/>
          <a:stretch>
            <a:fillRect/>
          </a:stretch>
        </p:blipFill>
        <p:spPr>
          <a:xfrm>
            <a:off x="3370069" y="1504301"/>
            <a:ext cx="5451862" cy="3849398"/>
          </a:xfrm>
          <a:prstGeom prst="rect">
            <a:avLst/>
          </a:prstGeom>
        </p:spPr>
      </p:pic>
    </p:spTree>
    <p:extLst>
      <p:ext uri="{BB962C8B-B14F-4D97-AF65-F5344CB8AC3E}">
        <p14:creationId xmlns:p14="http://schemas.microsoft.com/office/powerpoint/2010/main" val="7989723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1848</TotalTime>
  <Words>485</Words>
  <Application>Microsoft Macintosh PowerPoint</Application>
  <PresentationFormat>Widescreen</PresentationFormat>
  <Paragraphs>53</Paragraphs>
  <Slides>9</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What’s for breakfast</vt:lpstr>
      <vt:lpstr>General Overview:  </vt:lpstr>
      <vt:lpstr>Process Outline</vt:lpstr>
      <vt:lpstr>Multiclass Selection Model Description</vt:lpstr>
      <vt:lpstr>Model Outline </vt:lpstr>
      <vt:lpstr>Deployment</vt:lpstr>
      <vt:lpstr>PowerPoint Presentation</vt:lpstr>
      <vt:lpstr>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for breakfast</dc:title>
  <dc:creator>Polina Zasheva</dc:creator>
  <cp:lastModifiedBy>Polina Zasheva</cp:lastModifiedBy>
  <cp:revision>26</cp:revision>
  <dcterms:created xsi:type="dcterms:W3CDTF">2019-07-21T19:26:55Z</dcterms:created>
  <dcterms:modified xsi:type="dcterms:W3CDTF">2019-07-24T01:39:51Z</dcterms:modified>
</cp:coreProperties>
</file>