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5"/>
  </p:notesMasterIdLst>
  <p:sldIdLst>
    <p:sldId id="271" r:id="rId5"/>
    <p:sldId id="272" r:id="rId6"/>
    <p:sldId id="299" r:id="rId7"/>
    <p:sldId id="289" r:id="rId8"/>
    <p:sldId id="301" r:id="rId9"/>
    <p:sldId id="286" r:id="rId10"/>
    <p:sldId id="273" r:id="rId11"/>
    <p:sldId id="287" r:id="rId12"/>
    <p:sldId id="288" r:id="rId13"/>
    <p:sldId id="274" r:id="rId14"/>
    <p:sldId id="292" r:id="rId15"/>
    <p:sldId id="293" r:id="rId16"/>
    <p:sldId id="306" r:id="rId17"/>
    <p:sldId id="307" r:id="rId18"/>
    <p:sldId id="294" r:id="rId19"/>
    <p:sldId id="304" r:id="rId20"/>
    <p:sldId id="295" r:id="rId21"/>
    <p:sldId id="305" r:id="rId22"/>
    <p:sldId id="296" r:id="rId23"/>
    <p:sldId id="314" r:id="rId24"/>
  </p:sldIdLst>
  <p:sldSz cx="12192000" cy="6858000"/>
  <p:notesSz cx="6858000" cy="9144000"/>
  <p:defaultTextStyle>
    <a:defPPr>
      <a:defRPr lang="en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25" userDrawn="1">
          <p15:clr>
            <a:srgbClr val="A4A3A4"/>
          </p15:clr>
        </p15:guide>
        <p15:guide id="4" pos="1209" userDrawn="1">
          <p15:clr>
            <a:srgbClr val="A4A3A4"/>
          </p15:clr>
        </p15:guide>
        <p15:guide id="5" pos="2955" userDrawn="1">
          <p15:clr>
            <a:srgbClr val="A4A3A4"/>
          </p15:clr>
        </p15:guide>
        <p15:guide id="6" pos="2071" userDrawn="1">
          <p15:clr>
            <a:srgbClr val="A4A3A4"/>
          </p15:clr>
        </p15:guide>
        <p15:guide id="9" pos="3840" userDrawn="1">
          <p15:clr>
            <a:srgbClr val="A4A3A4"/>
          </p15:clr>
        </p15:guide>
        <p15:guide id="10" pos="4702" userDrawn="1">
          <p15:clr>
            <a:srgbClr val="A4A3A4"/>
          </p15:clr>
        </p15:guide>
        <p15:guide id="11" pos="5586" userDrawn="1">
          <p15:clr>
            <a:srgbClr val="A4A3A4"/>
          </p15:clr>
        </p15:guide>
        <p15:guide id="12" pos="7333" userDrawn="1">
          <p15:clr>
            <a:srgbClr val="A4A3A4"/>
          </p15:clr>
        </p15:guide>
        <p15:guide id="13" orient="horz" pos="3952" userDrawn="1">
          <p15:clr>
            <a:srgbClr val="A4A3A4"/>
          </p15:clr>
        </p15:guide>
        <p15:guide id="15" pos="6471" userDrawn="1">
          <p15:clr>
            <a:srgbClr val="A4A3A4"/>
          </p15:clr>
        </p15:guide>
        <p15:guide id="16" orient="horz" pos="9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утьков Юрий Юрьевич" initials="КЮЮ" lastIdx="4" clrIdx="0">
    <p:extLst>
      <p:ext uri="{19B8F6BF-5375-455C-9EA6-DF929625EA0E}">
        <p15:presenceInfo xmlns:p15="http://schemas.microsoft.com/office/powerpoint/2012/main" userId="S::ykutkov@hse.ru::45dbd1ed-eea1-4925-9fa4-5001421b49d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A4B6"/>
    <a:srgbClr val="BEEFBA"/>
    <a:srgbClr val="EFB6C2"/>
    <a:srgbClr val="9CE983"/>
    <a:srgbClr val="CDD5BF"/>
    <a:srgbClr val="84C4A3"/>
    <a:srgbClr val="CDE2B0"/>
    <a:srgbClr val="FCD58D"/>
    <a:srgbClr val="C5D3E2"/>
    <a:srgbClr val="F3B9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328"/>
    <p:restoredTop sz="96296"/>
  </p:normalViewPr>
  <p:slideViewPr>
    <p:cSldViewPr snapToGrid="0" snapToObjects="1">
      <p:cViewPr varScale="1">
        <p:scale>
          <a:sx n="108" d="100"/>
          <a:sy n="108" d="100"/>
        </p:scale>
        <p:origin x="584" y="192"/>
      </p:cViewPr>
      <p:guideLst>
        <p:guide pos="325"/>
        <p:guide pos="1209"/>
        <p:guide pos="2955"/>
        <p:guide pos="2071"/>
        <p:guide pos="3840"/>
        <p:guide pos="4702"/>
        <p:guide pos="5586"/>
        <p:guide pos="7333"/>
        <p:guide orient="horz" pos="3952"/>
        <p:guide pos="6471"/>
        <p:guide orient="horz" pos="913"/>
      </p:guideLst>
    </p:cSldViewPr>
  </p:slideViewPr>
  <p:outlineViewPr>
    <p:cViewPr>
      <p:scale>
        <a:sx n="33" d="100"/>
        <a:sy n="33" d="100"/>
      </p:scale>
      <p:origin x="0" y="-300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134" d="100"/>
          <a:sy n="134" d="100"/>
        </p:scale>
        <p:origin x="3648" y="1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788558-37A4-48C4-BA81-6CC87A9A3DDC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3DF4E2A-4690-4AC9-ABC1-9D8A1673128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ru-RU" sz="1300" b="1" i="0" dirty="0">
              <a:latin typeface="HSE Sans Thin" panose="02000000000000000000" pitchFamily="2" charset="0"/>
            </a:rPr>
            <a:t>Люди воспринимают по-разному информацию различных тематик чат-бота.</a:t>
          </a:r>
          <a:endParaRPr lang="en-US" sz="1300" b="1" i="0" dirty="0">
            <a:latin typeface="HSE Sans Thin" panose="02000000000000000000" pitchFamily="2" charset="0"/>
          </a:endParaRPr>
        </a:p>
      </dgm:t>
    </dgm:pt>
    <dgm:pt modelId="{F6C57004-C092-497D-8DDB-6740055795B2}" type="parTrans" cxnId="{03A21635-9222-41BB-88E7-A863BFA77CA7}">
      <dgm:prSet/>
      <dgm:spPr/>
      <dgm:t>
        <a:bodyPr/>
        <a:lstStyle/>
        <a:p>
          <a:endParaRPr lang="en-US"/>
        </a:p>
      </dgm:t>
    </dgm:pt>
    <dgm:pt modelId="{CE604473-1F54-4273-9FE4-20AC6C5E4C7E}" type="sibTrans" cxnId="{03A21635-9222-41BB-88E7-A863BFA77CA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6041AD9-847E-42BF-838B-06202BB48F6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ru-RU" sz="1300" b="1" i="0" dirty="0">
              <a:latin typeface="HSE Sans Thin" panose="02000000000000000000" pitchFamily="2" charset="0"/>
            </a:rPr>
            <a:t>Доверие к ответу чат-бота связано с предпочтением пользователя к конкретному признаку текстовой формы представления ответов. </a:t>
          </a:r>
        </a:p>
      </dgm:t>
    </dgm:pt>
    <dgm:pt modelId="{69E97B1B-F895-4456-9359-7AD1B2940AD0}" type="parTrans" cxnId="{707BAC29-EDDB-4B31-A65F-0721A6297B4E}">
      <dgm:prSet/>
      <dgm:spPr/>
      <dgm:t>
        <a:bodyPr/>
        <a:lstStyle/>
        <a:p>
          <a:endParaRPr lang="en-US"/>
        </a:p>
      </dgm:t>
    </dgm:pt>
    <dgm:pt modelId="{B4AAF1C4-8711-4396-A60A-7D9F91143D58}" type="sibTrans" cxnId="{707BAC29-EDDB-4B31-A65F-0721A6297B4E}">
      <dgm:prSet/>
      <dgm:spPr/>
      <dgm:t>
        <a:bodyPr/>
        <a:lstStyle/>
        <a:p>
          <a:endParaRPr lang="en-US"/>
        </a:p>
      </dgm:t>
    </dgm:pt>
    <dgm:pt modelId="{C072B02C-E404-4C6E-A0F8-6E03AE706CC4}" type="pres">
      <dgm:prSet presAssocID="{63788558-37A4-48C4-BA81-6CC87A9A3DDC}" presName="root" presStyleCnt="0">
        <dgm:presLayoutVars>
          <dgm:dir/>
          <dgm:resizeHandles val="exact"/>
        </dgm:presLayoutVars>
      </dgm:prSet>
      <dgm:spPr/>
    </dgm:pt>
    <dgm:pt modelId="{5098661E-6C54-4CD5-BA03-FCBEB5626645}" type="pres">
      <dgm:prSet presAssocID="{63DF4E2A-4690-4AC9-ABC1-9D8A1673128E}" presName="compNode" presStyleCnt="0"/>
      <dgm:spPr/>
    </dgm:pt>
    <dgm:pt modelId="{272DFD66-F3AB-41BF-9D81-D2610D7EDEA2}" type="pres">
      <dgm:prSet presAssocID="{63DF4E2A-4690-4AC9-ABC1-9D8A1673128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Группа"/>
        </a:ext>
      </dgm:extLst>
    </dgm:pt>
    <dgm:pt modelId="{DF4E66E9-FF3C-449B-BFD6-D8A4C3DDDB17}" type="pres">
      <dgm:prSet presAssocID="{63DF4E2A-4690-4AC9-ABC1-9D8A1673128E}" presName="spaceRect" presStyleCnt="0"/>
      <dgm:spPr/>
    </dgm:pt>
    <dgm:pt modelId="{D707B73C-8600-4092-97B5-99CC47013BC6}" type="pres">
      <dgm:prSet presAssocID="{63DF4E2A-4690-4AC9-ABC1-9D8A1673128E}" presName="textRect" presStyleLbl="revTx" presStyleIdx="0" presStyleCnt="2">
        <dgm:presLayoutVars>
          <dgm:chMax val="1"/>
          <dgm:chPref val="1"/>
        </dgm:presLayoutVars>
      </dgm:prSet>
      <dgm:spPr/>
    </dgm:pt>
    <dgm:pt modelId="{79B5825D-CC7D-4D24-89F7-E4045E990763}" type="pres">
      <dgm:prSet presAssocID="{CE604473-1F54-4273-9FE4-20AC6C5E4C7E}" presName="sibTrans" presStyleCnt="0"/>
      <dgm:spPr/>
    </dgm:pt>
    <dgm:pt modelId="{7824A4AA-095E-4E97-A96F-342BC01B95AC}" type="pres">
      <dgm:prSet presAssocID="{A6041AD9-847E-42BF-838B-06202BB48F69}" presName="compNode" presStyleCnt="0"/>
      <dgm:spPr/>
    </dgm:pt>
    <dgm:pt modelId="{FB8D7854-328F-463E-AA24-304692131FB8}" type="pres">
      <dgm:prSet presAssocID="{A6041AD9-847E-42BF-838B-06202BB48F6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Флажок"/>
        </a:ext>
      </dgm:extLst>
    </dgm:pt>
    <dgm:pt modelId="{A81B8DD1-BAF4-4A01-95AD-558AE6B7365F}" type="pres">
      <dgm:prSet presAssocID="{A6041AD9-847E-42BF-838B-06202BB48F69}" presName="spaceRect" presStyleCnt="0"/>
      <dgm:spPr/>
    </dgm:pt>
    <dgm:pt modelId="{FEEBF96B-4326-4E3F-AB0E-4C5816F188A0}" type="pres">
      <dgm:prSet presAssocID="{A6041AD9-847E-42BF-838B-06202BB48F69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707BAC29-EDDB-4B31-A65F-0721A6297B4E}" srcId="{63788558-37A4-48C4-BA81-6CC87A9A3DDC}" destId="{A6041AD9-847E-42BF-838B-06202BB48F69}" srcOrd="1" destOrd="0" parTransId="{69E97B1B-F895-4456-9359-7AD1B2940AD0}" sibTransId="{B4AAF1C4-8711-4396-A60A-7D9F91143D58}"/>
    <dgm:cxn modelId="{03A21635-9222-41BB-88E7-A863BFA77CA7}" srcId="{63788558-37A4-48C4-BA81-6CC87A9A3DDC}" destId="{63DF4E2A-4690-4AC9-ABC1-9D8A1673128E}" srcOrd="0" destOrd="0" parTransId="{F6C57004-C092-497D-8DDB-6740055795B2}" sibTransId="{CE604473-1F54-4273-9FE4-20AC6C5E4C7E}"/>
    <dgm:cxn modelId="{B6065397-9EA6-C64F-A654-E23E5396295C}" type="presOf" srcId="{A6041AD9-847E-42BF-838B-06202BB48F69}" destId="{FEEBF96B-4326-4E3F-AB0E-4C5816F188A0}" srcOrd="0" destOrd="0" presId="urn:microsoft.com/office/officeart/2018/2/layout/IconLabelList"/>
    <dgm:cxn modelId="{039E7CDC-2301-1F43-9021-F54213B2E950}" type="presOf" srcId="{63788558-37A4-48C4-BA81-6CC87A9A3DDC}" destId="{C072B02C-E404-4C6E-A0F8-6E03AE706CC4}" srcOrd="0" destOrd="0" presId="urn:microsoft.com/office/officeart/2018/2/layout/IconLabelList"/>
    <dgm:cxn modelId="{2A1DA3F7-FCAB-B043-BACF-F482822ED352}" type="presOf" srcId="{63DF4E2A-4690-4AC9-ABC1-9D8A1673128E}" destId="{D707B73C-8600-4092-97B5-99CC47013BC6}" srcOrd="0" destOrd="0" presId="urn:microsoft.com/office/officeart/2018/2/layout/IconLabelList"/>
    <dgm:cxn modelId="{893E59C3-7B9E-DA4B-86D9-509597853151}" type="presParOf" srcId="{C072B02C-E404-4C6E-A0F8-6E03AE706CC4}" destId="{5098661E-6C54-4CD5-BA03-FCBEB5626645}" srcOrd="0" destOrd="0" presId="urn:microsoft.com/office/officeart/2018/2/layout/IconLabelList"/>
    <dgm:cxn modelId="{A676656F-3A45-E544-A12D-2911F96FE1A2}" type="presParOf" srcId="{5098661E-6C54-4CD5-BA03-FCBEB5626645}" destId="{272DFD66-F3AB-41BF-9D81-D2610D7EDEA2}" srcOrd="0" destOrd="0" presId="urn:microsoft.com/office/officeart/2018/2/layout/IconLabelList"/>
    <dgm:cxn modelId="{A2A2DFF4-B33F-6C42-BA1E-8634703CA9A6}" type="presParOf" srcId="{5098661E-6C54-4CD5-BA03-FCBEB5626645}" destId="{DF4E66E9-FF3C-449B-BFD6-D8A4C3DDDB17}" srcOrd="1" destOrd="0" presId="urn:microsoft.com/office/officeart/2018/2/layout/IconLabelList"/>
    <dgm:cxn modelId="{A711DAA4-66C8-FA41-BAA0-A838583575E8}" type="presParOf" srcId="{5098661E-6C54-4CD5-BA03-FCBEB5626645}" destId="{D707B73C-8600-4092-97B5-99CC47013BC6}" srcOrd="2" destOrd="0" presId="urn:microsoft.com/office/officeart/2018/2/layout/IconLabelList"/>
    <dgm:cxn modelId="{C55732A7-2376-834B-B2F7-4937BB3BBF01}" type="presParOf" srcId="{C072B02C-E404-4C6E-A0F8-6E03AE706CC4}" destId="{79B5825D-CC7D-4D24-89F7-E4045E990763}" srcOrd="1" destOrd="0" presId="urn:microsoft.com/office/officeart/2018/2/layout/IconLabelList"/>
    <dgm:cxn modelId="{8D73C333-6561-C04E-B3A8-512F757128F3}" type="presParOf" srcId="{C072B02C-E404-4C6E-A0F8-6E03AE706CC4}" destId="{7824A4AA-095E-4E97-A96F-342BC01B95AC}" srcOrd="2" destOrd="0" presId="urn:microsoft.com/office/officeart/2018/2/layout/IconLabelList"/>
    <dgm:cxn modelId="{392C8784-C950-8A4A-ACD5-F4793B5487E2}" type="presParOf" srcId="{7824A4AA-095E-4E97-A96F-342BC01B95AC}" destId="{FB8D7854-328F-463E-AA24-304692131FB8}" srcOrd="0" destOrd="0" presId="urn:microsoft.com/office/officeart/2018/2/layout/IconLabelList"/>
    <dgm:cxn modelId="{9DD7F474-E38A-2648-8E60-54DB0A6CEC4F}" type="presParOf" srcId="{7824A4AA-095E-4E97-A96F-342BC01B95AC}" destId="{A81B8DD1-BAF4-4A01-95AD-558AE6B7365F}" srcOrd="1" destOrd="0" presId="urn:microsoft.com/office/officeart/2018/2/layout/IconLabelList"/>
    <dgm:cxn modelId="{741922FC-CF5E-A64B-A716-DDDF4501BBF6}" type="presParOf" srcId="{7824A4AA-095E-4E97-A96F-342BC01B95AC}" destId="{FEEBF96B-4326-4E3F-AB0E-4C5816F188A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3788558-37A4-48C4-BA81-6CC87A9A3DDC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3DF4E2A-4690-4AC9-ABC1-9D8A1673128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ru-RU" sz="1300" b="1" dirty="0">
              <a:latin typeface="HSE Sans Thin" panose="02000000000000000000" pitchFamily="2" charset="0"/>
            </a:rPr>
            <a:t>Рассказы про интересные факты на любые темы, интересные пользователю (чат-бот с названием «Интересные факты»).</a:t>
          </a:r>
          <a:endParaRPr lang="en-US" sz="1300" b="1" i="0" dirty="0">
            <a:latin typeface="HSE Sans Thin" panose="02000000000000000000" pitchFamily="2" charset="0"/>
          </a:endParaRPr>
        </a:p>
      </dgm:t>
    </dgm:pt>
    <dgm:pt modelId="{F6C57004-C092-497D-8DDB-6740055795B2}" type="parTrans" cxnId="{03A21635-9222-41BB-88E7-A863BFA77CA7}">
      <dgm:prSet/>
      <dgm:spPr/>
      <dgm:t>
        <a:bodyPr/>
        <a:lstStyle/>
        <a:p>
          <a:endParaRPr lang="en-US"/>
        </a:p>
      </dgm:t>
    </dgm:pt>
    <dgm:pt modelId="{CE604473-1F54-4273-9FE4-20AC6C5E4C7E}" type="sibTrans" cxnId="{03A21635-9222-41BB-88E7-A863BFA77CA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6041AD9-847E-42BF-838B-06202BB48F6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ru-RU" sz="1300" b="1" dirty="0">
              <a:latin typeface="HSE Sans Thin" panose="02000000000000000000" pitchFamily="2" charset="0"/>
            </a:rPr>
            <a:t>Запись к врачу и уточнение информации по записи с помощью чат-бота (чат-бот с названием «Нужна помощь с записью?»). </a:t>
          </a:r>
          <a:endParaRPr lang="ru-RU" sz="1300" b="1" i="0" dirty="0">
            <a:latin typeface="HSE Sans Thin" panose="02000000000000000000" pitchFamily="2" charset="0"/>
          </a:endParaRPr>
        </a:p>
      </dgm:t>
    </dgm:pt>
    <dgm:pt modelId="{69E97B1B-F895-4456-9359-7AD1B2940AD0}" type="parTrans" cxnId="{707BAC29-EDDB-4B31-A65F-0721A6297B4E}">
      <dgm:prSet/>
      <dgm:spPr/>
      <dgm:t>
        <a:bodyPr/>
        <a:lstStyle/>
        <a:p>
          <a:endParaRPr lang="en-US"/>
        </a:p>
      </dgm:t>
    </dgm:pt>
    <dgm:pt modelId="{B4AAF1C4-8711-4396-A60A-7D9F91143D58}" type="sibTrans" cxnId="{707BAC29-EDDB-4B31-A65F-0721A6297B4E}">
      <dgm:prSet/>
      <dgm:spPr/>
      <dgm:t>
        <a:bodyPr/>
        <a:lstStyle/>
        <a:p>
          <a:endParaRPr lang="en-US"/>
        </a:p>
      </dgm:t>
    </dgm:pt>
    <dgm:pt modelId="{5AACC090-B3AC-4DCF-923C-17C4CF905882}" type="pres">
      <dgm:prSet presAssocID="{63788558-37A4-48C4-BA81-6CC87A9A3DDC}" presName="root" presStyleCnt="0">
        <dgm:presLayoutVars>
          <dgm:dir/>
          <dgm:resizeHandles val="exact"/>
        </dgm:presLayoutVars>
      </dgm:prSet>
      <dgm:spPr/>
    </dgm:pt>
    <dgm:pt modelId="{E01D616E-0CA3-4CD7-9DC1-9491AF9FD74E}" type="pres">
      <dgm:prSet presAssocID="{63DF4E2A-4690-4AC9-ABC1-9D8A1673128E}" presName="compNode" presStyleCnt="0"/>
      <dgm:spPr/>
    </dgm:pt>
    <dgm:pt modelId="{64556564-5779-469A-B34E-49B3D2A335EF}" type="pres">
      <dgm:prSet presAssocID="{63DF4E2A-4690-4AC9-ABC1-9D8A1673128E}" presName="bgRect" presStyleLbl="bgShp" presStyleIdx="0" presStyleCnt="2"/>
      <dgm:spPr/>
    </dgm:pt>
    <dgm:pt modelId="{CF805671-A64B-4121-AE55-BCEA905E355C}" type="pres">
      <dgm:prSet presAssocID="{63DF4E2A-4690-4AC9-ABC1-9D8A1673128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Лампочка и шестеренка контур"/>
        </a:ext>
      </dgm:extLst>
    </dgm:pt>
    <dgm:pt modelId="{0AD59E0D-EB6D-4FB8-89B5-6B06B5717783}" type="pres">
      <dgm:prSet presAssocID="{63DF4E2A-4690-4AC9-ABC1-9D8A1673128E}" presName="spaceRect" presStyleCnt="0"/>
      <dgm:spPr/>
    </dgm:pt>
    <dgm:pt modelId="{9CD84DD3-96F2-4C91-9A38-22F9045DD313}" type="pres">
      <dgm:prSet presAssocID="{63DF4E2A-4690-4AC9-ABC1-9D8A1673128E}" presName="parTx" presStyleLbl="revTx" presStyleIdx="0" presStyleCnt="2">
        <dgm:presLayoutVars>
          <dgm:chMax val="0"/>
          <dgm:chPref val="0"/>
        </dgm:presLayoutVars>
      </dgm:prSet>
      <dgm:spPr/>
    </dgm:pt>
    <dgm:pt modelId="{39B1FF6B-BE06-4744-BD32-4E5F40C1E100}" type="pres">
      <dgm:prSet presAssocID="{CE604473-1F54-4273-9FE4-20AC6C5E4C7E}" presName="sibTrans" presStyleCnt="0"/>
      <dgm:spPr/>
    </dgm:pt>
    <dgm:pt modelId="{C8DD6A1B-602B-4465-AFE8-EB6BA3466FA8}" type="pres">
      <dgm:prSet presAssocID="{A6041AD9-847E-42BF-838B-06202BB48F69}" presName="compNode" presStyleCnt="0"/>
      <dgm:spPr/>
    </dgm:pt>
    <dgm:pt modelId="{AE452997-758E-42D7-958A-A7A35F7CC233}" type="pres">
      <dgm:prSet presAssocID="{A6041AD9-847E-42BF-838B-06202BB48F69}" presName="bgRect" presStyleLbl="bgShp" presStyleIdx="1" presStyleCnt="2" custLinFactNeighborY="2994"/>
      <dgm:spPr/>
    </dgm:pt>
    <dgm:pt modelId="{DA650221-28AB-40FF-B2DA-0A77BBDF0E10}" type="pres">
      <dgm:prSet presAssocID="{A6041AD9-847E-42BF-838B-06202BB48F6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Доктор мужской со сплошной заливкой"/>
        </a:ext>
      </dgm:extLst>
    </dgm:pt>
    <dgm:pt modelId="{54295626-6D47-4152-9E7E-D23A9B7A28C9}" type="pres">
      <dgm:prSet presAssocID="{A6041AD9-847E-42BF-838B-06202BB48F69}" presName="spaceRect" presStyleCnt="0"/>
      <dgm:spPr/>
    </dgm:pt>
    <dgm:pt modelId="{B26F4216-F621-4D3B-9665-B82B02845B32}" type="pres">
      <dgm:prSet presAssocID="{A6041AD9-847E-42BF-838B-06202BB48F69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707BAC29-EDDB-4B31-A65F-0721A6297B4E}" srcId="{63788558-37A4-48C4-BA81-6CC87A9A3DDC}" destId="{A6041AD9-847E-42BF-838B-06202BB48F69}" srcOrd="1" destOrd="0" parTransId="{69E97B1B-F895-4456-9359-7AD1B2940AD0}" sibTransId="{B4AAF1C4-8711-4396-A60A-7D9F91143D58}"/>
    <dgm:cxn modelId="{03A21635-9222-41BB-88E7-A863BFA77CA7}" srcId="{63788558-37A4-48C4-BA81-6CC87A9A3DDC}" destId="{63DF4E2A-4690-4AC9-ABC1-9D8A1673128E}" srcOrd="0" destOrd="0" parTransId="{F6C57004-C092-497D-8DDB-6740055795B2}" sibTransId="{CE604473-1F54-4273-9FE4-20AC6C5E4C7E}"/>
    <dgm:cxn modelId="{3188C0B8-45D9-E642-BA0B-C7FAEE6EEBD6}" type="presOf" srcId="{63788558-37A4-48C4-BA81-6CC87A9A3DDC}" destId="{5AACC090-B3AC-4DCF-923C-17C4CF905882}" srcOrd="0" destOrd="0" presId="urn:microsoft.com/office/officeart/2018/2/layout/IconVerticalSolidList"/>
    <dgm:cxn modelId="{9D1B64E8-FAAC-134E-9FF3-7CDF4EBC21B0}" type="presOf" srcId="{A6041AD9-847E-42BF-838B-06202BB48F69}" destId="{B26F4216-F621-4D3B-9665-B82B02845B32}" srcOrd="0" destOrd="0" presId="urn:microsoft.com/office/officeart/2018/2/layout/IconVerticalSolidList"/>
    <dgm:cxn modelId="{EE40D4F8-D309-434C-89F9-0E7F2A0A7DCC}" type="presOf" srcId="{63DF4E2A-4690-4AC9-ABC1-9D8A1673128E}" destId="{9CD84DD3-96F2-4C91-9A38-22F9045DD313}" srcOrd="0" destOrd="0" presId="urn:microsoft.com/office/officeart/2018/2/layout/IconVerticalSolidList"/>
    <dgm:cxn modelId="{B62625B9-2BC8-EC42-B82C-12837E9D361C}" type="presParOf" srcId="{5AACC090-B3AC-4DCF-923C-17C4CF905882}" destId="{E01D616E-0CA3-4CD7-9DC1-9491AF9FD74E}" srcOrd="0" destOrd="0" presId="urn:microsoft.com/office/officeart/2018/2/layout/IconVerticalSolidList"/>
    <dgm:cxn modelId="{82D8F995-F9FD-6946-8A70-2C174BE0F790}" type="presParOf" srcId="{E01D616E-0CA3-4CD7-9DC1-9491AF9FD74E}" destId="{64556564-5779-469A-B34E-49B3D2A335EF}" srcOrd="0" destOrd="0" presId="urn:microsoft.com/office/officeart/2018/2/layout/IconVerticalSolidList"/>
    <dgm:cxn modelId="{BDEC1A1A-1EDB-0B41-8B33-71B13462E0FE}" type="presParOf" srcId="{E01D616E-0CA3-4CD7-9DC1-9491AF9FD74E}" destId="{CF805671-A64B-4121-AE55-BCEA905E355C}" srcOrd="1" destOrd="0" presId="urn:microsoft.com/office/officeart/2018/2/layout/IconVerticalSolidList"/>
    <dgm:cxn modelId="{DDDC4E36-3826-6940-AD51-DA383BB08666}" type="presParOf" srcId="{E01D616E-0CA3-4CD7-9DC1-9491AF9FD74E}" destId="{0AD59E0D-EB6D-4FB8-89B5-6B06B5717783}" srcOrd="2" destOrd="0" presId="urn:microsoft.com/office/officeart/2018/2/layout/IconVerticalSolidList"/>
    <dgm:cxn modelId="{588209C9-7877-5148-BE66-838244277A29}" type="presParOf" srcId="{E01D616E-0CA3-4CD7-9DC1-9491AF9FD74E}" destId="{9CD84DD3-96F2-4C91-9A38-22F9045DD313}" srcOrd="3" destOrd="0" presId="urn:microsoft.com/office/officeart/2018/2/layout/IconVerticalSolidList"/>
    <dgm:cxn modelId="{DDAFEBD7-AE73-964E-9BFE-4981FC0F79F6}" type="presParOf" srcId="{5AACC090-B3AC-4DCF-923C-17C4CF905882}" destId="{39B1FF6B-BE06-4744-BD32-4E5F40C1E100}" srcOrd="1" destOrd="0" presId="urn:microsoft.com/office/officeart/2018/2/layout/IconVerticalSolidList"/>
    <dgm:cxn modelId="{67793975-EC3B-AC41-A21A-219FC82A9659}" type="presParOf" srcId="{5AACC090-B3AC-4DCF-923C-17C4CF905882}" destId="{C8DD6A1B-602B-4465-AFE8-EB6BA3466FA8}" srcOrd="2" destOrd="0" presId="urn:microsoft.com/office/officeart/2018/2/layout/IconVerticalSolidList"/>
    <dgm:cxn modelId="{B38D29F1-1DD5-5C4A-92F3-49C8D8F8229D}" type="presParOf" srcId="{C8DD6A1B-602B-4465-AFE8-EB6BA3466FA8}" destId="{AE452997-758E-42D7-958A-A7A35F7CC233}" srcOrd="0" destOrd="0" presId="urn:microsoft.com/office/officeart/2018/2/layout/IconVerticalSolidList"/>
    <dgm:cxn modelId="{38FB7BBA-F7C7-DE4E-937E-59D7D116FB9D}" type="presParOf" srcId="{C8DD6A1B-602B-4465-AFE8-EB6BA3466FA8}" destId="{DA650221-28AB-40FF-B2DA-0A77BBDF0E10}" srcOrd="1" destOrd="0" presId="urn:microsoft.com/office/officeart/2018/2/layout/IconVerticalSolidList"/>
    <dgm:cxn modelId="{DEBEA1BA-F750-B745-A3E0-711B9E8CFD91}" type="presParOf" srcId="{C8DD6A1B-602B-4465-AFE8-EB6BA3466FA8}" destId="{54295626-6D47-4152-9E7E-D23A9B7A28C9}" srcOrd="2" destOrd="0" presId="urn:microsoft.com/office/officeart/2018/2/layout/IconVerticalSolidList"/>
    <dgm:cxn modelId="{17CB74A2-0AE3-E442-9BE6-EF1B8F9C9285}" type="presParOf" srcId="{C8DD6A1B-602B-4465-AFE8-EB6BA3466FA8}" destId="{B26F4216-F621-4D3B-9665-B82B02845B3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2DFD66-F3AB-41BF-9D81-D2610D7EDEA2}">
      <dsp:nvSpPr>
        <dsp:cNvPr id="0" name=""/>
        <dsp:cNvSpPr/>
      </dsp:nvSpPr>
      <dsp:spPr>
        <a:xfrm>
          <a:off x="712389" y="412435"/>
          <a:ext cx="1058062" cy="1058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07B73C-8600-4092-97B5-99CC47013BC6}">
      <dsp:nvSpPr>
        <dsp:cNvPr id="0" name=""/>
        <dsp:cNvSpPr/>
      </dsp:nvSpPr>
      <dsp:spPr>
        <a:xfrm>
          <a:off x="65796" y="1855798"/>
          <a:ext cx="2351250" cy="112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b="1" i="0" kern="1200" dirty="0">
              <a:latin typeface="HSE Sans Thin" panose="02000000000000000000" pitchFamily="2" charset="0"/>
            </a:rPr>
            <a:t>Люди воспринимают по-разному информацию различных тематик чат-бота.</a:t>
          </a:r>
          <a:endParaRPr lang="en-US" sz="1300" b="1" i="0" kern="1200" dirty="0">
            <a:latin typeface="HSE Sans Thin" panose="02000000000000000000" pitchFamily="2" charset="0"/>
          </a:endParaRPr>
        </a:p>
      </dsp:txBody>
      <dsp:txXfrm>
        <a:off x="65796" y="1855798"/>
        <a:ext cx="2351250" cy="1125000"/>
      </dsp:txXfrm>
    </dsp:sp>
    <dsp:sp modelId="{FB8D7854-328F-463E-AA24-304692131FB8}">
      <dsp:nvSpPr>
        <dsp:cNvPr id="0" name=""/>
        <dsp:cNvSpPr/>
      </dsp:nvSpPr>
      <dsp:spPr>
        <a:xfrm>
          <a:off x="3475108" y="412435"/>
          <a:ext cx="1058062" cy="1058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EBF96B-4326-4E3F-AB0E-4C5816F188A0}">
      <dsp:nvSpPr>
        <dsp:cNvPr id="0" name=""/>
        <dsp:cNvSpPr/>
      </dsp:nvSpPr>
      <dsp:spPr>
        <a:xfrm>
          <a:off x="2828514" y="1855798"/>
          <a:ext cx="2351250" cy="112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b="1" i="0" kern="1200" dirty="0">
              <a:latin typeface="HSE Sans Thin" panose="02000000000000000000" pitchFamily="2" charset="0"/>
            </a:rPr>
            <a:t>Доверие к ответу чат-бота связано с предпочтением пользователя к конкретному признаку текстовой формы представления ответов. </a:t>
          </a:r>
        </a:p>
      </dsp:txBody>
      <dsp:txXfrm>
        <a:off x="2828514" y="1855798"/>
        <a:ext cx="2351250" cy="1125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556564-5779-469A-B34E-49B3D2A335EF}">
      <dsp:nvSpPr>
        <dsp:cNvPr id="0" name=""/>
        <dsp:cNvSpPr/>
      </dsp:nvSpPr>
      <dsp:spPr>
        <a:xfrm>
          <a:off x="0" y="551400"/>
          <a:ext cx="5245561" cy="101797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805671-A64B-4121-AE55-BCEA905E355C}">
      <dsp:nvSpPr>
        <dsp:cNvPr id="0" name=""/>
        <dsp:cNvSpPr/>
      </dsp:nvSpPr>
      <dsp:spPr>
        <a:xfrm>
          <a:off x="307935" y="780443"/>
          <a:ext cx="559883" cy="55988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D84DD3-96F2-4C91-9A38-22F9045DD313}">
      <dsp:nvSpPr>
        <dsp:cNvPr id="0" name=""/>
        <dsp:cNvSpPr/>
      </dsp:nvSpPr>
      <dsp:spPr>
        <a:xfrm>
          <a:off x="1175755" y="551400"/>
          <a:ext cx="4069805" cy="1017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735" tIns="107735" rIns="107735" bIns="107735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b="1" kern="1200" dirty="0">
              <a:latin typeface="HSE Sans Thin" panose="02000000000000000000" pitchFamily="2" charset="0"/>
            </a:rPr>
            <a:t>Рассказы про интересные факты на любые темы, интересные пользователю (чат-бот с названием «Интересные факты»).</a:t>
          </a:r>
          <a:endParaRPr lang="en-US" sz="1300" b="1" i="0" kern="1200" dirty="0">
            <a:latin typeface="HSE Sans Thin" panose="02000000000000000000" pitchFamily="2" charset="0"/>
          </a:endParaRPr>
        </a:p>
      </dsp:txBody>
      <dsp:txXfrm>
        <a:off x="1175755" y="551400"/>
        <a:ext cx="4069805" cy="1017970"/>
      </dsp:txXfrm>
    </dsp:sp>
    <dsp:sp modelId="{AE452997-758E-42D7-958A-A7A35F7CC233}">
      <dsp:nvSpPr>
        <dsp:cNvPr id="0" name=""/>
        <dsp:cNvSpPr/>
      </dsp:nvSpPr>
      <dsp:spPr>
        <a:xfrm>
          <a:off x="0" y="1854341"/>
          <a:ext cx="5245561" cy="101797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650221-28AB-40FF-B2DA-0A77BBDF0E10}">
      <dsp:nvSpPr>
        <dsp:cNvPr id="0" name=""/>
        <dsp:cNvSpPr/>
      </dsp:nvSpPr>
      <dsp:spPr>
        <a:xfrm>
          <a:off x="307935" y="2052906"/>
          <a:ext cx="559883" cy="55988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6F4216-F621-4D3B-9665-B82B02845B32}">
      <dsp:nvSpPr>
        <dsp:cNvPr id="0" name=""/>
        <dsp:cNvSpPr/>
      </dsp:nvSpPr>
      <dsp:spPr>
        <a:xfrm>
          <a:off x="1175755" y="1823863"/>
          <a:ext cx="4069805" cy="1017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735" tIns="107735" rIns="107735" bIns="107735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b="1" kern="1200" dirty="0">
              <a:latin typeface="HSE Sans Thin" panose="02000000000000000000" pitchFamily="2" charset="0"/>
            </a:rPr>
            <a:t>Запись к врачу и уточнение информации по записи с помощью чат-бота (чат-бот с названием «Нужна помощь с записью?»). </a:t>
          </a:r>
          <a:endParaRPr lang="ru-RU" sz="1300" b="1" i="0" kern="1200" dirty="0">
            <a:latin typeface="HSE Sans Thin" panose="02000000000000000000" pitchFamily="2" charset="0"/>
          </a:endParaRPr>
        </a:p>
      </dsp:txBody>
      <dsp:txXfrm>
        <a:off x="1175755" y="1823863"/>
        <a:ext cx="4069805" cy="10179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261BF4-8B2C-784B-9959-B59A059012C3}" type="datetimeFigureOut">
              <a:rPr lang="en-RU" smtClean="0"/>
              <a:t>8/19/22</a:t>
            </a:fld>
            <a:endParaRPr lang="en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748903-8EB5-294E-A216-6B54B0368783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731680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Уважаемые члены комиссии, тема моей выпускной квалификационной работы «Форма представления ответов и доверие информации в чат-ботах: рекомендации по проектированию».</a:t>
            </a:r>
          </a:p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 каждым годом диалоговые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(conversational agent)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виртуальные агенты развиваются все больше ввиду мощного развития технологий в искусственном интеллекте и повышения многозадачности пользователей. При разработке диалоговых агентов, в частности чат-ботов (подтип диалоговых агентов), о которых дальше пойдет речь, визуальный аспект является не менее важным. То есть то, как чат-бот оформлен, в какой форме и диалоговом стиле он подает информацию или отвечает пользователю. Ведь формат представления ответов напрямую связан с доверием к информации.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48903-8EB5-294E-A216-6B54B0368783}" type="slidenum">
              <a:rPr lang="en-RU" smtClean="0"/>
              <a:t>1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676701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Согласно критерию независимости хи-2 мы отклоняем на уровне значимости в 5% гипотезу о независимости всех пар переменных, отвечающих за ответы на прямые вопросы, то есть существуют различия в процентных распределениях между предпочтениями к каждым двум признакам в каждой выборке соответственно (подробности можно увидеть в разделе 3.3.2 ВКР). </a:t>
            </a:r>
          </a:p>
          <a:p>
            <a:endParaRPr lang="ru-RU" dirty="0"/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же сравнивать с помощью критерия независимости хи-2 предпочтения пользователей к каждому признаку формы представления ответов между двумя выборками, то мы также отклоняем на уровне значимости 5% гипотезу о независимости всех пар переменных (подробности можно увидеть в разделе 3.3.2 ВКР). То есть доли ответов отличаются для каждого признака формы представления ответов для разных тем чат-бота. </a:t>
            </a:r>
          </a:p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Убедившись в существовании взаимосвязей между предпочтениями пользователей к каждому признаку формы представления ответов, мы смогли визуально оценить размер эффекта между предпочтениями к таким парам признаков, как смайлики и шутки, смайлики и текст без разбиений, шутки и текст без разбиений. Например, на слайде представлена графики привлекательности шуток при различном отношении к смайликам. Прослеживается яркая взаимосвязь: чем хуже отношение к смайликам, тем больше людей негативно относится к шуткам. </a:t>
            </a:r>
            <a:endParaRPr lang="ru-RU" dirty="0"/>
          </a:p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48903-8EB5-294E-A216-6B54B0368783}" type="slidenum">
              <a:rPr lang="en-RU" smtClean="0"/>
              <a:t>10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5303643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первую очередь проверили значимость каждого признака формы представления ответов по результатам виньет анализа на двух выборках сразу с добавлением дополнительной переменной, отвечающей за тему чат-бота. Таким образом, помимо определения значимости каждого признака формы представления ответов в каждой выборке, мы проверили, что восприятие информации, представленной с использованием одной и той же формы представления ответов, в разных темах чат-бота различно.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же анализировать каждую выборку отдельно, то получаем, что </a:t>
            </a:r>
            <a:r>
              <a:rPr lang="ru-RU" dirty="0"/>
              <a:t>в развлекательной теме чат-бота только шутки связаны с доверием, причем отрицательно. Когда как в теме здравоохранения все признаки являются важными: смайлики и шутки отрицательно связаны, когда как правильные грамматика, пунктуация, орфография и текст без разбиений положительно.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48903-8EB5-294E-A216-6B54B0368783}" type="slidenum">
              <a:rPr lang="en-RU" smtClean="0"/>
              <a:t>11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5708497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Следующим этапом было проверено, что выводы, полученные на выборке целиком, не всегда сохраняются при разделении пользователей на подгруппы по результатам виньет анализа. Для этого в каждой выборке для каждого респондента считаются доли выбора каждого атрибута (признака формы представления ответов), по которым впоследствии кластеризуем пользователей с помощью метода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k-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средних. </a:t>
            </a: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После анализа кластеров выборки по развлекательной тематике чат-бота по переменным виньет анализа и построения моделей логистической регрессии нельзя точно сказать, что только шутки (как это было выявлено в общей модели) связаны с принятием решения доверять чат-боту или нет. Абсолютно каждый признак формы представления ответов то положительно связан с доверием, то отрицательно, то вовсе является незначимым фактором. Также в зависимости от кластера смайлики, шутки, текст без разбиений или свободный коэффициент являются признаками с наивысшим уровнем важности соответственно. Таким образом, выборка не является однородной по предпочтениям. Это также может быть связано с тем, что кластеры довольно маленькие по размеру (34, 86, 40, 61, 73, 91). </a:t>
            </a: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После анализа кластеров выборки по тематике здравоохранения по переменным виньет анализа и построения моделей логистической регрессии можно точно сказать, что выборка однородна по признаку ”грамматика, пунктуация, орфография”. Также нет никаких противоречий по отношению к признакам ”шутки” и ”текст без разбиений”: связь доверия с шутками либо отрицательная, либо нейтральная, с текстом без разбиений - положительная или нейтральная. Однако у атрибута ”смайлики” не все так однозначно. В большинстве случаев он негативно связан с доверием либо нейтрально. Однако есть группа людей, которые в присутствии смайликов доверяют ответу чаще, чем при отсутствии признака (кластер 1). Также в зависимости от кластера смайлики, шутки или свободный коэффициент являются признаками с наивысшим уровнем важности соответственно. </a:t>
            </a: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48903-8EB5-294E-A216-6B54B0368783}" type="slidenum">
              <a:rPr lang="en-RU" smtClean="0"/>
              <a:t>12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6672153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Более того, с помощью логистической регрессии было проверено, что не все найденные взаимосвязи между переменными по пост-вопросам существуют также между переменными виньет анализа. Для этого мы добавили в модель логистической регрессии попарное произведение только тех переменных виньет анализа, между которыми была найдена взаимосвязь у переменных по пост-вопросам по критерию независимости хи-2, а также оценен размер эффекта визуально (смайлики и шутки, смайлики и текст без разбиений, шутки и текст без разбиений).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Таким образом, в сравнении с общей моделью в чат-боте ”Интересные факты” теперь с доверием к ответам связано не только наличие шуток,  но и наличие смайликов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Среди трех упомянутых взаимосвязей между ответами на пост-вопросы только одна взаимосвязь оказалась значимой в принятии решения, смайлики и текст без разбиений. То есть если пользователь выбрал профиль с текстом без разбиений, то наличие смайликов отрицательно связано с его доверием.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чат-бота ”Нужна помощь с записью?” из всех взаимосвязей подтвердилась взаимосвязь между шутками и текстом без разбиении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 есть если профиль с шутками и текстом без разбиений одновременно, то доверять ответам будут реже.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48903-8EB5-294E-A216-6B54B0368783}" type="slidenum">
              <a:rPr lang="en-RU" smtClean="0"/>
              <a:t>13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6666008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Следующим этапом было проверено, что между некоторыми предпочтениями к признакам и доверием к информации, представленной с помощью этих признаков, существуют взаимосвязи. </a:t>
            </a:r>
          </a:p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Таким образом, некоторые предпочтения по смайликам, шуткам связаны с доверием в обеих выборках, когда как в чат-боте «Интересные факты» предпочтения к грамматике, пунктуации, орфографии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в чат-боте «Нужна помощь с записью?» предпочтения к тексту без разбиений не связаны с доверием к ответам.</a:t>
            </a:r>
          </a:p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Также было проверено, что взаимосвязи между некоторыми предпочтениями к признакам и доверием к информации, представленной с помощью данных признаков, сохраняются не только на выборке целиком, но и при разделении пользователей на подгруппы по результатам прямых вопросов. То есть мы берем во внимание тот факт, что могут быть разные типы пользователей.</a:t>
            </a:r>
            <a:endParaRPr lang="ru-RU" dirty="0"/>
          </a:p>
          <a:p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В результате сопоставления двух результатов, были построены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диаграммы действий для каждого признака в зависимости от темы чат-бота и ответа пользователя о его предпочтениях к тому или иному признаку. 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48903-8EB5-294E-A216-6B54B0368783}" type="slidenum">
              <a:rPr lang="en-RU" smtClean="0"/>
              <a:t>14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345535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обеих тематиках чат-бота можем напрямую спрашивать пользователей об их отношении к смайликам. Однако в развлекательной теме мы можем учитывать только их отрицательные и строго положительные ответы. А в теме здравоохранения только негативное отношение.</a:t>
            </a:r>
            <a:endParaRPr lang="ru-RU" dirty="0"/>
          </a:p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Однако какие-то результаты не сохранились при разбиении пользователей на группы по предпочтениям, например, по ответу «Нравится».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48903-8EB5-294E-A216-6B54B0368783}" type="slidenum">
              <a:rPr lang="en-RU" smtClean="0"/>
              <a:t>15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6896205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чат-боте «Интересные факты» даже при разделении пользователей на группы по предпочтениям грамматика, пунктуация, орфография никак не связаны с доверием к информации чат-бота. Таким образом, нет необходимости спрашивать пользователей об их отношении к данному признаку. Можно как корректно использовать грамматику, пунктуацию, орфографию, так и с ошибками.</a:t>
            </a:r>
          </a:p>
          <a:p>
            <a:endParaRPr lang="ru-RU" dirty="0"/>
          </a:p>
          <a:p>
            <a:r>
              <a:rPr lang="ru-RU" dirty="0"/>
              <a:t>В чат-боте «Нужна помощь с записью?» и на всей выборке, и на подгруппах данный признак является значимым. Поэтому нет необходимости спрашивать пользователей об их отношении к данному признаку. Необходимо везде корректно использовать грамматику, пунктуацию, орфографию.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48903-8EB5-294E-A216-6B54B0368783}" type="slidenum">
              <a:rPr lang="en-RU" smtClean="0"/>
              <a:t>16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0423803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развлекательной тематике чат-бота можем напрямую спрашивать пользователей об их отношении к шуткам. Но можно учитывать предпочтение только при нейтральном отношении. 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в теме здравоохранения нет необходимости спрашивать отношение к шуткам. Ведь вне зависимости от предпочтений шутки всегда отрицательно связаны с доверием к ответам. </a:t>
            </a:r>
          </a:p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Однако какие-то результаты не сохранились при разбиении пользователей на подгруппы по предпочтениям в развлекательной теме. Например, по негативным ответам.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48903-8EB5-294E-A216-6B54B0368783}" type="slidenum">
              <a:rPr lang="en-RU" smtClean="0"/>
              <a:t>17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449811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развлекательной тематике чат-бота можем напрямую спрашивать пользователей об их отношении к тексту без разбиений. Но учитывать можно только строго положительное отношение. </a:t>
            </a:r>
          </a:p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теме здравоохранения нет необходимости спрашивать отношение к тексту без разбиений. Ведь вне зависимости от предпочтений текст без разбиений всегда положительно связан с доверием к ответам.</a:t>
            </a:r>
            <a:endParaRPr lang="ru-RU" dirty="0"/>
          </a:p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Однако какие-то результаты не сохранились при разбиении пользователей на подгруппы по предпочтениям в развлекательной теме. Например, по ответу «Не согласен».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48903-8EB5-294E-A216-6B54B0368783}" type="slidenum">
              <a:rPr lang="en-RU" smtClean="0"/>
              <a:t>18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5592664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Таким образом, по результатам анализа было выявлено следующее: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тема чат-бота играет важную роль в определении признаков, входящих в состав формы представления ответов, которые связаны положительно с доверием к информации. То есть восприятие информации в чат-ботах на разные темы отличается при использовании одной и той же формы представления ответов;</a:t>
            </a:r>
          </a:p>
          <a:p>
            <a:pPr marL="228600" indent="-228600">
              <a:buFont typeface="+mj-lt"/>
              <a:buAutoNum type="arabicPeriod"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Например, форма представления ответов для менее серьезной темы должна быть без шуток;</a:t>
            </a:r>
          </a:p>
          <a:p>
            <a:pPr marL="228600" indent="-228600">
              <a:buFont typeface="+mj-lt"/>
              <a:buAutoNum type="arabicPeriod"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форма представления ответов для более серьезной темы должна быть без смайликов и шуток, но с правильно поставленными грамматикой, пунктуацией, орфографией и текстом, оформленным без разбиений, чтобы пользователи больше доверяли ответам; </a:t>
            </a:r>
          </a:p>
          <a:p>
            <a:pPr marL="228600" indent="-228600">
              <a:buFont typeface="+mj-lt"/>
              <a:buAutoNum type="arabicPeriod"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Причем в более формальной теме чат-бота люди больше обращают внимание на четыре представленные признака формы представления ответов, чем в менее формальной. Более того, две темы чат-ботов имеют даже взаимосвязи разных признаков формы представления ответов между собой: в развлекательной теме существует связь между смайликами и текстом без разбиения, когда как в теме здравоохранения связь между шутками и текстом без разбиения. </a:t>
            </a:r>
            <a:endParaRPr lang="ru-RU" dirty="0"/>
          </a:p>
          <a:p>
            <a:endParaRPr lang="ru-RU" dirty="0"/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Однако нельзя сказать, что выборки являются однородными по предпочтениям к признакам формы представления ответов. Поэтому в особенности в развлекательной теме стоит больше обращать внимание на использование каждого признака индивидуально.</a:t>
            </a:r>
          </a:p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Также как было показано на диаграммах ранее, не всегда разумно спрашивать пользователей об их предпочтениях к тому или иному признаку. Это никак не связано с доверием.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48903-8EB5-294E-A216-6B54B0368783}" type="slidenum">
              <a:rPr lang="en-RU" smtClean="0"/>
              <a:t>19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567776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Под текстовой формой представления ответов в данной работе понимается диалог чат-бота с пользователем. Форма представления ответов может отличаться стилем общения, способом изображения эмоций или информирования о существующем функционале и т.д., то есть она меняется в зависимости от присутствия или отсутствия конкретного признака в ней. Поэтому мы обращаем внимание на составляющие формы представления ответов, ее признаки. </a:t>
            </a:r>
          </a:p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С учетом сказанного выпускная квалификационная работа нацелена на проверку двух гипотез: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ru-RU" dirty="0"/>
              <a:t>пользователи доверяют одной и той же текстовой форме представления ответов в разной степени в чат-ботах с разной серьезностью тематик;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доверие к ответу связано с предпочтением пользователя к конкретному признаку текстовой формы представления ответов.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48903-8EB5-294E-A216-6B54B0368783}" type="slidenum">
              <a:rPr lang="en-RU" smtClean="0"/>
              <a:t>2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6693206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Существует ряд ограничений, которые могли повлиять на полученные результаты: </a:t>
            </a:r>
            <a:endParaRPr lang="ru-RU" b="1" dirty="0"/>
          </a:p>
          <a:p>
            <a:pPr marL="228600" indent="-228600">
              <a:buFont typeface="+mj-lt"/>
              <a:buAutoNum type="arabicPeriod"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данные были собраны с помощью краудсорсинговой платформы Яндекс.Толока, что не гарантирует высокое их качество несмотря на фильтрацию пользователей по множеству критериев, описанных ранее; </a:t>
            </a:r>
          </a:p>
          <a:p>
            <a:pPr marL="228600" indent="-228600">
              <a:buFont typeface="+mj-lt"/>
              <a:buAutoNum type="arabicPeriod"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проводился межгрупповой дизайн, поэтому есть вероятность, что респонденты из каждого опроса всегда так относятся к конкретным признакам вне зависимости от темы; </a:t>
            </a:r>
          </a:p>
          <a:p>
            <a:pPr marL="228600" indent="-228600">
              <a:buFont typeface="+mj-lt"/>
              <a:buAutoNum type="arabicPeriod"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 разбиении на кластеры, особенно в развлекательной теме чат-бота, группы получились слишком маленькие, в результате чего выводы могут быть искаженные или неполные; </a:t>
            </a:r>
          </a:p>
          <a:p>
            <a:pPr marL="228600" indent="-228600">
              <a:buFont typeface="+mj-lt"/>
              <a:buAutoNum type="arabicPeriod"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 проведении виньет анализа помимо одного из двух профилей пользователь мог выбрать вариант ”Нет различий, обоим вариантам доверяю”. Из-за отсутствия второго варианта ”Ничему не доверяю” данные могли получиться смещенными; </a:t>
            </a:r>
          </a:p>
          <a:p>
            <a:pPr marL="228600" indent="-228600">
              <a:buFont typeface="+mj-lt"/>
              <a:buAutoNum type="arabicPeriod"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результат мог быть связан с конкретными примерами, смайликами, шутками, которые использовались при создании виньеток.</a:t>
            </a:r>
          </a:p>
          <a:p>
            <a:pPr marL="228600" indent="-228600">
              <a:buFont typeface="+mj-lt"/>
              <a:buAutoNum type="arabicPeriod"/>
            </a:pP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ru-R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Перечисленные ограничения работы определяют возможные улучшения проделанного исследования: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первую очередь, более качественный сбор данных с большим количеством респондентов поможет понять, действительно ли в развлекательной теме чат-бота такое разнообразие предпочтений или в данной работе это произошло ввиду маленького количества данных в каждой группе пользователей;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можно попробовать провести внутригрупповой дизайн и сравнить результаты;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также набор большего количества респондентов позволит делать более качественные выводы при разделении пользователей на подгруппы;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наличие двух альтернативных вариантов (то есть добавление варианта ответа ”Ничему не доверяю”) поможет более точно проследить доверительные отношения пользователей к диалогам чат-бота. Однако лучше всего создать самостоятельно платформу для проведения виньет анализа, чтобы все профили показывались в целом одинаковое количество раз;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также тестирование каждой темы чат-бота на нескольких примерах позволит избежать предвзятости к конкретному примеру. И предварительный опрос пользователей об их отношении к конкретным смайликам и шуткам позволит понять, необоснованно негативно или положительно данные признаки формы представления ответов были связаны с доверием пользователей или нет.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48903-8EB5-294E-A216-6B54B0368783}" type="slidenum">
              <a:rPr lang="en-RU" smtClean="0"/>
              <a:t>20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910842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Данная работа состоит из пяти этапов: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анализ существующих признаков текстовой формы представления ответов в чат-ботах и их взаимосвязи с доверием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организация пользовательского исследования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проведение виньет анализа с целью проверки двух поставленных гипотез;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анализ полученных результатов с последующим формированием рекомендаций по проектированию чат-бота.</a:t>
            </a: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48903-8EB5-294E-A216-6B54B0368783}" type="slidenum">
              <a:rPr lang="en-RU" smtClean="0"/>
              <a:t>3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7068952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формирования конкретного списка анализируемых признаков был проведен анализ опубликованных исследований по тематике восприятия чат-ботов. Отбирались журналы конференций, специализирующихся на пользовательских диалоговых интерфейсах, публикации на под тему интерфейсов естественного языка. Применялся поиск по ключевым словам, по периоду публикаций в базах научных публикаций. Также искались статьи в списках используемой литературы в прочтенных ранее статьях и в интернете по ключевым словам.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Поскольку признаков формы представления ответов было найдено довольно много, то применялись критерии, указанные на слайде, к их отбору. Например, посчиталось неуместным проверять следующие признаки: 1 – пропущенные страницы, разумное распределение информации по всему экрану. Поскольку фокусируемся на формате сообщений, то был отброшен вариант 2 - создания двух чат-ботов с человеческим именем и фотографией или с именем и фотографией робота. Сложно проверить такой признак, как 3 - текст ссылки (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anchor text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так как не во всех примерах нужны ссылки. Также если, например, говорить 4 - с использованием условных конструкций при записи к врачу, то очевидно у пользователя уровень доверия спадет. В результате было отобрано 4 признака, которые представлены в Таблице 1.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Таким образом, этот этап работы позволил получить данные для последующего исследования. Другими словами, каждый из признаков является атрибутом для совместного анализа с двумя уровнями соответственно.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48903-8EB5-294E-A216-6B54B0368783}" type="slidenum">
              <a:rPr lang="en-RU" smtClean="0"/>
              <a:t>4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9647238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основании проведенного анализа было решено взять две разные по уровню формальности (менее и более серьезные) тематики чат-бота, чтобы посмотреть на восприятие разного типа информации, представленной с использованием различной формы представления ответов, и на доверие к ней.</a:t>
            </a:r>
          </a:p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Менее серьезный чат-бот во время пользовательского исследования рассказывает про Норвегию, сколько языков обычно по умолчанию знают жители этой страны и могут ли они понимать население другой страны, зная только норвежский. </a:t>
            </a:r>
            <a:endParaRPr lang="ru-RU" dirty="0"/>
          </a:p>
          <a:p>
            <a:r>
              <a:rPr lang="ru-RU" dirty="0"/>
              <a:t>Чат-бот на более серьезную тему, «Нужна помощь с записью?», записывает к врачу, в данном случае к лору,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 оглашении Ф.И.О., даты рождения, серии и номера полиса обязательного медицинского страхования (ОМС). </a:t>
            </a:r>
            <a:endParaRPr lang="ru-RU" dirty="0"/>
          </a:p>
          <a:p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48903-8EB5-294E-A216-6B54B0368783}" type="slidenum">
              <a:rPr lang="en-RU" smtClean="0"/>
              <a:t>5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132887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Пользовательское исследование состоит в том, чтобы проверить, действительно ли люди воспринимают по-разному информацию различных тематик, которая представлена с помощью одной и той же формы представления ответов. Часто ответы респондентов отличаются от реального их выбора ввиду влияния других факторов (темы чат-бота, взаимосвязи разных признаков формы представления ответов между собой, неосознанное принятие решений в реальности). Поэтому необходимо быть как можно более приближенным к реальности, просить респондентов принять решение, как если бы они это делали самостоятельно вне нашего исследования. Ввиду этого, было решено выбрать совместный анализ, а если точнее, то виньет анализ, в качестве типа пользовательского исследования. То есть характеристики продукта не описываются в явном виде, респондент видит цельное готовое описание продукта. Это позволит узнать не предпочтения пользователей к каждому признаку в отдельности, а понять схему принятия пользовательского решения продолжать взаимодействовать с чат-ботом или нет в зависимости от конкретной формы представления ответов.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Измеряться доверие будет вопросом </a:t>
            </a:r>
            <a:r>
              <a:rPr lang="ru-RU" dirty="0"/>
              <a:t>”Какому чат-боту вы доверяете больше, с каким из двух вы бы продолжили взаимодействие?”.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 как если пользователь доверяет сервису, то он пользуется им.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 было сказано, каждый признак формы представления ответов является атрибутом с двумя уровнями.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Поскольку используется полный факториальный дизайн, то рассматриваются все возможные комбинации атрибутов.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Всего возможно 120 комбинаций профилей по 2, что много для показа одному пользователю. Поэтому было сгенерировано 5 последовательностей по 10 шагов, к одной из которых респондент назначается произвольно.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Поскольку респонденту в большинстве случаев показываются все профили, доверительный интервал выбран в 90%, сравнение идет по двум профилям и всего таких сравнений у каждого пользователя 10, согласно платформе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Conjointly.com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размер выборки должен быть не менее 400 респондентов. Также размер выборки был посчитан с помощью специального пакета в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R,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согласно которому размер выборки должен быть не менее 105. Поэтому в результате было выбран больший размер, то есть необходимо набрать не менее 400 респондентов для каждой темы чат-бота.</a:t>
            </a: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Также по окончании формирования двух опросов на платформе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Conjointly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было проведено три пилотных опроса на каждую из тем чат-бота. Были получены отзывы и замечания, на основании которых были сделаны изменения в опросах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48903-8EB5-294E-A216-6B54B0368783}" type="slidenum">
              <a:rPr lang="en-RU" smtClean="0"/>
              <a:t>6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417132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Диалог на каждый пример для одного и того же профиля двух тем чат-ботов можно посмотреть на слайде То есть в данном случае в сообщениях чат-ботов присутствуют смайлики, текст написан без разбиений, где это возможно. Также правильно поставлены грамматика, пунктуация, орфография. Шутки отсутствуют. 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48903-8EB5-294E-A216-6B54B0368783}" type="slidenum">
              <a:rPr lang="en-RU" smtClean="0"/>
              <a:t>7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9054367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Ответы собирались на краудсорсинговой платформе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Яндекс.Толока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Для каждого чат-бота был создан отдельный проект. Только 50% топ-пользователей с пройденным тестом на знание русского языка могли пройти опрос. Чтобы убедиться в том, что опрос был пройден, по окончании прохождения опроса на платформе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Conjointly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был показан код, который необходимо было ввести на платформе Яндекс.Толока.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Однако это не единственная защита от неправдоподобных ответов на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Яндекс.Толока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Все ответы проверялись вручную, то есть если пользователь прошел опрос слишком быстро или прошел два опроса, то его ответ на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Яндекс.Толока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не засчитывался. </a:t>
            </a:r>
            <a:endParaRPr lang="ru-RU" dirty="0"/>
          </a:p>
          <a:p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Также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отбрасывались пройденные не до конца, второй раз (тот же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IP-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адрес или файлы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cookie)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опросы,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либо ответы низкого уровня качества (очень быстро), что продемонстрировано в Таблице 2. Например, было отброшено в среднем 36% респондентов по незаконченности. В итоге, всего было получено после фильтрации 820 респондентов для двух чат-ботов.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ЦЕЛЕВАЯ АУДИТОРИЯ: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Поскольку во время пользовательского исследования респондентам не надо будет взаимодействовать с чат-ботом напрямую, а необходимо только читать диалоги в его интерфейсе, то под целевой аудиторией посчитали всех пользователей социальных сетей, которые являются носителями русского языка. Несовершеннолетние не входят в целевую аудиторию, поскольку для набора данных используется краудсорсинговая платформа, которой могут пользоваться только лица, достигшие 18 лет. Ограничение на знание русского языка было добавлено ввиду проведения исследования на русском языке и специфичности тестируемых признаков формы представления ответов.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48903-8EB5-294E-A216-6B54B0368783}" type="slidenum">
              <a:rPr lang="en-RU" smtClean="0"/>
              <a:t>8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501636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Анализ полученных результатов проводится с использованием языка программирования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Python,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 схеме, изображенной на слайде. 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 есть сначала проводится предобработка данных в виде удаления выбросов и их анализа, удаления излишних данных, проведения первичного анализа данных для каждой выборки в отдельности. Также для каждой из выборок проводится проверка гипотезы о независимости категориальных переменных из прямых вопросов между собой, а далее между двумя выборками. Это позволит выяснить отличаются ли предпочтения к признакам формы представления ответов в разных тематиках чат-бота.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Далее уже анализируем данные, полученные в результате виньет анализа, с помощью логистической регрессии. Было построено 4 различных модели, о которых будет рассказано далее. В качестве уровня значимости выбрано 5%.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Первичный анализ: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а) подсчет количества показов последовательностей и профилей; 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б) определение используемых гаджетов для прохождения опроса; 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в) подсчет среднего времени прохождения опроса; </a:t>
            </a:r>
            <a:endParaRPr lang="ru-RU" dirty="0"/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г) подсчет дисквалифицированных участников, и выявление причин;</a:t>
            </a:r>
            <a:b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д) определение соотношения пользователей по опыту использования социальных сетей.</a:t>
            </a: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48903-8EB5-294E-A216-6B54B0368783}" type="slidenum">
              <a:rPr lang="en-RU" smtClean="0"/>
              <a:t>9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341956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ложка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8" descr="A blue circle with white text&#10;&#10;Description automatically generated with low confidence">
            <a:extLst>
              <a:ext uri="{FF2B5EF4-FFF2-40B4-BE49-F238E27FC236}">
                <a16:creationId xmlns:a16="http://schemas.microsoft.com/office/drawing/2014/main" id="{BA292C80-0DA8-194A-9A66-279048FA2A5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3859" y="962173"/>
            <a:ext cx="886499" cy="886499"/>
          </a:xfrm>
          <a:prstGeom prst="rect">
            <a:avLst/>
          </a:prstGeom>
        </p:spPr>
      </p:pic>
      <p:cxnSp>
        <p:nvCxnSpPr>
          <p:cNvPr id="11" name="Straight Connector 48">
            <a:extLst>
              <a:ext uri="{FF2B5EF4-FFF2-40B4-BE49-F238E27FC236}">
                <a16:creationId xmlns:a16="http://schemas.microsoft.com/office/drawing/2014/main" id="{313EF906-5BAC-0141-A198-076E155DF9E2}"/>
              </a:ext>
            </a:extLst>
          </p:cNvPr>
          <p:cNvCxnSpPr>
            <a:cxnSpLocks/>
          </p:cNvCxnSpPr>
          <p:nvPr userDrawn="1"/>
        </p:nvCxnSpPr>
        <p:spPr>
          <a:xfrm>
            <a:off x="6090212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50">
            <a:extLst>
              <a:ext uri="{FF2B5EF4-FFF2-40B4-BE49-F238E27FC236}">
                <a16:creationId xmlns:a16="http://schemas.microsoft.com/office/drawing/2014/main" id="{61206A97-26F2-E646-8775-9928FEF465B5}"/>
              </a:ext>
            </a:extLst>
          </p:cNvPr>
          <p:cNvCxnSpPr>
            <a:cxnSpLocks/>
          </p:cNvCxnSpPr>
          <p:nvPr userDrawn="1"/>
        </p:nvCxnSpPr>
        <p:spPr>
          <a:xfrm>
            <a:off x="8642581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51">
            <a:extLst>
              <a:ext uri="{FF2B5EF4-FFF2-40B4-BE49-F238E27FC236}">
                <a16:creationId xmlns:a16="http://schemas.microsoft.com/office/drawing/2014/main" id="{28E0E5F6-C1CA-9B41-B1DB-6E4FB509084D}"/>
              </a:ext>
            </a:extLst>
          </p:cNvPr>
          <p:cNvCxnSpPr>
            <a:cxnSpLocks/>
          </p:cNvCxnSpPr>
          <p:nvPr userDrawn="1"/>
        </p:nvCxnSpPr>
        <p:spPr>
          <a:xfrm>
            <a:off x="11179047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Заголовок 15">
            <a:extLst>
              <a:ext uri="{FF2B5EF4-FFF2-40B4-BE49-F238E27FC236}">
                <a16:creationId xmlns:a16="http://schemas.microsoft.com/office/drawing/2014/main" id="{6007C52F-2E27-E24A-B9DC-AAAB052DBD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7967" y="2404670"/>
            <a:ext cx="7634059" cy="1978323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4300" b="0" i="0" baseline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презентации</a:t>
            </a:r>
            <a:b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может быть набрано в две </a:t>
            </a:r>
            <a:b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или три строки (43 </a:t>
            </a:r>
            <a:r>
              <a:rPr lang="en-GB" sz="4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4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4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20" name="Текст 19">
            <a:extLst>
              <a:ext uri="{FF2B5EF4-FFF2-40B4-BE49-F238E27FC236}">
                <a16:creationId xmlns:a16="http://schemas.microsoft.com/office/drawing/2014/main" id="{18109844-C2E7-354F-9C01-8834E4DCE37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74947" y="1187841"/>
            <a:ext cx="3848717" cy="435163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0" i="0">
                <a:latin typeface="HSE Sans" panose="02000000000000000000" pitchFamily="2" charset="0"/>
              </a:defRPr>
            </a:lvl1pPr>
            <a:lvl2pPr marL="457200" indent="0" algn="l">
              <a:buNone/>
              <a:defRPr sz="1600" b="0" i="0">
                <a:latin typeface="HSE Sans" panose="02000000000000000000" pitchFamily="2" charset="0"/>
              </a:defRPr>
            </a:lvl2pPr>
            <a:lvl3pPr marL="914400" indent="0" algn="l">
              <a:buNone/>
              <a:defRPr sz="1600" b="0" i="0">
                <a:latin typeface="HSE Sans" panose="02000000000000000000" pitchFamily="2" charset="0"/>
              </a:defRPr>
            </a:lvl3pPr>
            <a:lvl4pPr marL="1371600" indent="0" algn="l">
              <a:buNone/>
              <a:defRPr sz="1600" b="0" i="0">
                <a:latin typeface="HSE Sans" panose="02000000000000000000" pitchFamily="2" charset="0"/>
              </a:defRPr>
            </a:lvl4pPr>
            <a:lvl5pPr marL="1828800" indent="0" algn="l">
              <a:buNone/>
              <a:defRPr sz="1600" b="0" i="0">
                <a:latin typeface="HSE Sans" panose="02000000000000000000" pitchFamily="2" charset="0"/>
              </a:defRPr>
            </a:lvl5pPr>
          </a:lstStyle>
          <a:p>
            <a:r>
              <a:rPr lang="ru-RU" dirty="0">
                <a:latin typeface="HSE Sans" panose="02000000000000000000" pitchFamily="2" charset="0"/>
              </a:rPr>
              <a:t>Название факультета</a:t>
            </a:r>
            <a:br>
              <a:rPr lang="ru-RU" dirty="0">
                <a:latin typeface="HSE Sans" panose="02000000000000000000" pitchFamily="2" charset="0"/>
              </a:rPr>
            </a:br>
            <a:r>
              <a:rPr lang="ru-RU" dirty="0">
                <a:latin typeface="HSE Sans" panose="02000000000000000000" pitchFamily="2" charset="0"/>
              </a:rPr>
              <a:t>в две строки</a:t>
            </a:r>
            <a:r>
              <a:rPr lang="en-GB" dirty="0">
                <a:latin typeface="HSE Sans" panose="02000000000000000000" pitchFamily="2" charset="0"/>
              </a:rPr>
              <a:t> (16 </a:t>
            </a:r>
            <a:r>
              <a:rPr lang="en-GB" dirty="0" err="1">
                <a:latin typeface="HSE Sans" panose="02000000000000000000" pitchFamily="2" charset="0"/>
              </a:rPr>
              <a:t>pt</a:t>
            </a:r>
            <a:r>
              <a:rPr lang="en-GB" dirty="0">
                <a:latin typeface="HSE Sans" panose="02000000000000000000" pitchFamily="2" charset="0"/>
              </a:rPr>
              <a:t>)</a:t>
            </a:r>
            <a:endParaRPr lang="ru-RU" dirty="0">
              <a:latin typeface="HSE Sans" panose="02000000000000000000" pitchFamily="2" charset="0"/>
            </a:endParaRPr>
          </a:p>
        </p:txBody>
      </p:sp>
      <p:sp>
        <p:nvSpPr>
          <p:cNvPr id="25" name="Текст 24">
            <a:extLst>
              <a:ext uri="{FF2B5EF4-FFF2-40B4-BE49-F238E27FC236}">
                <a16:creationId xmlns:a16="http://schemas.microsoft.com/office/drawing/2014/main" id="{40A04329-C800-BB42-BFE0-7E3C68848DA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59420" y="1173829"/>
            <a:ext cx="2278063" cy="463186"/>
          </a:xfr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2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200" dirty="0">
                <a:latin typeface="HSE Sans" panose="02000000000000000000" pitchFamily="2" charset="0"/>
              </a:rPr>
            </a:br>
            <a:r>
              <a:rPr lang="ru-RU" sz="12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200" dirty="0">
                <a:latin typeface="HSE Sans" panose="02000000000000000000" pitchFamily="2" charset="0"/>
              </a:rPr>
              <a:t> (12pt)</a:t>
            </a:r>
            <a:endParaRPr lang="ru-RU" sz="1200" dirty="0">
              <a:latin typeface="HSE Sans" panose="02000000000000000000" pitchFamily="2" charset="0"/>
            </a:endParaRPr>
          </a:p>
        </p:txBody>
      </p:sp>
      <p:sp>
        <p:nvSpPr>
          <p:cNvPr id="27" name="Текст 26">
            <a:extLst>
              <a:ext uri="{FF2B5EF4-FFF2-40B4-BE49-F238E27FC236}">
                <a16:creationId xmlns:a16="http://schemas.microsoft.com/office/drawing/2014/main" id="{98337931-3EC2-F348-99EA-860F4FFDC188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8786720" y="1173829"/>
            <a:ext cx="2217738" cy="463186"/>
          </a:xfr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200" dirty="0">
                <a:latin typeface="HSE Sans" panose="02000000000000000000" pitchFamily="2" charset="0"/>
              </a:rPr>
              <a:t>Москва</a:t>
            </a:r>
            <a:br>
              <a:rPr lang="ru-RU" sz="1200" dirty="0">
                <a:latin typeface="HSE Sans" panose="02000000000000000000" pitchFamily="2" charset="0"/>
              </a:rPr>
            </a:br>
            <a:r>
              <a:rPr lang="ru-RU" sz="1200" dirty="0">
                <a:latin typeface="HSE Sans" panose="02000000000000000000" pitchFamily="2" charset="0"/>
              </a:rPr>
              <a:t>2022</a:t>
            </a:r>
            <a:r>
              <a:rPr lang="en-GB" sz="1200" dirty="0">
                <a:latin typeface="HSE Sans" panose="02000000000000000000" pitchFamily="2" charset="0"/>
              </a:rPr>
              <a:t> (12pt)</a:t>
            </a:r>
            <a:endParaRPr lang="ru-RU" sz="1200" dirty="0">
              <a:latin typeface="HSE Sans" panose="02000000000000000000" pitchFamily="2" charset="0"/>
            </a:endParaRPr>
          </a:p>
        </p:txBody>
      </p:sp>
      <p:sp>
        <p:nvSpPr>
          <p:cNvPr id="29" name="Текст 28">
            <a:extLst>
              <a:ext uri="{FF2B5EF4-FFF2-40B4-BE49-F238E27FC236}">
                <a16:creationId xmlns:a16="http://schemas.microsoft.com/office/drawing/2014/main" id="{EEA7A79B-D410-B44F-BF32-C3EAEFC20A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27967" y="4824914"/>
            <a:ext cx="7625267" cy="652860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600" dirty="0">
                <a:latin typeface="HSE Sans" panose="02000000000000000000" pitchFamily="2" charset="0"/>
              </a:rPr>
              <a:t>Если нужно больше места, то используйте подзаголовок</a:t>
            </a:r>
            <a:r>
              <a:rPr lang="en-GB" sz="1600" dirty="0">
                <a:latin typeface="HSE Sans" panose="02000000000000000000" pitchFamily="2" charset="0"/>
              </a:rPr>
              <a:t> (16 </a:t>
            </a:r>
            <a:r>
              <a:rPr lang="en-GB" sz="1600" dirty="0" err="1">
                <a:latin typeface="HSE Sans" panose="02000000000000000000" pitchFamily="2" charset="0"/>
              </a:rPr>
              <a:t>pt</a:t>
            </a:r>
            <a:r>
              <a:rPr lang="en-GB" sz="1600" dirty="0">
                <a:latin typeface="HSE Sans" panose="02000000000000000000" pitchFamily="2" charset="0"/>
              </a:rPr>
              <a:t>)</a:t>
            </a:r>
            <a:endParaRPr lang="ru-RU" sz="16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8959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ве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9328428E-0D3D-6E4B-BAC0-3F63BAF7DB7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86CF47C6-D972-9E44-A717-6848F3489399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412FEF63-77C0-7C4A-B9BE-4BC0EEEEB78C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C4F550E9-E979-284D-B65F-44E092DD9D02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A39D099-B515-F343-BF7A-A95468DA3860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396B1F99-9711-C64F-A7C9-4F1D89E7F11D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9C21DFE9-C3B2-C54E-9275-7776355F736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5A73F99D-6D58-724E-ADB3-150D9B24F8C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6" name="Текст 39">
            <a:extLst>
              <a:ext uri="{FF2B5EF4-FFF2-40B4-BE49-F238E27FC236}">
                <a16:creationId xmlns:a16="http://schemas.microsoft.com/office/drawing/2014/main" id="{7E89E360-BE39-5041-BAD6-C7B708340AA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9" name="Заголовок 31">
            <a:extLst>
              <a:ext uri="{FF2B5EF4-FFF2-40B4-BE49-F238E27FC236}">
                <a16:creationId xmlns:a16="http://schemas.microsoft.com/office/drawing/2014/main" id="{1C20890C-BC1C-0745-9AF3-46700BA27C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9" y="1447790"/>
            <a:ext cx="432253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Дополнительная </a:t>
            </a:r>
            <a:b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цветовая гамма</a:t>
            </a:r>
          </a:p>
        </p:txBody>
      </p:sp>
      <p:sp>
        <p:nvSpPr>
          <p:cNvPr id="20" name="Текст 35">
            <a:extLst>
              <a:ext uri="{FF2B5EF4-FFF2-40B4-BE49-F238E27FC236}">
                <a16:creationId xmlns:a16="http://schemas.microsoft.com/office/drawing/2014/main" id="{CA2589F7-4500-024F-8E07-D726629A599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Для оформления графиков, таблиц, диаграмм могут потребоваться дополнительные цвета и вы совершенно правы, задавая вопрос, какие цвета использовать и где их взять. Мы предлагаем использовать палитру цветов Вышки для этих целей.</a:t>
            </a:r>
          </a:p>
        </p:txBody>
      </p:sp>
      <p:sp>
        <p:nvSpPr>
          <p:cNvPr id="21" name="Oval 5">
            <a:extLst>
              <a:ext uri="{FF2B5EF4-FFF2-40B4-BE49-F238E27FC236}">
                <a16:creationId xmlns:a16="http://schemas.microsoft.com/office/drawing/2014/main" id="{D2CA403A-98E7-6C42-8F44-30AB6622C802}"/>
              </a:ext>
            </a:extLst>
          </p:cNvPr>
          <p:cNvSpPr/>
          <p:nvPr userDrawn="1"/>
        </p:nvSpPr>
        <p:spPr>
          <a:xfrm>
            <a:off x="5392982" y="1447790"/>
            <a:ext cx="830997" cy="830997"/>
          </a:xfrm>
          <a:prstGeom prst="ellipse">
            <a:avLst/>
          </a:prstGeom>
          <a:solidFill>
            <a:srgbClr val="0E2D69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2" name="Oval 20">
            <a:extLst>
              <a:ext uri="{FF2B5EF4-FFF2-40B4-BE49-F238E27FC236}">
                <a16:creationId xmlns:a16="http://schemas.microsoft.com/office/drawing/2014/main" id="{42ABAA5D-E7AB-6E48-9D43-A48178C9BDD4}"/>
              </a:ext>
            </a:extLst>
          </p:cNvPr>
          <p:cNvSpPr/>
          <p:nvPr userDrawn="1"/>
        </p:nvSpPr>
        <p:spPr>
          <a:xfrm>
            <a:off x="6742925" y="1447790"/>
            <a:ext cx="830997" cy="830997"/>
          </a:xfrm>
          <a:prstGeom prst="ellipse">
            <a:avLst/>
          </a:prstGeom>
          <a:solidFill>
            <a:srgbClr val="234A9B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09F185A-8F67-9C42-A7C5-87E483F4FC19}"/>
              </a:ext>
            </a:extLst>
          </p:cNvPr>
          <p:cNvSpPr/>
          <p:nvPr userDrawn="1"/>
        </p:nvSpPr>
        <p:spPr>
          <a:xfrm>
            <a:off x="8092868" y="1447790"/>
            <a:ext cx="830997" cy="830997"/>
          </a:xfrm>
          <a:prstGeom prst="ellipse">
            <a:avLst/>
          </a:prstGeom>
          <a:solidFill>
            <a:srgbClr val="11A0D7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79AE0F6-4E37-6C4D-AF45-824EEE489A15}"/>
              </a:ext>
            </a:extLst>
          </p:cNvPr>
          <p:cNvSpPr/>
          <p:nvPr userDrawn="1"/>
        </p:nvSpPr>
        <p:spPr>
          <a:xfrm>
            <a:off x="9442811" y="1447790"/>
            <a:ext cx="830997" cy="830997"/>
          </a:xfrm>
          <a:prstGeom prst="ellipse">
            <a:avLst/>
          </a:prstGeom>
          <a:solidFill>
            <a:srgbClr val="029C6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5" name="Oval 26">
            <a:extLst>
              <a:ext uri="{FF2B5EF4-FFF2-40B4-BE49-F238E27FC236}">
                <a16:creationId xmlns:a16="http://schemas.microsoft.com/office/drawing/2014/main" id="{330C0EA4-7FD1-CE4D-AC95-8C484C5AC790}"/>
              </a:ext>
            </a:extLst>
          </p:cNvPr>
          <p:cNvSpPr/>
          <p:nvPr userDrawn="1"/>
        </p:nvSpPr>
        <p:spPr>
          <a:xfrm>
            <a:off x="10792754" y="1447790"/>
            <a:ext cx="830997" cy="830997"/>
          </a:xfrm>
          <a:prstGeom prst="ellipse">
            <a:avLst/>
          </a:prstGeom>
          <a:solidFill>
            <a:srgbClr val="EB681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6" name="Oval 29">
            <a:extLst>
              <a:ext uri="{FF2B5EF4-FFF2-40B4-BE49-F238E27FC236}">
                <a16:creationId xmlns:a16="http://schemas.microsoft.com/office/drawing/2014/main" id="{4C53CF3D-7EFB-DF4F-8EA6-5644574E9AFB}"/>
              </a:ext>
            </a:extLst>
          </p:cNvPr>
          <p:cNvSpPr/>
          <p:nvPr userDrawn="1"/>
        </p:nvSpPr>
        <p:spPr>
          <a:xfrm>
            <a:off x="5392982" y="2708699"/>
            <a:ext cx="830997" cy="830997"/>
          </a:xfrm>
          <a:prstGeom prst="ellipse">
            <a:avLst/>
          </a:prstGeom>
          <a:solidFill>
            <a:srgbClr val="7D4EBA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7" name="Oval 33">
            <a:extLst>
              <a:ext uri="{FF2B5EF4-FFF2-40B4-BE49-F238E27FC236}">
                <a16:creationId xmlns:a16="http://schemas.microsoft.com/office/drawing/2014/main" id="{B42CE88A-E9A3-2A4E-BD50-EB37311F39EC}"/>
              </a:ext>
            </a:extLst>
          </p:cNvPr>
          <p:cNvSpPr/>
          <p:nvPr userDrawn="1"/>
        </p:nvSpPr>
        <p:spPr>
          <a:xfrm>
            <a:off x="6742925" y="2708699"/>
            <a:ext cx="830997" cy="830997"/>
          </a:xfrm>
          <a:prstGeom prst="ellipse">
            <a:avLst/>
          </a:prstGeom>
          <a:solidFill>
            <a:srgbClr val="E61F3D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8" name="Oval 34">
            <a:extLst>
              <a:ext uri="{FF2B5EF4-FFF2-40B4-BE49-F238E27FC236}">
                <a16:creationId xmlns:a16="http://schemas.microsoft.com/office/drawing/2014/main" id="{B699EFDF-DB9D-3C4F-9D1F-461508017BDA}"/>
              </a:ext>
            </a:extLst>
          </p:cNvPr>
          <p:cNvSpPr/>
          <p:nvPr userDrawn="1"/>
        </p:nvSpPr>
        <p:spPr>
          <a:xfrm>
            <a:off x="8092868" y="2708699"/>
            <a:ext cx="830997" cy="830997"/>
          </a:xfrm>
          <a:prstGeom prst="ellipse">
            <a:avLst/>
          </a:prstGeom>
          <a:solidFill>
            <a:srgbClr val="FBBA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9" name="Oval 35">
            <a:extLst>
              <a:ext uri="{FF2B5EF4-FFF2-40B4-BE49-F238E27FC236}">
                <a16:creationId xmlns:a16="http://schemas.microsoft.com/office/drawing/2014/main" id="{5DF3131C-EEA1-5446-B567-C9DA0A2A1AFF}"/>
              </a:ext>
            </a:extLst>
          </p:cNvPr>
          <p:cNvSpPr/>
          <p:nvPr userDrawn="1"/>
        </p:nvSpPr>
        <p:spPr>
          <a:xfrm>
            <a:off x="9442811" y="2708699"/>
            <a:ext cx="830997" cy="830997"/>
          </a:xfrm>
          <a:prstGeom prst="ellipse">
            <a:avLst/>
          </a:prstGeom>
          <a:solidFill>
            <a:srgbClr val="7DA0D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0" name="Oval 36">
            <a:extLst>
              <a:ext uri="{FF2B5EF4-FFF2-40B4-BE49-F238E27FC236}">
                <a16:creationId xmlns:a16="http://schemas.microsoft.com/office/drawing/2014/main" id="{6D03B317-B61D-2945-8C0A-A6EBD87ACD07}"/>
              </a:ext>
            </a:extLst>
          </p:cNvPr>
          <p:cNvSpPr/>
          <p:nvPr userDrawn="1"/>
        </p:nvSpPr>
        <p:spPr>
          <a:xfrm>
            <a:off x="10792754" y="2708699"/>
            <a:ext cx="830997" cy="830997"/>
          </a:xfrm>
          <a:prstGeom prst="ellipse">
            <a:avLst/>
          </a:prstGeom>
          <a:solidFill>
            <a:srgbClr val="47A0A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1" name="Oval 37">
            <a:extLst>
              <a:ext uri="{FF2B5EF4-FFF2-40B4-BE49-F238E27FC236}">
                <a16:creationId xmlns:a16="http://schemas.microsoft.com/office/drawing/2014/main" id="{9C0266F1-C0B7-624A-A873-5F2C8801E766}"/>
              </a:ext>
            </a:extLst>
          </p:cNvPr>
          <p:cNvSpPr/>
          <p:nvPr userDrawn="1"/>
        </p:nvSpPr>
        <p:spPr>
          <a:xfrm>
            <a:off x="5392982" y="3969609"/>
            <a:ext cx="830997" cy="830997"/>
          </a:xfrm>
          <a:prstGeom prst="ellipse">
            <a:avLst/>
          </a:prstGeom>
          <a:solidFill>
            <a:srgbClr val="EB8C3C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2" name="Oval 38">
            <a:extLst>
              <a:ext uri="{FF2B5EF4-FFF2-40B4-BE49-F238E27FC236}">
                <a16:creationId xmlns:a16="http://schemas.microsoft.com/office/drawing/2014/main" id="{30C0C10E-388C-9843-8270-19D471BD3756}"/>
              </a:ext>
            </a:extLst>
          </p:cNvPr>
          <p:cNvSpPr/>
          <p:nvPr userDrawn="1"/>
        </p:nvSpPr>
        <p:spPr>
          <a:xfrm>
            <a:off x="6742925" y="3969609"/>
            <a:ext cx="830997" cy="830997"/>
          </a:xfrm>
          <a:prstGeom prst="ellipse">
            <a:avLst/>
          </a:prstGeom>
          <a:solidFill>
            <a:srgbClr val="96628C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3" name="Oval 39">
            <a:extLst>
              <a:ext uri="{FF2B5EF4-FFF2-40B4-BE49-F238E27FC236}">
                <a16:creationId xmlns:a16="http://schemas.microsoft.com/office/drawing/2014/main" id="{87047EA3-79D2-8644-A568-E64AA1D7D370}"/>
              </a:ext>
            </a:extLst>
          </p:cNvPr>
          <p:cNvSpPr/>
          <p:nvPr userDrawn="1"/>
        </p:nvSpPr>
        <p:spPr>
          <a:xfrm>
            <a:off x="8092868" y="3969609"/>
            <a:ext cx="830997" cy="830997"/>
          </a:xfrm>
          <a:prstGeom prst="ellipse">
            <a:avLst/>
          </a:prstGeom>
          <a:solidFill>
            <a:srgbClr val="CD5A5A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4" name="Oval 40">
            <a:extLst>
              <a:ext uri="{FF2B5EF4-FFF2-40B4-BE49-F238E27FC236}">
                <a16:creationId xmlns:a16="http://schemas.microsoft.com/office/drawing/2014/main" id="{7F5D1C6B-4E6B-0346-A5DC-C511DB14EFD6}"/>
              </a:ext>
            </a:extLst>
          </p:cNvPr>
          <p:cNvSpPr/>
          <p:nvPr userDrawn="1"/>
        </p:nvSpPr>
        <p:spPr>
          <a:xfrm>
            <a:off x="9442811" y="3969609"/>
            <a:ext cx="830997" cy="830997"/>
          </a:xfrm>
          <a:prstGeom prst="ellipse">
            <a:avLst/>
          </a:prstGeom>
          <a:solidFill>
            <a:srgbClr val="FFD746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5" name="Oval 41">
            <a:extLst>
              <a:ext uri="{FF2B5EF4-FFF2-40B4-BE49-F238E27FC236}">
                <a16:creationId xmlns:a16="http://schemas.microsoft.com/office/drawing/2014/main" id="{EB421DBA-35DE-2C4F-A89E-27F0998EF4E8}"/>
              </a:ext>
            </a:extLst>
          </p:cNvPr>
          <p:cNvSpPr/>
          <p:nvPr userDrawn="1"/>
        </p:nvSpPr>
        <p:spPr>
          <a:xfrm>
            <a:off x="10792754" y="3969609"/>
            <a:ext cx="830997" cy="830997"/>
          </a:xfrm>
          <a:prstGeom prst="ellipse">
            <a:avLst/>
          </a:prstGeom>
          <a:solidFill>
            <a:srgbClr val="CDDDF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6" name="Oval 42">
            <a:extLst>
              <a:ext uri="{FF2B5EF4-FFF2-40B4-BE49-F238E27FC236}">
                <a16:creationId xmlns:a16="http://schemas.microsoft.com/office/drawing/2014/main" id="{081BD842-A9A1-5B44-81ED-A97BA390032B}"/>
              </a:ext>
            </a:extLst>
          </p:cNvPr>
          <p:cNvSpPr/>
          <p:nvPr userDrawn="1"/>
        </p:nvSpPr>
        <p:spPr>
          <a:xfrm>
            <a:off x="5392982" y="5249769"/>
            <a:ext cx="830997" cy="830997"/>
          </a:xfrm>
          <a:prstGeom prst="ellipse">
            <a:avLst/>
          </a:prstGeom>
          <a:solidFill>
            <a:srgbClr val="D7EBB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7" name="Oval 43">
            <a:extLst>
              <a:ext uri="{FF2B5EF4-FFF2-40B4-BE49-F238E27FC236}">
                <a16:creationId xmlns:a16="http://schemas.microsoft.com/office/drawing/2014/main" id="{036EE7D2-A33A-434C-B272-C82E2CDD4D4D}"/>
              </a:ext>
            </a:extLst>
          </p:cNvPr>
          <p:cNvSpPr/>
          <p:nvPr userDrawn="1"/>
        </p:nvSpPr>
        <p:spPr>
          <a:xfrm>
            <a:off x="6742925" y="5249769"/>
            <a:ext cx="830997" cy="830997"/>
          </a:xfrm>
          <a:prstGeom prst="ellipse">
            <a:avLst/>
          </a:prstGeom>
          <a:solidFill>
            <a:srgbClr val="FFDC9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8" name="Oval 44">
            <a:extLst>
              <a:ext uri="{FF2B5EF4-FFF2-40B4-BE49-F238E27FC236}">
                <a16:creationId xmlns:a16="http://schemas.microsoft.com/office/drawing/2014/main" id="{7DD65DA4-F076-C242-813E-8C17DCABCCFB}"/>
              </a:ext>
            </a:extLst>
          </p:cNvPr>
          <p:cNvSpPr/>
          <p:nvPr userDrawn="1"/>
        </p:nvSpPr>
        <p:spPr>
          <a:xfrm>
            <a:off x="8092868" y="5249769"/>
            <a:ext cx="830997" cy="830997"/>
          </a:xfrm>
          <a:prstGeom prst="ellipse">
            <a:avLst/>
          </a:prstGeom>
          <a:solidFill>
            <a:srgbClr val="D7C3F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9" name="Oval 45">
            <a:extLst>
              <a:ext uri="{FF2B5EF4-FFF2-40B4-BE49-F238E27FC236}">
                <a16:creationId xmlns:a16="http://schemas.microsoft.com/office/drawing/2014/main" id="{8A44D99D-BF66-2848-B460-F59D8ECF5690}"/>
              </a:ext>
            </a:extLst>
          </p:cNvPr>
          <p:cNvSpPr/>
          <p:nvPr userDrawn="1"/>
        </p:nvSpPr>
        <p:spPr>
          <a:xfrm>
            <a:off x="9442811" y="5249769"/>
            <a:ext cx="830997" cy="830997"/>
          </a:xfrm>
          <a:prstGeom prst="ellipse">
            <a:avLst/>
          </a:prstGeom>
          <a:solidFill>
            <a:srgbClr val="F6C3C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40" name="Oval 46">
            <a:extLst>
              <a:ext uri="{FF2B5EF4-FFF2-40B4-BE49-F238E27FC236}">
                <a16:creationId xmlns:a16="http://schemas.microsoft.com/office/drawing/2014/main" id="{9B130CEB-3D74-B647-BA6B-32F7D70FD354}"/>
              </a:ext>
            </a:extLst>
          </p:cNvPr>
          <p:cNvSpPr/>
          <p:nvPr userDrawn="1"/>
        </p:nvSpPr>
        <p:spPr>
          <a:xfrm>
            <a:off x="10792754" y="5249769"/>
            <a:ext cx="830997" cy="830997"/>
          </a:xfrm>
          <a:prstGeom prst="ellipse">
            <a:avLst/>
          </a:prstGeom>
          <a:solidFill>
            <a:srgbClr val="FFF07D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867054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чистый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Icon&#10;&#10;Description automatically generated">
            <a:extLst>
              <a:ext uri="{FF2B5EF4-FFF2-40B4-BE49-F238E27FC236}">
                <a16:creationId xmlns:a16="http://schemas.microsoft.com/office/drawing/2014/main" id="{A7FA04E4-3213-8F41-B068-4DC28144142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9" name="Straight Connector 19">
            <a:extLst>
              <a:ext uri="{FF2B5EF4-FFF2-40B4-BE49-F238E27FC236}">
                <a16:creationId xmlns:a16="http://schemas.microsoft.com/office/drawing/2014/main" id="{938052A0-3DF0-DC47-B7E0-C20EF981C230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1">
            <a:extLst>
              <a:ext uri="{FF2B5EF4-FFF2-40B4-BE49-F238E27FC236}">
                <a16:creationId xmlns:a16="http://schemas.microsoft.com/office/drawing/2014/main" id="{8C6147F0-3CA1-264C-B2B2-F88597196943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5">
            <a:extLst>
              <a:ext uri="{FF2B5EF4-FFF2-40B4-BE49-F238E27FC236}">
                <a16:creationId xmlns:a16="http://schemas.microsoft.com/office/drawing/2014/main" id="{62CDF50E-4D58-AF4A-ABFD-140AF88B3681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62171D1-2A5B-7A4A-9760-17CCE51B9802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3" name="Straight Connector 59">
            <a:extLst>
              <a:ext uri="{FF2B5EF4-FFF2-40B4-BE49-F238E27FC236}">
                <a16:creationId xmlns:a16="http://schemas.microsoft.com/office/drawing/2014/main" id="{3C71A0C3-CD3E-0748-98E5-6B2507CAB296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37">
            <a:extLst>
              <a:ext uri="{FF2B5EF4-FFF2-40B4-BE49-F238E27FC236}">
                <a16:creationId xmlns:a16="http://schemas.microsoft.com/office/drawing/2014/main" id="{9856D01B-EC9A-6047-B7FB-D47084AB3F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83E23342-AC91-354A-9A28-A14FF7BADC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9">
            <a:extLst>
              <a:ext uri="{FF2B5EF4-FFF2-40B4-BE49-F238E27FC236}">
                <a16:creationId xmlns:a16="http://schemas.microsoft.com/office/drawing/2014/main" id="{BB1CCE68-8F57-1A41-BC43-633D2EFC801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20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чисты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7064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 descr="Icon&#10;&#10;Description automatically generated">
            <a:extLst>
              <a:ext uri="{FF2B5EF4-FFF2-40B4-BE49-F238E27FC236}">
                <a16:creationId xmlns:a16="http://schemas.microsoft.com/office/drawing/2014/main" id="{4A1436AC-5F96-2A4F-BFC7-B3442083EBE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11" name="Straight Connector 19">
            <a:extLst>
              <a:ext uri="{FF2B5EF4-FFF2-40B4-BE49-F238E27FC236}">
                <a16:creationId xmlns:a16="http://schemas.microsoft.com/office/drawing/2014/main" id="{067DD2ED-246D-7D41-B51F-FED98BF873FD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21">
            <a:extLst>
              <a:ext uri="{FF2B5EF4-FFF2-40B4-BE49-F238E27FC236}">
                <a16:creationId xmlns:a16="http://schemas.microsoft.com/office/drawing/2014/main" id="{68E8C250-D449-A743-8975-B5BFB04D9744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25">
            <a:extLst>
              <a:ext uri="{FF2B5EF4-FFF2-40B4-BE49-F238E27FC236}">
                <a16:creationId xmlns:a16="http://schemas.microsoft.com/office/drawing/2014/main" id="{DD1C71CA-B883-AF42-959D-BCA5690AAA4B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4D3A12E-0E10-C441-81D2-C3C1EB6A053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9" name="Straight Connector 59">
            <a:extLst>
              <a:ext uri="{FF2B5EF4-FFF2-40B4-BE49-F238E27FC236}">
                <a16:creationId xmlns:a16="http://schemas.microsoft.com/office/drawing/2014/main" id="{3447008E-4F3B-FC4E-B96D-3927FAE1ED17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Рисунок 23">
            <a:extLst>
              <a:ext uri="{FF2B5EF4-FFF2-40B4-BE49-F238E27FC236}">
                <a16:creationId xmlns:a16="http://schemas.microsoft.com/office/drawing/2014/main" id="{61115A7A-23E5-E442-9551-F72F1CDA57B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684653" y="1447790"/>
            <a:ext cx="4325167" cy="4325107"/>
          </a:xfrm>
          <a:solidFill>
            <a:srgbClr val="D9D9D9"/>
          </a:solidFill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2800" dirty="0">
                <a:solidFill>
                  <a:schemeClr val="tx1"/>
                </a:solidFill>
                <a:latin typeface="HSE Sans" panose="02000000000000000000" pitchFamily="2" charset="0"/>
              </a:rPr>
              <a:t>Чтобы слайд не выглядел пустым, сюда можно поставить иллюстрацию или фотографию</a:t>
            </a:r>
            <a:endParaRPr lang="en-RU" sz="2800">
              <a:solidFill>
                <a:schemeClr val="tx1"/>
              </a:solidFill>
              <a:latin typeface="HSE Sans" panose="02000000000000000000" pitchFamily="2" charset="0"/>
            </a:endParaRPr>
          </a:p>
        </p:txBody>
      </p:sp>
      <p:sp>
        <p:nvSpPr>
          <p:cNvPr id="32" name="Заголовок 31">
            <a:extLst>
              <a:ext uri="{FF2B5EF4-FFF2-40B4-BE49-F238E27FC236}">
                <a16:creationId xmlns:a16="http://schemas.microsoft.com/office/drawing/2014/main" id="{9ED7AA97-D972-DF4F-B662-A65F2A544C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8" y="1447790"/>
            <a:ext cx="524556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</a:t>
            </a:r>
            <a:b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36" name="Текст 35">
            <a:extLst>
              <a:ext uri="{FF2B5EF4-FFF2-40B4-BE49-F238E27FC236}">
                <a16:creationId xmlns:a16="http://schemas.microsoft.com/office/drawing/2014/main" id="{69E35E54-2B19-7441-876F-1C6A84F4F15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7" y="2379663"/>
            <a:ext cx="5245561" cy="3393234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lvl="0"/>
            <a:r>
              <a:rPr lang="ru-RU" dirty="0"/>
              <a:t>Небольшие куски текста (13</a:t>
            </a:r>
            <a:r>
              <a:rPr lang="en-US" dirty="0" err="1"/>
              <a:t>pt</a:t>
            </a:r>
            <a:r>
              <a:rPr lang="en-US" dirty="0"/>
              <a:t>) </a:t>
            </a:r>
            <a:r>
              <a:rPr lang="ru-RU" dirty="0"/>
              <a:t>можно набирать в одну колонку, но не делайте колонку на всю ширину экрана. 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 Если у вас есть свободное пространство и вы считаете, что текст одинок и ему нужна компания, то поставьте рядом небольшое изображение, которое иллюстрирует ваш текст или дополняет его.</a:t>
            </a:r>
          </a:p>
        </p:txBody>
      </p:sp>
      <p:sp>
        <p:nvSpPr>
          <p:cNvPr id="38" name="Текст 37">
            <a:extLst>
              <a:ext uri="{FF2B5EF4-FFF2-40B4-BE49-F238E27FC236}">
                <a16:creationId xmlns:a16="http://schemas.microsoft.com/office/drawing/2014/main" id="{7FB4A275-856E-364D-8AA4-2071AADC6AA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40" name="Текст 39">
            <a:extLst>
              <a:ext uri="{FF2B5EF4-FFF2-40B4-BE49-F238E27FC236}">
                <a16:creationId xmlns:a16="http://schemas.microsoft.com/office/drawing/2014/main" id="{58FBA0EA-8BE0-A643-B258-4E5C3446717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41" name="Текст 39">
            <a:extLst>
              <a:ext uri="{FF2B5EF4-FFF2-40B4-BE49-F238E27FC236}">
                <a16:creationId xmlns:a16="http://schemas.microsoft.com/office/drawing/2014/main" id="{0BEC062F-1BEB-DE4C-B7EE-C552C9D45F1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287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FDC66DB8-29BC-5940-A721-40F10021456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DE27C859-478F-3648-8A9D-2C85DBDCAC09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58EA1144-CFD8-1D47-B430-7014F576043B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96EDC73C-5A3C-014E-8E52-04CAFCA9B20B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5E88681-53A8-3B45-B80A-372EDFB53883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EDA7D8BF-DF37-704F-B77F-7E40752ACE25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5026DBD8-54A3-1446-9D3B-BA2B38460F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E8AA3569-5054-7D47-AB14-BCFB0440D0A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6" name="Заголовок 31">
            <a:extLst>
              <a:ext uri="{FF2B5EF4-FFF2-40B4-BE49-F238E27FC236}">
                <a16:creationId xmlns:a16="http://schemas.microsoft.com/office/drawing/2014/main" id="{76942483-EB13-0A4B-8060-DB65024C29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7" y="1447790"/>
            <a:ext cx="11057955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7" name="Текст 35">
            <a:extLst>
              <a:ext uri="{FF2B5EF4-FFF2-40B4-BE49-F238E27FC236}">
                <a16:creationId xmlns:a16="http://schemas.microsoft.com/office/drawing/2014/main" id="{66FAD63B-F743-0F47-BBE3-D7731766705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7" y="2379663"/>
            <a:ext cx="11057971" cy="3745092"/>
          </a:xfrm>
        </p:spPr>
        <p:txBody>
          <a:bodyPr lIns="0" tIns="0" rIns="0" numCol="3" spcCol="252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300" dirty="0">
                <a:latin typeface="HSE Sans" panose="02000000000000000000" pitchFamily="2" charset="0"/>
              </a:rPr>
              <a:t>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</a:t>
            </a:r>
          </a:p>
        </p:txBody>
      </p:sp>
      <p:sp>
        <p:nvSpPr>
          <p:cNvPr id="18" name="Текст 39">
            <a:extLst>
              <a:ext uri="{FF2B5EF4-FFF2-40B4-BE49-F238E27FC236}">
                <a16:creationId xmlns:a16="http://schemas.microsoft.com/office/drawing/2014/main" id="{8A048480-30C9-044E-8C2E-0F67398FEE1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183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_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0E78CA68-7A0C-CF41-9AC6-A547FB9EC3B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45DC512A-A23B-B24D-A1F6-6793976867CF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21F91649-DF0F-5F45-A43B-2CED9ACDD049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3137B760-1A50-1845-B7F2-1EF31C71C72B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5ECCF8F-5855-7943-B503-5573887A534D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FB81B23D-CDD8-E64C-9887-3540F7EE1C4B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C2D710AE-3CBE-5940-A7EB-F96132E659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FCC5A33D-0A3C-F140-B745-367744A5F30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5">
            <a:extLst>
              <a:ext uri="{FF2B5EF4-FFF2-40B4-BE49-F238E27FC236}">
                <a16:creationId xmlns:a16="http://schemas.microsoft.com/office/drawing/2014/main" id="{5163BE0A-A745-414A-AF21-D968BD69D2D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lvl="0"/>
            <a:r>
              <a:rPr lang="ru-RU" dirty="0"/>
              <a:t>Небольшие куски текста (13</a:t>
            </a:r>
            <a:r>
              <a:rPr lang="en-US" dirty="0" err="1"/>
              <a:t>pt</a:t>
            </a:r>
            <a:r>
              <a:rPr lang="en-US" dirty="0"/>
              <a:t>) </a:t>
            </a:r>
            <a:r>
              <a:rPr lang="ru-RU" dirty="0"/>
              <a:t>можно набирать в одну колонку, но не делайте колонку на всю ширину экрана. 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 Если у вас есть свободное пространство и вы считаете, что текст одинок и ему нужна компания, то поставьте рядом небольшое изображение, которое иллюстрирует ваш текст или дополняет его.</a:t>
            </a:r>
          </a:p>
        </p:txBody>
      </p:sp>
      <p:sp>
        <p:nvSpPr>
          <p:cNvPr id="20" name="Текст 35">
            <a:extLst>
              <a:ext uri="{FF2B5EF4-FFF2-40B4-BE49-F238E27FC236}">
                <a16:creationId xmlns:a16="http://schemas.microsoft.com/office/drawing/2014/main" id="{B3D47CF6-5FC1-2346-8894-A7CC39063DE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5897" y="5183249"/>
            <a:ext cx="3934345" cy="553998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Примечания, или любая другая пояснительная или дополнительная информация набираются шрифтом размером 10 </a:t>
            </a:r>
            <a:r>
              <a:rPr lang="en-GB" sz="1000" dirty="0" err="1">
                <a:latin typeface="HSE Sans" panose="02000000000000000000" pitchFamily="2" charset="0"/>
              </a:rPr>
              <a:t>pt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3" name="Текст 22">
            <a:extLst>
              <a:ext uri="{FF2B5EF4-FFF2-40B4-BE49-F238E27FC236}">
                <a16:creationId xmlns:a16="http://schemas.microsoft.com/office/drawing/2014/main" id="{CD14B8F3-89C2-9F45-809E-D1EAF85AC56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59892" y="2379663"/>
            <a:ext cx="5383968" cy="3451794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3200" dirty="0">
                <a:solidFill>
                  <a:srgbClr val="102D69"/>
                </a:solidFill>
                <a:latin typeface="HSE Sans" panose="02000000000000000000" pitchFamily="2" charset="0"/>
              </a:rPr>
              <a:t>Небольшую фразу, с важной информацией, можно выделить, набрав ее более крупным кеглем, чем обычный  текст. Делать это часто не рекомендуется.</a:t>
            </a:r>
          </a:p>
          <a:p>
            <a:pPr lvl="0"/>
            <a:endParaRPr lang="ru-RU" dirty="0"/>
          </a:p>
        </p:txBody>
      </p:sp>
      <p:sp>
        <p:nvSpPr>
          <p:cNvPr id="24" name="Текст 39">
            <a:extLst>
              <a:ext uri="{FF2B5EF4-FFF2-40B4-BE49-F238E27FC236}">
                <a16:creationId xmlns:a16="http://schemas.microsoft.com/office/drawing/2014/main" id="{3BE4279A-8109-B244-B721-18F10C696B1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5" name="Заголовок 31">
            <a:extLst>
              <a:ext uri="{FF2B5EF4-FFF2-40B4-BE49-F238E27FC236}">
                <a16:creationId xmlns:a16="http://schemas.microsoft.com/office/drawing/2014/main" id="{B32DC3D4-97A5-3E4F-A29B-422D5E3129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7" y="1447790"/>
            <a:ext cx="11057955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795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График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9E89D752-CAC6-0943-9A3D-4C52DBF50CE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64D89E64-93BB-044D-B3D4-8F2679C5CA4C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D0C3B169-866D-C645-AF76-00F8C2A97E9B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FDDF48AB-D8AE-0E42-A544-8EA5B8744778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6DF89EC-1E7C-3B40-85F4-6D19A7D29AC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019D6862-BD52-734D-9E19-38C147CA2D29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A9BD5ADD-B3F2-C342-82F7-83683F040D2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4F15CBC0-FC8B-744E-95A7-C9863CDC31B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6" name="Текст 39">
            <a:extLst>
              <a:ext uri="{FF2B5EF4-FFF2-40B4-BE49-F238E27FC236}">
                <a16:creationId xmlns:a16="http://schemas.microsoft.com/office/drawing/2014/main" id="{BC3B54AA-A0BD-E646-B3B7-C0E724D26D2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Заголовок 31">
            <a:extLst>
              <a:ext uri="{FF2B5EF4-FFF2-40B4-BE49-F238E27FC236}">
                <a16:creationId xmlns:a16="http://schemas.microsoft.com/office/drawing/2014/main" id="{B3F16318-C9C3-B948-A508-4BC53D0B77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9" y="1447790"/>
            <a:ext cx="432253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</a:t>
            </a:r>
            <a:b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8" name="Текст 35">
            <a:extLst>
              <a:ext uri="{FF2B5EF4-FFF2-40B4-BE49-F238E27FC236}">
                <a16:creationId xmlns:a16="http://schemas.microsoft.com/office/drawing/2014/main" id="{23B3E5FB-BBCE-4149-AD9A-8CAB06CC9FC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en-GB" sz="1300" dirty="0">
                <a:latin typeface="HSE Sans" panose="02000000000000000000" pitchFamily="2" charset="0"/>
              </a:rPr>
              <a:t>Lorem ipsum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sit </a:t>
            </a:r>
            <a:r>
              <a:rPr lang="en-GB" sz="1300" dirty="0" err="1">
                <a:latin typeface="HSE Sans" panose="02000000000000000000" pitchFamily="2" charset="0"/>
              </a:rPr>
              <a:t>amet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consectetur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adipiscing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elit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sed</a:t>
            </a:r>
            <a:r>
              <a:rPr lang="en-GB" sz="1300" dirty="0">
                <a:latin typeface="HSE Sans" panose="02000000000000000000" pitchFamily="2" charset="0"/>
              </a:rPr>
              <a:t> do </a:t>
            </a:r>
            <a:r>
              <a:rPr lang="en-GB" sz="1300" dirty="0" err="1">
                <a:latin typeface="HSE Sans" panose="02000000000000000000" pitchFamily="2" charset="0"/>
              </a:rPr>
              <a:t>eiusmod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tempor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incididunt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labore</a:t>
            </a:r>
            <a:r>
              <a:rPr lang="en-GB" sz="1300" dirty="0">
                <a:latin typeface="HSE Sans" panose="02000000000000000000" pitchFamily="2" charset="0"/>
              </a:rPr>
              <a:t> et dolore magna </a:t>
            </a:r>
            <a:r>
              <a:rPr lang="en-GB" sz="1300" dirty="0" err="1">
                <a:latin typeface="HSE Sans" panose="02000000000000000000" pitchFamily="2" charset="0"/>
              </a:rPr>
              <a:t>aliqua</a:t>
            </a:r>
            <a:r>
              <a:rPr lang="en-GB" sz="1300" dirty="0">
                <a:latin typeface="HSE Sans" panose="02000000000000000000" pitchFamily="2" charset="0"/>
              </a:rPr>
              <a:t>. Ut </a:t>
            </a:r>
            <a:r>
              <a:rPr lang="en-GB" sz="1300" dirty="0" err="1">
                <a:latin typeface="HSE Sans" panose="02000000000000000000" pitchFamily="2" charset="0"/>
              </a:rPr>
              <a:t>enim</a:t>
            </a:r>
            <a:r>
              <a:rPr lang="en-GB" sz="1300" dirty="0">
                <a:latin typeface="HSE Sans" panose="02000000000000000000" pitchFamily="2" charset="0"/>
              </a:rPr>
              <a:t> ad minim </a:t>
            </a:r>
            <a:r>
              <a:rPr lang="en-GB" sz="1300" dirty="0" err="1">
                <a:latin typeface="HSE Sans" panose="02000000000000000000" pitchFamily="2" charset="0"/>
              </a:rPr>
              <a:t>veniam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quis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nostrud</a:t>
            </a:r>
            <a:r>
              <a:rPr lang="en-GB" sz="1300" dirty="0">
                <a:latin typeface="HSE Sans" panose="02000000000000000000" pitchFamily="2" charset="0"/>
              </a:rPr>
              <a:t> exercitation </a:t>
            </a:r>
            <a:r>
              <a:rPr lang="en-GB" sz="1300" dirty="0" err="1">
                <a:latin typeface="HSE Sans" panose="02000000000000000000" pitchFamily="2" charset="0"/>
              </a:rPr>
              <a:t>ullamco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laboris</a:t>
            </a:r>
            <a:r>
              <a:rPr lang="en-GB" sz="1300" dirty="0">
                <a:latin typeface="HSE Sans" panose="02000000000000000000" pitchFamily="2" charset="0"/>
              </a:rPr>
              <a:t> nisi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aliquip</a:t>
            </a:r>
            <a:r>
              <a:rPr lang="en-GB" sz="1300" dirty="0">
                <a:latin typeface="HSE Sans" panose="02000000000000000000" pitchFamily="2" charset="0"/>
              </a:rPr>
              <a:t> ex </a:t>
            </a:r>
            <a:r>
              <a:rPr lang="en-GB" sz="1300" dirty="0" err="1">
                <a:latin typeface="HSE Sans" panose="02000000000000000000" pitchFamily="2" charset="0"/>
              </a:rPr>
              <a:t>ea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commodo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consequat</a:t>
            </a:r>
            <a:r>
              <a:rPr lang="en-GB" sz="1300" dirty="0">
                <a:latin typeface="HSE Sans" panose="02000000000000000000" pitchFamily="2" charset="0"/>
              </a:rPr>
              <a:t>. Duis </a:t>
            </a:r>
            <a:r>
              <a:rPr lang="en-GB" sz="1300" dirty="0" err="1">
                <a:latin typeface="HSE Sans" panose="02000000000000000000" pitchFamily="2" charset="0"/>
              </a:rPr>
              <a:t>aute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irure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reprehenderit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voluptate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velit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esse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cillum</a:t>
            </a:r>
            <a:r>
              <a:rPr lang="en-GB" sz="1300" dirty="0">
                <a:latin typeface="HSE Sans" panose="02000000000000000000" pitchFamily="2" charset="0"/>
              </a:rPr>
              <a:t> dolore </a:t>
            </a:r>
            <a:r>
              <a:rPr lang="en-GB" sz="1300" dirty="0" err="1">
                <a:latin typeface="HSE Sans" panose="02000000000000000000" pitchFamily="2" charset="0"/>
              </a:rPr>
              <a:t>eu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fugiat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nulla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pariatur</a:t>
            </a:r>
            <a:r>
              <a:rPr lang="en-GB" sz="1300" dirty="0">
                <a:latin typeface="HSE Sans" panose="02000000000000000000" pitchFamily="2" charset="0"/>
              </a:rPr>
              <a:t>. </a:t>
            </a:r>
            <a:r>
              <a:rPr lang="en-GB" sz="1300" dirty="0" err="1">
                <a:latin typeface="HSE Sans" panose="02000000000000000000" pitchFamily="2" charset="0"/>
              </a:rPr>
              <a:t>Excepteur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sint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occaecat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cupidatat</a:t>
            </a:r>
            <a:r>
              <a:rPr lang="en-GB" sz="1300" dirty="0">
                <a:latin typeface="HSE Sans" panose="02000000000000000000" pitchFamily="2" charset="0"/>
              </a:rPr>
              <a:t> non </a:t>
            </a:r>
            <a:r>
              <a:rPr lang="en-GB" sz="1300" dirty="0" err="1">
                <a:latin typeface="HSE Sans" panose="02000000000000000000" pitchFamily="2" charset="0"/>
              </a:rPr>
              <a:t>proident</a:t>
            </a:r>
            <a:r>
              <a:rPr lang="en-GB" sz="1300" dirty="0">
                <a:latin typeface="HSE Sans" panose="02000000000000000000" pitchFamily="2" charset="0"/>
              </a:rPr>
              <a:t>, sunt in culpa qui </a:t>
            </a:r>
            <a:r>
              <a:rPr lang="en-GB" sz="1300" dirty="0" err="1">
                <a:latin typeface="HSE Sans" panose="02000000000000000000" pitchFamily="2" charset="0"/>
              </a:rPr>
              <a:t>officia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deserunt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mollit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anim</a:t>
            </a:r>
            <a:r>
              <a:rPr lang="en-GB" sz="1300" dirty="0">
                <a:latin typeface="HSE Sans" panose="02000000000000000000" pitchFamily="2" charset="0"/>
              </a:rPr>
              <a:t> id </a:t>
            </a:r>
            <a:r>
              <a:rPr lang="en-GB" sz="1300" dirty="0" err="1">
                <a:latin typeface="HSE Sans" panose="02000000000000000000" pitchFamily="2" charset="0"/>
              </a:rPr>
              <a:t>est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laborum</a:t>
            </a:r>
            <a:r>
              <a:rPr lang="en-GB" sz="1300" dirty="0">
                <a:latin typeface="HSE Sans" panose="02000000000000000000" pitchFamily="2" charset="0"/>
              </a:rPr>
              <a:t>.</a:t>
            </a:r>
            <a:endParaRPr lang="ru-RU" sz="1300" dirty="0">
              <a:latin typeface="HSE Sans" panose="02000000000000000000" pitchFamily="2" charset="0"/>
            </a:endParaRPr>
          </a:p>
        </p:txBody>
      </p:sp>
      <p:sp>
        <p:nvSpPr>
          <p:cNvPr id="19" name="Текст 35">
            <a:extLst>
              <a:ext uri="{FF2B5EF4-FFF2-40B4-BE49-F238E27FC236}">
                <a16:creationId xmlns:a16="http://schemas.microsoft.com/office/drawing/2014/main" id="{658542D3-7E45-6E46-8039-27C4C43DD61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5897" y="5183249"/>
            <a:ext cx="3934345" cy="553998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Примечания, или любая другая пояснительная или дополнительная информация набираются шрифтом размером 10 </a:t>
            </a:r>
            <a:r>
              <a:rPr lang="en-GB" sz="1000" dirty="0" err="1">
                <a:latin typeface="HSE Sans" panose="02000000000000000000" pitchFamily="2" charset="0"/>
              </a:rPr>
              <a:t>pt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1" name="Диаграмма 7">
            <a:extLst>
              <a:ext uri="{FF2B5EF4-FFF2-40B4-BE49-F238E27FC236}">
                <a16:creationId xmlns:a16="http://schemas.microsoft.com/office/drawing/2014/main" id="{57965DCA-4776-7546-97FD-A69317A34CF2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272097" y="1447790"/>
            <a:ext cx="6371768" cy="4289457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7113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График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Icon&#10;&#10;Description automatically generated">
            <a:extLst>
              <a:ext uri="{FF2B5EF4-FFF2-40B4-BE49-F238E27FC236}">
                <a16:creationId xmlns:a16="http://schemas.microsoft.com/office/drawing/2014/main" id="{11D7C3EB-CCEB-E142-9753-8B2D75A0A80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9" name="Straight Connector 19">
            <a:extLst>
              <a:ext uri="{FF2B5EF4-FFF2-40B4-BE49-F238E27FC236}">
                <a16:creationId xmlns:a16="http://schemas.microsoft.com/office/drawing/2014/main" id="{527C9F89-51CC-D243-9351-73AB081DB944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1">
            <a:extLst>
              <a:ext uri="{FF2B5EF4-FFF2-40B4-BE49-F238E27FC236}">
                <a16:creationId xmlns:a16="http://schemas.microsoft.com/office/drawing/2014/main" id="{F09EE119-6C80-E846-95F9-BB3907664128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5">
            <a:extLst>
              <a:ext uri="{FF2B5EF4-FFF2-40B4-BE49-F238E27FC236}">
                <a16:creationId xmlns:a16="http://schemas.microsoft.com/office/drawing/2014/main" id="{6C0A681B-44BF-6A46-98D8-483EF13B9114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65A5D7C-EB12-9D4D-A99A-4B26C81B738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3" name="Straight Connector 59">
            <a:extLst>
              <a:ext uri="{FF2B5EF4-FFF2-40B4-BE49-F238E27FC236}">
                <a16:creationId xmlns:a16="http://schemas.microsoft.com/office/drawing/2014/main" id="{D4C3D74D-BE91-9547-ADCA-ACCE93C18789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37">
            <a:extLst>
              <a:ext uri="{FF2B5EF4-FFF2-40B4-BE49-F238E27FC236}">
                <a16:creationId xmlns:a16="http://schemas.microsoft.com/office/drawing/2014/main" id="{3E0AB43B-5E98-6042-A282-C61E0C5A37B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7388A8DF-D130-5445-A3F8-F96E1202BA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9">
            <a:extLst>
              <a:ext uri="{FF2B5EF4-FFF2-40B4-BE49-F238E27FC236}">
                <a16:creationId xmlns:a16="http://schemas.microsoft.com/office/drawing/2014/main" id="{02CBC466-1703-7541-94E4-AC76F4E6D93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0" name="Текст 35">
            <a:extLst>
              <a:ext uri="{FF2B5EF4-FFF2-40B4-BE49-F238E27FC236}">
                <a16:creationId xmlns:a16="http://schemas.microsoft.com/office/drawing/2014/main" id="{5812BF3C-1D24-3640-84D2-BFFCA525AE5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5897" y="5183249"/>
            <a:ext cx="3934345" cy="553998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Примечания, или любая другая пояснительная или дополнительная информация набираются шрифтом размером 10 </a:t>
            </a:r>
            <a:r>
              <a:rPr lang="en-GB" sz="1000" dirty="0" err="1">
                <a:latin typeface="HSE Sans" panose="02000000000000000000" pitchFamily="2" charset="0"/>
              </a:rPr>
              <a:t>pt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1" name="Диаграмма 7">
            <a:extLst>
              <a:ext uri="{FF2B5EF4-FFF2-40B4-BE49-F238E27FC236}">
                <a16:creationId xmlns:a16="http://schemas.microsoft.com/office/drawing/2014/main" id="{BCBBDD44-9DC9-F74E-979F-120A7BBD4EE1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272097" y="1447790"/>
            <a:ext cx="6371768" cy="4289457"/>
          </a:xfrm>
        </p:spPr>
        <p:txBody>
          <a:bodyPr/>
          <a:lstStyle/>
          <a:p>
            <a:endParaRPr lang="ru-RU"/>
          </a:p>
        </p:txBody>
      </p:sp>
      <p:sp>
        <p:nvSpPr>
          <p:cNvPr id="23" name="Текст 22">
            <a:extLst>
              <a:ext uri="{FF2B5EF4-FFF2-40B4-BE49-F238E27FC236}">
                <a16:creationId xmlns:a16="http://schemas.microsoft.com/office/drawing/2014/main" id="{7C68DF7B-E804-E44B-83DF-5DC36AF76F4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5788" y="1447064"/>
            <a:ext cx="4322762" cy="703205"/>
          </a:xfrm>
        </p:spPr>
        <p:txBody>
          <a:bodyPr>
            <a:noAutofit/>
          </a:bodyPr>
          <a:lstStyle>
            <a:lvl1pPr marL="0" indent="0">
              <a:buNone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6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графика. Обратите внимание, что название графика набирается меньшим кеглем, чем заголовок</a:t>
            </a:r>
            <a:r>
              <a:rPr lang="en-GB" sz="1600" dirty="0">
                <a:solidFill>
                  <a:srgbClr val="102D69"/>
                </a:solidFill>
                <a:latin typeface="HSE Sans" panose="02000000000000000000" pitchFamily="2" charset="0"/>
              </a:rPr>
              <a:t> (16pt)</a:t>
            </a:r>
            <a:endParaRPr lang="ru-RU" sz="16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28" name="Текст 35">
            <a:extLst>
              <a:ext uri="{FF2B5EF4-FFF2-40B4-BE49-F238E27FC236}">
                <a16:creationId xmlns:a16="http://schemas.microsoft.com/office/drawing/2014/main" id="{89E931D8-2901-A54D-86EA-096E47B8188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en-GB" sz="1300" dirty="0">
                <a:latin typeface="HSE Sans" panose="02000000000000000000" pitchFamily="2" charset="0"/>
              </a:rPr>
              <a:t>Lorem ipsum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sit </a:t>
            </a:r>
            <a:r>
              <a:rPr lang="en-GB" sz="1300" dirty="0" err="1">
                <a:latin typeface="HSE Sans" panose="02000000000000000000" pitchFamily="2" charset="0"/>
              </a:rPr>
              <a:t>amet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consectetur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adipiscing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elit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sed</a:t>
            </a:r>
            <a:r>
              <a:rPr lang="en-GB" sz="1300" dirty="0">
                <a:latin typeface="HSE Sans" panose="02000000000000000000" pitchFamily="2" charset="0"/>
              </a:rPr>
              <a:t> do </a:t>
            </a:r>
            <a:r>
              <a:rPr lang="en-GB" sz="1300" dirty="0" err="1">
                <a:latin typeface="HSE Sans" panose="02000000000000000000" pitchFamily="2" charset="0"/>
              </a:rPr>
              <a:t>eiusmod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tempor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incididunt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labore</a:t>
            </a:r>
            <a:r>
              <a:rPr lang="en-GB" sz="1300" dirty="0">
                <a:latin typeface="HSE Sans" panose="02000000000000000000" pitchFamily="2" charset="0"/>
              </a:rPr>
              <a:t> et dolore magna </a:t>
            </a:r>
            <a:r>
              <a:rPr lang="en-GB" sz="1300" dirty="0" err="1">
                <a:latin typeface="HSE Sans" panose="02000000000000000000" pitchFamily="2" charset="0"/>
              </a:rPr>
              <a:t>aliqua</a:t>
            </a:r>
            <a:r>
              <a:rPr lang="en-GB" sz="1300" dirty="0">
                <a:latin typeface="HSE Sans" panose="02000000000000000000" pitchFamily="2" charset="0"/>
              </a:rPr>
              <a:t>. Ut </a:t>
            </a:r>
            <a:r>
              <a:rPr lang="en-GB" sz="1300" dirty="0" err="1">
                <a:latin typeface="HSE Sans" panose="02000000000000000000" pitchFamily="2" charset="0"/>
              </a:rPr>
              <a:t>enim</a:t>
            </a:r>
            <a:r>
              <a:rPr lang="en-GB" sz="1300" dirty="0">
                <a:latin typeface="HSE Sans" panose="02000000000000000000" pitchFamily="2" charset="0"/>
              </a:rPr>
              <a:t> ad minim </a:t>
            </a:r>
            <a:r>
              <a:rPr lang="en-GB" sz="1300" dirty="0" err="1">
                <a:latin typeface="HSE Sans" panose="02000000000000000000" pitchFamily="2" charset="0"/>
              </a:rPr>
              <a:t>veniam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quis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nostrud</a:t>
            </a:r>
            <a:r>
              <a:rPr lang="en-GB" sz="1300" dirty="0">
                <a:latin typeface="HSE Sans" panose="02000000000000000000" pitchFamily="2" charset="0"/>
              </a:rPr>
              <a:t> exercitation </a:t>
            </a:r>
            <a:r>
              <a:rPr lang="en-GB" sz="1300" dirty="0" err="1">
                <a:latin typeface="HSE Sans" panose="02000000000000000000" pitchFamily="2" charset="0"/>
              </a:rPr>
              <a:t>ullamco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laboris</a:t>
            </a:r>
            <a:r>
              <a:rPr lang="en-GB" sz="1300" dirty="0">
                <a:latin typeface="HSE Sans" panose="02000000000000000000" pitchFamily="2" charset="0"/>
              </a:rPr>
              <a:t> nisi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aliquip</a:t>
            </a:r>
            <a:r>
              <a:rPr lang="en-GB" sz="1300" dirty="0">
                <a:latin typeface="HSE Sans" panose="02000000000000000000" pitchFamily="2" charset="0"/>
              </a:rPr>
              <a:t> ex </a:t>
            </a:r>
            <a:r>
              <a:rPr lang="en-GB" sz="1300" dirty="0" err="1">
                <a:latin typeface="HSE Sans" panose="02000000000000000000" pitchFamily="2" charset="0"/>
              </a:rPr>
              <a:t>ea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commodo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consequat</a:t>
            </a:r>
            <a:r>
              <a:rPr lang="en-GB" sz="1300" dirty="0">
                <a:latin typeface="HSE Sans" panose="02000000000000000000" pitchFamily="2" charset="0"/>
              </a:rPr>
              <a:t>. Duis </a:t>
            </a:r>
            <a:r>
              <a:rPr lang="en-GB" sz="1300" dirty="0" err="1">
                <a:latin typeface="HSE Sans" panose="02000000000000000000" pitchFamily="2" charset="0"/>
              </a:rPr>
              <a:t>aute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irure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reprehenderit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voluptate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velit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esse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cillum</a:t>
            </a:r>
            <a:r>
              <a:rPr lang="en-GB" sz="1300" dirty="0">
                <a:latin typeface="HSE Sans" panose="02000000000000000000" pitchFamily="2" charset="0"/>
              </a:rPr>
              <a:t> dolore </a:t>
            </a:r>
            <a:r>
              <a:rPr lang="en-GB" sz="1300" dirty="0" err="1">
                <a:latin typeface="HSE Sans" panose="02000000000000000000" pitchFamily="2" charset="0"/>
              </a:rPr>
              <a:t>eu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fugiat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nulla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pariatur</a:t>
            </a:r>
            <a:r>
              <a:rPr lang="en-GB" sz="1300" dirty="0">
                <a:latin typeface="HSE Sans" panose="02000000000000000000" pitchFamily="2" charset="0"/>
              </a:rPr>
              <a:t>. </a:t>
            </a:r>
            <a:r>
              <a:rPr lang="en-GB" sz="1300" dirty="0" err="1">
                <a:latin typeface="HSE Sans" panose="02000000000000000000" pitchFamily="2" charset="0"/>
              </a:rPr>
              <a:t>Excepteur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sint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occaecat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cupidatat</a:t>
            </a:r>
            <a:r>
              <a:rPr lang="en-GB" sz="1300" dirty="0">
                <a:latin typeface="HSE Sans" panose="02000000000000000000" pitchFamily="2" charset="0"/>
              </a:rPr>
              <a:t> non </a:t>
            </a:r>
            <a:r>
              <a:rPr lang="en-GB" sz="1300" dirty="0" err="1">
                <a:latin typeface="HSE Sans" panose="02000000000000000000" pitchFamily="2" charset="0"/>
              </a:rPr>
              <a:t>proident</a:t>
            </a:r>
            <a:r>
              <a:rPr lang="en-GB" sz="1300" dirty="0">
                <a:latin typeface="HSE Sans" panose="02000000000000000000" pitchFamily="2" charset="0"/>
              </a:rPr>
              <a:t>, sunt in culpa qui </a:t>
            </a:r>
            <a:r>
              <a:rPr lang="en-GB" sz="1300" dirty="0" err="1">
                <a:latin typeface="HSE Sans" panose="02000000000000000000" pitchFamily="2" charset="0"/>
              </a:rPr>
              <a:t>officia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deserunt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mollit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anim</a:t>
            </a:r>
            <a:r>
              <a:rPr lang="en-GB" sz="1300" dirty="0">
                <a:latin typeface="HSE Sans" panose="02000000000000000000" pitchFamily="2" charset="0"/>
              </a:rPr>
              <a:t> id </a:t>
            </a:r>
            <a:r>
              <a:rPr lang="en-GB" sz="1300" dirty="0" err="1">
                <a:latin typeface="HSE Sans" panose="02000000000000000000" pitchFamily="2" charset="0"/>
              </a:rPr>
              <a:t>est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laborum</a:t>
            </a:r>
            <a:r>
              <a:rPr lang="en-GB" sz="1300" dirty="0">
                <a:latin typeface="HSE Sans" panose="02000000000000000000" pitchFamily="2" charset="0"/>
              </a:rPr>
              <a:t>.</a:t>
            </a:r>
            <a:endParaRPr lang="ru-RU" sz="13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889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фры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Icon&#10;&#10;Description automatically generated">
            <a:extLst>
              <a:ext uri="{FF2B5EF4-FFF2-40B4-BE49-F238E27FC236}">
                <a16:creationId xmlns:a16="http://schemas.microsoft.com/office/drawing/2014/main" id="{E9A64721-E55E-8749-B29E-51DD8955936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7" name="Straight Connector 19">
            <a:extLst>
              <a:ext uri="{FF2B5EF4-FFF2-40B4-BE49-F238E27FC236}">
                <a16:creationId xmlns:a16="http://schemas.microsoft.com/office/drawing/2014/main" id="{B0C162B7-B84F-874A-960E-31F512518C6E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21">
            <a:extLst>
              <a:ext uri="{FF2B5EF4-FFF2-40B4-BE49-F238E27FC236}">
                <a16:creationId xmlns:a16="http://schemas.microsoft.com/office/drawing/2014/main" id="{1CB321BB-9FE3-294F-85D8-AA7DC75CA4AF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5">
            <a:extLst>
              <a:ext uri="{FF2B5EF4-FFF2-40B4-BE49-F238E27FC236}">
                <a16:creationId xmlns:a16="http://schemas.microsoft.com/office/drawing/2014/main" id="{0A610A45-8712-8A45-AFB3-931CF468EC32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0460EF6-ECAD-8941-8132-1B3E005D606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1" name="Straight Connector 59">
            <a:extLst>
              <a:ext uri="{FF2B5EF4-FFF2-40B4-BE49-F238E27FC236}">
                <a16:creationId xmlns:a16="http://schemas.microsoft.com/office/drawing/2014/main" id="{41AE56A2-5FAA-FD44-AE1A-338E1E304184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Текст 37">
            <a:extLst>
              <a:ext uri="{FF2B5EF4-FFF2-40B4-BE49-F238E27FC236}">
                <a16:creationId xmlns:a16="http://schemas.microsoft.com/office/drawing/2014/main" id="{D9986185-6D5E-FD48-A5CA-AF2D5B58A3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3" name="Текст 39">
            <a:extLst>
              <a:ext uri="{FF2B5EF4-FFF2-40B4-BE49-F238E27FC236}">
                <a16:creationId xmlns:a16="http://schemas.microsoft.com/office/drawing/2014/main" id="{5DBFD327-E3A8-944A-AABF-7D813AD0F13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D206FCE0-05C3-2C45-A7D6-1FC287C017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Заголовок 31">
            <a:extLst>
              <a:ext uri="{FF2B5EF4-FFF2-40B4-BE49-F238E27FC236}">
                <a16:creationId xmlns:a16="http://schemas.microsoft.com/office/drawing/2014/main" id="{3B28B62E-5EE9-834C-9BB6-BD66079B81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7" y="1447790"/>
            <a:ext cx="11057955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24" name="Текст 35">
            <a:extLst>
              <a:ext uri="{FF2B5EF4-FFF2-40B4-BE49-F238E27FC236}">
                <a16:creationId xmlns:a16="http://schemas.microsoft.com/office/drawing/2014/main" id="{621215DE-C1FD-2B4C-B236-AF679CF906B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5076" y="4103994"/>
            <a:ext cx="2758143" cy="156966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Если у вас мало данных, то не переживайте. Сделайте несколько крупных цифр и аккуратные подписи к ним, это позволит подать информацию красиво и аккуратно.</a:t>
            </a:r>
          </a:p>
        </p:txBody>
      </p:sp>
      <p:sp>
        <p:nvSpPr>
          <p:cNvPr id="25" name="Текст 35">
            <a:extLst>
              <a:ext uri="{FF2B5EF4-FFF2-40B4-BE49-F238E27FC236}">
                <a16:creationId xmlns:a16="http://schemas.microsoft.com/office/drawing/2014/main" id="{8BC2F90D-0CE0-574C-A7C1-EAA3E6F1AB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047007" y="4103994"/>
            <a:ext cx="2757612" cy="156966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Если у вас мало данных, то не переживайте. Сделайте несколько крупных цифр и аккуратные подписи к ним, это позволит подать информацию красиво и аккуратно.</a:t>
            </a:r>
          </a:p>
        </p:txBody>
      </p:sp>
      <p:sp>
        <p:nvSpPr>
          <p:cNvPr id="26" name="Текст 35">
            <a:extLst>
              <a:ext uri="{FF2B5EF4-FFF2-40B4-BE49-F238E27FC236}">
                <a16:creationId xmlns:a16="http://schemas.microsoft.com/office/drawing/2014/main" id="{239E188B-2696-8A48-9F8A-36223EEF61E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18938" y="4103994"/>
            <a:ext cx="2757612" cy="156966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Если у вас мало данных, то не переживайте. Сделайте несколько крупных цифр и аккуратные подписи к ним, это позволит подать информацию красиво и аккуратно.</a:t>
            </a:r>
          </a:p>
        </p:txBody>
      </p:sp>
      <p:sp>
        <p:nvSpPr>
          <p:cNvPr id="28" name="Текст 27">
            <a:extLst>
              <a:ext uri="{FF2B5EF4-FFF2-40B4-BE49-F238E27FC236}">
                <a16:creationId xmlns:a16="http://schemas.microsoft.com/office/drawing/2014/main" id="{379BF4C6-F899-294C-B88E-8363AFBEEC2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076" y="2710235"/>
            <a:ext cx="2758143" cy="116411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600">
                <a:latin typeface="HSE Sans" panose="02000000000000000000" pitchFamily="2" charset="0"/>
              </a:defRPr>
            </a:lvl1pPr>
            <a:lvl2pPr>
              <a:defRPr sz="9600">
                <a:latin typeface="HSE Sans" panose="02000000000000000000" pitchFamily="2" charset="0"/>
              </a:defRPr>
            </a:lvl2pPr>
            <a:lvl3pPr>
              <a:defRPr sz="9600">
                <a:latin typeface="HSE Sans" panose="02000000000000000000" pitchFamily="2" charset="0"/>
              </a:defRPr>
            </a:lvl3pPr>
            <a:lvl4pPr>
              <a:defRPr sz="9600">
                <a:latin typeface="HSE Sans" panose="02000000000000000000" pitchFamily="2" charset="0"/>
              </a:defRPr>
            </a:lvl4pPr>
            <a:lvl5pPr>
              <a:defRPr sz="9600">
                <a:latin typeface="HSE Sans" panose="02000000000000000000" pitchFamily="2" charset="0"/>
              </a:defRPr>
            </a:lvl5pPr>
          </a:lstStyle>
          <a:p>
            <a:pPr lvl="0"/>
            <a:r>
              <a:rPr lang="ru-RU" sz="9600" dirty="0">
                <a:solidFill>
                  <a:srgbClr val="102D69"/>
                </a:solidFill>
                <a:latin typeface="HSE Sans" panose="02000000000000000000" pitchFamily="2" charset="0"/>
              </a:rPr>
              <a:t>152</a:t>
            </a:r>
            <a:endParaRPr lang="ru-RU" dirty="0"/>
          </a:p>
        </p:txBody>
      </p:sp>
      <p:sp>
        <p:nvSpPr>
          <p:cNvPr id="29" name="Текст 27">
            <a:extLst>
              <a:ext uri="{FF2B5EF4-FFF2-40B4-BE49-F238E27FC236}">
                <a16:creationId xmlns:a16="http://schemas.microsoft.com/office/drawing/2014/main" id="{DE7F352B-F6D9-B545-A835-443A55956E7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047007" y="2710235"/>
            <a:ext cx="2758143" cy="116411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600">
                <a:latin typeface="HSE Sans" panose="02000000000000000000" pitchFamily="2" charset="0"/>
              </a:defRPr>
            </a:lvl1pPr>
            <a:lvl2pPr>
              <a:defRPr sz="9600">
                <a:latin typeface="HSE Sans" panose="02000000000000000000" pitchFamily="2" charset="0"/>
              </a:defRPr>
            </a:lvl2pPr>
            <a:lvl3pPr>
              <a:defRPr sz="9600">
                <a:latin typeface="HSE Sans" panose="02000000000000000000" pitchFamily="2" charset="0"/>
              </a:defRPr>
            </a:lvl3pPr>
            <a:lvl4pPr>
              <a:defRPr sz="9600">
                <a:latin typeface="HSE Sans" panose="02000000000000000000" pitchFamily="2" charset="0"/>
              </a:defRPr>
            </a:lvl4pPr>
            <a:lvl5pPr>
              <a:defRPr sz="9600">
                <a:latin typeface="HSE Sans" panose="02000000000000000000" pitchFamily="2" charset="0"/>
              </a:defRPr>
            </a:lvl5pPr>
          </a:lstStyle>
          <a:p>
            <a:pPr lvl="0"/>
            <a:r>
              <a:rPr lang="ru-RU" sz="9600" dirty="0">
                <a:solidFill>
                  <a:srgbClr val="102D69"/>
                </a:solidFill>
                <a:latin typeface="HSE Sans" panose="02000000000000000000" pitchFamily="2" charset="0"/>
              </a:rPr>
              <a:t>95</a:t>
            </a:r>
            <a:endParaRPr lang="ru-RU" dirty="0"/>
          </a:p>
        </p:txBody>
      </p:sp>
      <p:sp>
        <p:nvSpPr>
          <p:cNvPr id="30" name="Текст 27">
            <a:extLst>
              <a:ext uri="{FF2B5EF4-FFF2-40B4-BE49-F238E27FC236}">
                <a16:creationId xmlns:a16="http://schemas.microsoft.com/office/drawing/2014/main" id="{D1D5AF9F-C1B0-7842-8789-1DB8963D981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518938" y="2710235"/>
            <a:ext cx="2758143" cy="116411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600">
                <a:latin typeface="HSE Sans" panose="02000000000000000000" pitchFamily="2" charset="0"/>
              </a:defRPr>
            </a:lvl1pPr>
            <a:lvl2pPr>
              <a:defRPr sz="9600">
                <a:latin typeface="HSE Sans" panose="02000000000000000000" pitchFamily="2" charset="0"/>
              </a:defRPr>
            </a:lvl2pPr>
            <a:lvl3pPr>
              <a:defRPr sz="9600">
                <a:latin typeface="HSE Sans" panose="02000000000000000000" pitchFamily="2" charset="0"/>
              </a:defRPr>
            </a:lvl3pPr>
            <a:lvl4pPr>
              <a:defRPr sz="9600">
                <a:latin typeface="HSE Sans" panose="02000000000000000000" pitchFamily="2" charset="0"/>
              </a:defRPr>
            </a:lvl4pPr>
            <a:lvl5pPr>
              <a:defRPr sz="9600">
                <a:latin typeface="HSE Sans" panose="02000000000000000000" pitchFamily="2" charset="0"/>
              </a:defRPr>
            </a:lvl5pPr>
          </a:lstStyle>
          <a:p>
            <a:pPr lvl="0"/>
            <a:r>
              <a:rPr lang="ru-RU" sz="9600" dirty="0">
                <a:solidFill>
                  <a:srgbClr val="102D69"/>
                </a:solidFill>
                <a:latin typeface="HSE Sans" panose="02000000000000000000" pitchFamily="2" charset="0"/>
              </a:rPr>
              <a:t>284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7052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C5425806-16DD-844E-927C-26E7143A9ED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6" name="Straight Connector 19">
            <a:extLst>
              <a:ext uri="{FF2B5EF4-FFF2-40B4-BE49-F238E27FC236}">
                <a16:creationId xmlns:a16="http://schemas.microsoft.com/office/drawing/2014/main" id="{479746FF-3282-DF46-9D7C-D80431604A55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21">
            <a:extLst>
              <a:ext uri="{FF2B5EF4-FFF2-40B4-BE49-F238E27FC236}">
                <a16:creationId xmlns:a16="http://schemas.microsoft.com/office/drawing/2014/main" id="{51B44297-B0E7-D74D-B291-D39A0D468B42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25">
            <a:extLst>
              <a:ext uri="{FF2B5EF4-FFF2-40B4-BE49-F238E27FC236}">
                <a16:creationId xmlns:a16="http://schemas.microsoft.com/office/drawing/2014/main" id="{0EA4A057-F0CB-E04F-B472-4A1ABFB64C66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64502F5-56EE-354B-A3B1-E79F8B005172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0" name="Straight Connector 59">
            <a:extLst>
              <a:ext uri="{FF2B5EF4-FFF2-40B4-BE49-F238E27FC236}">
                <a16:creationId xmlns:a16="http://schemas.microsoft.com/office/drawing/2014/main" id="{A80E0956-5C10-CC40-A426-CBD2E0C4158E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Текст 37">
            <a:extLst>
              <a:ext uri="{FF2B5EF4-FFF2-40B4-BE49-F238E27FC236}">
                <a16:creationId xmlns:a16="http://schemas.microsoft.com/office/drawing/2014/main" id="{6EC59AAD-5962-8D49-BF4D-7DA5D573073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2" name="Текст 39">
            <a:extLst>
              <a:ext uri="{FF2B5EF4-FFF2-40B4-BE49-F238E27FC236}">
                <a16:creationId xmlns:a16="http://schemas.microsoft.com/office/drawing/2014/main" id="{49041ACC-EEF4-D34B-A7DE-87B1AF2ED38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BF93B2CC-81A4-0943-AF6C-C8657679299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22">
            <a:extLst>
              <a:ext uri="{FF2B5EF4-FFF2-40B4-BE49-F238E27FC236}">
                <a16:creationId xmlns:a16="http://schemas.microsoft.com/office/drawing/2014/main" id="{51340CB4-0355-3640-A212-F684523CDCC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5787" y="1447065"/>
            <a:ext cx="11058065" cy="307778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6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таблицы. Обратите внимание, что название графика набирается меньшим кеглем, чем заголовок (16</a:t>
            </a:r>
            <a:r>
              <a:rPr lang="en-GB" sz="16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16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16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7" name="Текст 16">
            <a:extLst>
              <a:ext uri="{FF2B5EF4-FFF2-40B4-BE49-F238E27FC236}">
                <a16:creationId xmlns:a16="http://schemas.microsoft.com/office/drawing/2014/main" id="{8C6F2EA4-CEDC-324C-9C06-8713118041E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85788" y="5739189"/>
            <a:ext cx="6824303" cy="703205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300" b="0" dirty="0">
                <a:ln>
                  <a:noFill/>
                </a:ln>
                <a:latin typeface="HSE Sans" panose="02000000000000000000" pitchFamily="2" charset="0"/>
              </a:rPr>
              <a:t>Мы рекомендуем очень аккуратно использовать жирное начертание, старайтесь выделять жирным самое важное. </a:t>
            </a:r>
            <a:r>
              <a:rPr lang="ru-RU" sz="1300" dirty="0">
                <a:latin typeface="HSE Sans" panose="02000000000000000000" pitchFamily="2" charset="0"/>
              </a:rPr>
              <a:t>Также старайтесь не использовать выделение жирным начертанием вместе с заливкой ячеек каким-либо цветом, достаточно и одного акцента.</a:t>
            </a:r>
            <a:endParaRPr lang="en-RU" sz="1300" b="0">
              <a:ln>
                <a:noFill/>
              </a:ln>
              <a:latin typeface="HSE Sans" panose="02000000000000000000" pitchFamily="2" charset="0"/>
            </a:endParaRPr>
          </a:p>
        </p:txBody>
      </p:sp>
      <p:sp>
        <p:nvSpPr>
          <p:cNvPr id="19" name="Таблица 18">
            <a:extLst>
              <a:ext uri="{FF2B5EF4-FFF2-40B4-BE49-F238E27FC236}">
                <a16:creationId xmlns:a16="http://schemas.microsoft.com/office/drawing/2014/main" id="{7B291085-A9B9-D842-B1A7-96258FAF012C}"/>
              </a:ext>
            </a:extLst>
          </p:cNvPr>
          <p:cNvSpPr>
            <a:spLocks noGrp="1"/>
          </p:cNvSpPr>
          <p:nvPr>
            <p:ph type="tbl" sz="quarter" idx="19"/>
          </p:nvPr>
        </p:nvSpPr>
        <p:spPr>
          <a:xfrm>
            <a:off x="585787" y="1984076"/>
            <a:ext cx="11058527" cy="3519576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0160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Icon&#10;&#10;Description automatically generated">
            <a:extLst>
              <a:ext uri="{FF2B5EF4-FFF2-40B4-BE49-F238E27FC236}">
                <a16:creationId xmlns:a16="http://schemas.microsoft.com/office/drawing/2014/main" id="{259ABC72-D738-1143-BF2A-D85AE9A4F73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9" name="Straight Connector 19">
            <a:extLst>
              <a:ext uri="{FF2B5EF4-FFF2-40B4-BE49-F238E27FC236}">
                <a16:creationId xmlns:a16="http://schemas.microsoft.com/office/drawing/2014/main" id="{237A1E42-2FC3-8841-8C41-992C5BC2368D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1">
            <a:extLst>
              <a:ext uri="{FF2B5EF4-FFF2-40B4-BE49-F238E27FC236}">
                <a16:creationId xmlns:a16="http://schemas.microsoft.com/office/drawing/2014/main" id="{47503EA0-3883-E24D-9EB8-7B6175182929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5">
            <a:extLst>
              <a:ext uri="{FF2B5EF4-FFF2-40B4-BE49-F238E27FC236}">
                <a16:creationId xmlns:a16="http://schemas.microsoft.com/office/drawing/2014/main" id="{E0144DF2-9891-324D-B34E-AFA025FBCBF9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33F65D6-1072-F140-B6A5-758D7B595A92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3" name="Straight Connector 59">
            <a:extLst>
              <a:ext uri="{FF2B5EF4-FFF2-40B4-BE49-F238E27FC236}">
                <a16:creationId xmlns:a16="http://schemas.microsoft.com/office/drawing/2014/main" id="{5F1F09D4-22FA-7B4B-9488-F8FDDCC2D447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37">
            <a:extLst>
              <a:ext uri="{FF2B5EF4-FFF2-40B4-BE49-F238E27FC236}">
                <a16:creationId xmlns:a16="http://schemas.microsoft.com/office/drawing/2014/main" id="{44D0326E-FD7A-3541-A998-62A1C30E273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279CCCA0-F959-5245-8321-106D3C5E83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9">
            <a:extLst>
              <a:ext uri="{FF2B5EF4-FFF2-40B4-BE49-F238E27FC236}">
                <a16:creationId xmlns:a16="http://schemas.microsoft.com/office/drawing/2014/main" id="{8B839C6B-8494-8841-9714-4C8F710F840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8" name="Текст 22">
            <a:extLst>
              <a:ext uri="{FF2B5EF4-FFF2-40B4-BE49-F238E27FC236}">
                <a16:creationId xmlns:a16="http://schemas.microsoft.com/office/drawing/2014/main" id="{4D940599-2B77-CE47-91E6-CDB51ADE184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5787" y="1447064"/>
            <a:ext cx="7617877" cy="53701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6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таблицы. Обратите внимание, что название графика набирается меньшим кеглем, чем заголовок (16</a:t>
            </a:r>
            <a:r>
              <a:rPr lang="en-GB" sz="16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16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16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9" name="Текст 16">
            <a:extLst>
              <a:ext uri="{FF2B5EF4-FFF2-40B4-BE49-F238E27FC236}">
                <a16:creationId xmlns:a16="http://schemas.microsoft.com/office/drawing/2014/main" id="{A7333712-9DED-4F4B-B209-2F13075EDB3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85788" y="5739189"/>
            <a:ext cx="6824303" cy="703205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300" b="0" dirty="0">
                <a:ln>
                  <a:noFill/>
                </a:ln>
                <a:latin typeface="HSE Sans" panose="02000000000000000000" pitchFamily="2" charset="0"/>
              </a:rPr>
              <a:t>Мы рекомендуем очень аккуратно использовать жирное начертание, старайтесь выделять жирным самое важное. </a:t>
            </a:r>
            <a:r>
              <a:rPr lang="ru-RU" sz="1300" dirty="0">
                <a:latin typeface="HSE Sans" panose="02000000000000000000" pitchFamily="2" charset="0"/>
              </a:rPr>
              <a:t>Также старайтесь не использовать выделение жирным начертанием вместе с заливкой ячеек каким-либо цветом, достаточно и одного акцента.</a:t>
            </a:r>
            <a:endParaRPr lang="en-RU" sz="1300" b="0">
              <a:ln>
                <a:noFill/>
              </a:ln>
              <a:latin typeface="HSE Sans" panose="02000000000000000000" pitchFamily="2" charset="0"/>
            </a:endParaRPr>
          </a:p>
        </p:txBody>
      </p:sp>
      <p:sp>
        <p:nvSpPr>
          <p:cNvPr id="20" name="Таблица 18">
            <a:extLst>
              <a:ext uri="{FF2B5EF4-FFF2-40B4-BE49-F238E27FC236}">
                <a16:creationId xmlns:a16="http://schemas.microsoft.com/office/drawing/2014/main" id="{DD467C42-8209-B740-8419-DBB6A6F7D5EE}"/>
              </a:ext>
            </a:extLst>
          </p:cNvPr>
          <p:cNvSpPr>
            <a:spLocks noGrp="1"/>
          </p:cNvSpPr>
          <p:nvPr>
            <p:ph type="tbl" sz="quarter" idx="19"/>
          </p:nvPr>
        </p:nvSpPr>
        <p:spPr>
          <a:xfrm>
            <a:off x="585787" y="2208362"/>
            <a:ext cx="7617895" cy="3295290"/>
          </a:xfrm>
        </p:spPr>
        <p:txBody>
          <a:bodyPr/>
          <a:lstStyle/>
          <a:p>
            <a:endParaRPr lang="ru-RU"/>
          </a:p>
        </p:txBody>
      </p:sp>
      <p:sp>
        <p:nvSpPr>
          <p:cNvPr id="21" name="Текст 35">
            <a:extLst>
              <a:ext uri="{FF2B5EF4-FFF2-40B4-BE49-F238E27FC236}">
                <a16:creationId xmlns:a16="http://schemas.microsoft.com/office/drawing/2014/main" id="{B4309850-76EA-224C-A9E2-B6BBDBF99DE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686807" y="2208363"/>
            <a:ext cx="2930666" cy="2570672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en-GB" sz="1300" dirty="0">
                <a:latin typeface="HSE Sans" panose="02000000000000000000" pitchFamily="2" charset="0"/>
              </a:rPr>
              <a:t>Lorem ipsum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sit </a:t>
            </a:r>
            <a:r>
              <a:rPr lang="en-GB" sz="1300" dirty="0" err="1">
                <a:latin typeface="HSE Sans" panose="02000000000000000000" pitchFamily="2" charset="0"/>
              </a:rPr>
              <a:t>amet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consectetur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adipiscing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elit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sed</a:t>
            </a:r>
            <a:r>
              <a:rPr lang="en-GB" sz="1300" dirty="0">
                <a:latin typeface="HSE Sans" panose="02000000000000000000" pitchFamily="2" charset="0"/>
              </a:rPr>
              <a:t> do </a:t>
            </a:r>
            <a:r>
              <a:rPr lang="en-GB" sz="1300" dirty="0" err="1">
                <a:latin typeface="HSE Sans" panose="02000000000000000000" pitchFamily="2" charset="0"/>
              </a:rPr>
              <a:t>eiusmod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tempor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incididunt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labore</a:t>
            </a:r>
            <a:r>
              <a:rPr lang="en-GB" sz="1300" dirty="0">
                <a:latin typeface="HSE Sans" panose="02000000000000000000" pitchFamily="2" charset="0"/>
              </a:rPr>
              <a:t> et dolore magna </a:t>
            </a:r>
            <a:r>
              <a:rPr lang="en-GB" sz="1300" dirty="0" err="1">
                <a:latin typeface="HSE Sans" panose="02000000000000000000" pitchFamily="2" charset="0"/>
              </a:rPr>
              <a:t>aliqua</a:t>
            </a:r>
            <a:r>
              <a:rPr lang="en-GB" sz="1300" dirty="0">
                <a:latin typeface="HSE Sans" panose="02000000000000000000" pitchFamily="2" charset="0"/>
              </a:rPr>
              <a:t>. Ut </a:t>
            </a:r>
            <a:r>
              <a:rPr lang="en-GB" sz="1300" dirty="0" err="1">
                <a:latin typeface="HSE Sans" panose="02000000000000000000" pitchFamily="2" charset="0"/>
              </a:rPr>
              <a:t>enim</a:t>
            </a:r>
            <a:r>
              <a:rPr lang="en-GB" sz="1300" dirty="0">
                <a:latin typeface="HSE Sans" panose="02000000000000000000" pitchFamily="2" charset="0"/>
              </a:rPr>
              <a:t> ad minim </a:t>
            </a:r>
            <a:r>
              <a:rPr lang="en-GB" sz="1300" dirty="0" err="1">
                <a:latin typeface="HSE Sans" panose="02000000000000000000" pitchFamily="2" charset="0"/>
              </a:rPr>
              <a:t>veniam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quis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nostrud</a:t>
            </a:r>
            <a:r>
              <a:rPr lang="en-GB" sz="1300" dirty="0">
                <a:latin typeface="HSE Sans" panose="02000000000000000000" pitchFamily="2" charset="0"/>
              </a:rPr>
              <a:t> exercitation </a:t>
            </a:r>
            <a:r>
              <a:rPr lang="en-GB" sz="1300" dirty="0" err="1">
                <a:latin typeface="HSE Sans" panose="02000000000000000000" pitchFamily="2" charset="0"/>
              </a:rPr>
              <a:t>ullamco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laboris</a:t>
            </a:r>
            <a:r>
              <a:rPr lang="en-GB" sz="1300" dirty="0">
                <a:latin typeface="HSE Sans" panose="02000000000000000000" pitchFamily="2" charset="0"/>
              </a:rPr>
              <a:t> nisi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aliquip</a:t>
            </a:r>
            <a:r>
              <a:rPr lang="en-GB" sz="1300" dirty="0">
                <a:latin typeface="HSE Sans" panose="02000000000000000000" pitchFamily="2" charset="0"/>
              </a:rPr>
              <a:t> ex </a:t>
            </a:r>
            <a:r>
              <a:rPr lang="en-GB" sz="1300" dirty="0" err="1">
                <a:latin typeface="HSE Sans" panose="02000000000000000000" pitchFamily="2" charset="0"/>
              </a:rPr>
              <a:t>ea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commodo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consequat</a:t>
            </a:r>
            <a:r>
              <a:rPr lang="en-GB" sz="1300" dirty="0">
                <a:latin typeface="HSE Sans" panose="02000000000000000000" pitchFamily="2" charset="0"/>
              </a:rPr>
              <a:t>. Duis </a:t>
            </a:r>
            <a:r>
              <a:rPr lang="en-GB" sz="1300" dirty="0" err="1">
                <a:latin typeface="HSE Sans" panose="02000000000000000000" pitchFamily="2" charset="0"/>
              </a:rPr>
              <a:t>aute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irure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reprehenderit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voluptate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velit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esse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cillum</a:t>
            </a:r>
            <a:r>
              <a:rPr lang="en-GB" sz="1300" dirty="0">
                <a:latin typeface="HSE Sans" panose="02000000000000000000" pitchFamily="2" charset="0"/>
              </a:rPr>
              <a:t> dolore </a:t>
            </a:r>
            <a:r>
              <a:rPr lang="en-GB" sz="1300" dirty="0" err="1">
                <a:latin typeface="HSE Sans" panose="02000000000000000000" pitchFamily="2" charset="0"/>
              </a:rPr>
              <a:t>eu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fugiat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nulla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pariatur</a:t>
            </a:r>
            <a:r>
              <a:rPr lang="en-GB" sz="1300" dirty="0">
                <a:latin typeface="HSE Sans" panose="02000000000000000000" pitchFamily="2" charset="0"/>
              </a:rPr>
              <a:t>. </a:t>
            </a:r>
            <a:r>
              <a:rPr lang="en-GB" sz="1300" dirty="0" err="1">
                <a:latin typeface="HSE Sans" panose="02000000000000000000" pitchFamily="2" charset="0"/>
              </a:rPr>
              <a:t>Excepteur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sint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occaecat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cupidatat</a:t>
            </a:r>
            <a:r>
              <a:rPr lang="en-GB" sz="1300" dirty="0">
                <a:latin typeface="HSE Sans" panose="02000000000000000000" pitchFamily="2" charset="0"/>
              </a:rPr>
              <a:t> non </a:t>
            </a:r>
            <a:r>
              <a:rPr lang="en-GB" sz="1300" dirty="0" err="1">
                <a:latin typeface="HSE Sans" panose="02000000000000000000" pitchFamily="2" charset="0"/>
              </a:rPr>
              <a:t>proident</a:t>
            </a:r>
            <a:r>
              <a:rPr lang="en-GB" sz="1300" dirty="0">
                <a:latin typeface="HSE Sans" panose="02000000000000000000" pitchFamily="2" charset="0"/>
              </a:rPr>
              <a:t>, sunt in culpa qui </a:t>
            </a:r>
            <a:r>
              <a:rPr lang="en-GB" sz="1300" dirty="0" err="1">
                <a:latin typeface="HSE Sans" panose="02000000000000000000" pitchFamily="2" charset="0"/>
              </a:rPr>
              <a:t>officia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deserunt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mollit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anim</a:t>
            </a:r>
            <a:r>
              <a:rPr lang="en-GB" sz="1300" dirty="0">
                <a:latin typeface="HSE Sans" panose="02000000000000000000" pitchFamily="2" charset="0"/>
              </a:rPr>
              <a:t> id </a:t>
            </a:r>
            <a:r>
              <a:rPr lang="en-GB" sz="1300" dirty="0" err="1">
                <a:latin typeface="HSE Sans" panose="02000000000000000000" pitchFamily="2" charset="0"/>
              </a:rPr>
              <a:t>est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laborum</a:t>
            </a:r>
            <a:r>
              <a:rPr lang="en-GB" sz="1300" dirty="0">
                <a:latin typeface="HSE Sans" panose="02000000000000000000" pitchFamily="2" charset="0"/>
              </a:rPr>
              <a:t>.</a:t>
            </a:r>
            <a:endParaRPr lang="ru-RU" sz="13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77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3F8FDE-7383-E947-8568-FF6B7A776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8E6541-45CA-8B42-98B4-D42737B85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0645B-C5D9-8544-BBF2-E4A13F8E40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63DFB-8595-A44B-9F09-A50FA310E559}" type="datetimeFigureOut">
              <a:rPr lang="en-RU" smtClean="0"/>
              <a:t>8/19/22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52289-7F57-544F-95EE-F8B2E10627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C5F56-F795-5643-ABE3-DDED218698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0F133-126C-5944-A0E4-6A9616EDC0D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578506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50" r:id="rId4"/>
    <p:sldLayoutId id="2147483651" r:id="rId5"/>
    <p:sldLayoutId id="2147483652" r:id="rId6"/>
    <p:sldLayoutId id="2147483654" r:id="rId7"/>
    <p:sldLayoutId id="2147483655" r:id="rId8"/>
    <p:sldLayoutId id="2147483656" r:id="rId9"/>
    <p:sldLayoutId id="2147483658" r:id="rId10"/>
    <p:sldLayoutId id="2147483657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D95C0D-D7DC-EF40-9E45-F5F0A4817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7967" y="2404670"/>
            <a:ext cx="9285614" cy="1978323"/>
          </a:xfrm>
        </p:spPr>
        <p:txBody>
          <a:bodyPr>
            <a:normAutofit/>
          </a:bodyPr>
          <a:lstStyle/>
          <a:p>
            <a:r>
              <a:rPr lang="ru-RU" dirty="0"/>
              <a:t>Форма представления ответов и доверие информации в чат-ботах: рекомендации по проектированию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B85EA7E-BEC4-B745-B2A8-D4E4AFC614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Факультет Санкт-Петербургская школа</a:t>
            </a:r>
            <a:r>
              <a:rPr lang="en-US" dirty="0"/>
              <a:t> </a:t>
            </a:r>
            <a:r>
              <a:rPr lang="ru-RU" dirty="0"/>
              <a:t>физико-математических и компьютерных наук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B8D49EC-434A-5443-AC3F-85F01995E63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Autofit/>
          </a:bodyPr>
          <a:lstStyle/>
          <a:p>
            <a:r>
              <a:rPr lang="ru-RU" dirty="0"/>
              <a:t>Информационные системы и взаимодействие человек-компьютер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6FAE0FA-3CAF-BA4B-8F9F-5FEF3C2F3CC6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ru-RU" dirty="0"/>
              <a:t>Санкт-Петербург</a:t>
            </a:r>
          </a:p>
          <a:p>
            <a:r>
              <a:rPr lang="ru-RU" dirty="0"/>
              <a:t>2022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44AFB2BF-A7AB-5648-ADCD-2A7F1BD358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27967" y="4824913"/>
            <a:ext cx="2667211" cy="1175053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Научный руководитель:</a:t>
            </a:r>
          </a:p>
          <a:p>
            <a:r>
              <a:rPr lang="ru-RU" dirty="0"/>
              <a:t>кандидат физико-математических наук,</a:t>
            </a:r>
          </a:p>
          <a:p>
            <a:r>
              <a:rPr lang="ru-RU" dirty="0"/>
              <a:t>доцент департамента информатики</a:t>
            </a:r>
          </a:p>
          <a:p>
            <a:r>
              <a:rPr lang="ru-RU" dirty="0"/>
              <a:t>Алёна Владимировна Суворова </a:t>
            </a:r>
          </a:p>
          <a:p>
            <a:endParaRPr lang="ru-RU" dirty="0"/>
          </a:p>
          <a:p>
            <a:r>
              <a:rPr lang="ru-RU" dirty="0"/>
              <a:t>Работу выполнила:</a:t>
            </a:r>
          </a:p>
          <a:p>
            <a:r>
              <a:rPr lang="ru-RU" dirty="0"/>
              <a:t>Полина Игоревна Барсук</a:t>
            </a:r>
          </a:p>
        </p:txBody>
      </p:sp>
    </p:spTree>
    <p:extLst>
      <p:ext uri="{BB962C8B-B14F-4D97-AF65-F5344CB8AC3E}">
        <p14:creationId xmlns:p14="http://schemas.microsoft.com/office/powerpoint/2010/main" val="982325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DA33D5D5-13C7-8644-8CD8-A04CCCE736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1883716" cy="415925"/>
          </a:xfrm>
        </p:spPr>
        <p:txBody>
          <a:bodyPr/>
          <a:lstStyle/>
          <a:p>
            <a:r>
              <a:rPr lang="ru-RU" dirty="0"/>
              <a:t>Информационные системы и взаимодействие человек-компьютер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8095CB-94DB-754D-A4ED-35EBDDB3F74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Форма представления ответов и доверие информации в чат-ботах: рекомендации по проектированию</a:t>
            </a:r>
          </a:p>
          <a:p>
            <a:endParaRPr lang="ru-RU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DEBFC62C-9588-F544-918B-2104A12C9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8" y="1447790"/>
            <a:ext cx="10714699" cy="777025"/>
          </a:xfrm>
        </p:spPr>
        <p:txBody>
          <a:bodyPr/>
          <a:lstStyle/>
          <a:p>
            <a:r>
              <a:rPr lang="ru-RU" dirty="0"/>
              <a:t>Найденные взаимосвязи между предпочтениями пользователей к признакам формы представления ответов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Текст 4">
                <a:extLst>
                  <a:ext uri="{FF2B5EF4-FFF2-40B4-BE49-F238E27FC236}">
                    <a16:creationId xmlns:a16="http://schemas.microsoft.com/office/drawing/2014/main" id="{A6622317-DCC7-F945-8031-3E7F389B9870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585898" y="2452586"/>
                <a:ext cx="4322531" cy="2253523"/>
              </a:xfrm>
            </p:spPr>
            <p:txBody>
              <a:bodyPr>
                <a:noAutofit/>
              </a:bodyPr>
              <a:lstStyle/>
              <a:p>
                <a:r>
                  <a:rPr lang="ru-RU" b="1" dirty="0">
                    <a:latin typeface="HSE Sans Thin" panose="02000000000000000000" pitchFamily="2" charset="0"/>
                  </a:rPr>
                  <a:t>Согласно критерию независимости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𝝌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b="1" dirty="0">
                    <a:latin typeface="HSE Sans Thin" panose="02000000000000000000" pitchFamily="2" charset="0"/>
                  </a:rPr>
                  <a:t> </a:t>
                </a:r>
                <a:r>
                  <a:rPr lang="ru-RU" b="1" dirty="0">
                    <a:latin typeface="HSE Sans Thin" panose="02000000000000000000" pitchFamily="2" charset="0"/>
                  </a:rPr>
                  <a:t>на уровне значимости </a:t>
                </a:r>
                <a14:m>
                  <m:oMath xmlns:m="http://schemas.openxmlformats.org/officeDocument/2006/math">
                    <m:r>
                      <a:rPr lang="ru-RU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ru-RU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b="1" i="1" smtClean="0">
                        <a:latin typeface="Cambria Math" panose="02040503050406030204" pitchFamily="18" charset="0"/>
                      </a:rPr>
                      <m:t>𝟎𝟓</m:t>
                    </m:r>
                  </m:oMath>
                </a14:m>
                <a:r>
                  <a:rPr lang="ru-RU" b="1" dirty="0">
                    <a:latin typeface="HSE Sans Thin" panose="02000000000000000000" pitchFamily="2" charset="0"/>
                  </a:rPr>
                  <a:t>:</a:t>
                </a:r>
              </a:p>
              <a:p>
                <a:pPr marL="342900" indent="-342900">
                  <a:buAutoNum type="arabicPeriod"/>
                </a:pPr>
                <a:r>
                  <a:rPr lang="ru-RU" b="1" dirty="0">
                    <a:latin typeface="HSE Sans Thin" panose="02000000000000000000" pitchFamily="2" charset="0"/>
                  </a:rPr>
                  <a:t>существуют различия в процентных распределениях каждой подгруппы каждого признака в каждой выборке, если сравнивать их попарно;</a:t>
                </a:r>
              </a:p>
              <a:p>
                <a:pPr marL="342900" indent="-342900">
                  <a:buAutoNum type="arabicPeriod"/>
                </a:pPr>
                <a:r>
                  <a:rPr lang="ru-RU" b="1" dirty="0">
                    <a:latin typeface="HSE Sans Thin" panose="02000000000000000000" pitchFamily="2" charset="0"/>
                  </a:rPr>
                  <a:t>отклоняем гипотезу о независимости предпочтений к каждому признаку, если сравнивать их между выборками.</a:t>
                </a:r>
                <a:endParaRPr lang="en-US" b="1" dirty="0">
                  <a:latin typeface="HSE Sans Thin" panose="02000000000000000000" pitchFamily="2" charset="0"/>
                </a:endParaRPr>
              </a:p>
              <a:p>
                <a:endParaRPr lang="ru-RU" dirty="0">
                  <a:latin typeface="HSE Sans Thin" panose="02000000000000000000" pitchFamily="2" charset="0"/>
                </a:endParaRPr>
              </a:p>
            </p:txBody>
          </p:sp>
        </mc:Choice>
        <mc:Fallback xmlns="">
          <p:sp>
            <p:nvSpPr>
              <p:cNvPr id="5" name="Текст 4">
                <a:extLst>
                  <a:ext uri="{FF2B5EF4-FFF2-40B4-BE49-F238E27FC236}">
                    <a16:creationId xmlns:a16="http://schemas.microsoft.com/office/drawing/2014/main" id="{A6622317-DCC7-F945-8031-3E7F389B98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585898" y="2452586"/>
                <a:ext cx="4322531" cy="2253523"/>
              </a:xfrm>
              <a:blipFill>
                <a:blip r:embed="rId3"/>
                <a:stretch>
                  <a:fillRect l="-2933" t="-1117" r="-322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Текст 7">
            <a:extLst>
              <a:ext uri="{FF2B5EF4-FFF2-40B4-BE49-F238E27FC236}">
                <a16:creationId xmlns:a16="http://schemas.microsoft.com/office/drawing/2014/main" id="{5FE4DD9E-D443-AF4F-A072-F5C4D494A05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Результаты</a:t>
            </a:r>
          </a:p>
          <a:p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7F33D7E-5A97-E904-B7B1-B381DD72CC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6258" y="2324134"/>
            <a:ext cx="3109844" cy="270383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60A9F59-3B85-3B3D-5925-C5E186679A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7275" y="2324134"/>
            <a:ext cx="3070971" cy="270383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23D7373-53FE-EF8C-D1B8-9D30725AA5A8}"/>
              </a:ext>
            </a:extLst>
          </p:cNvPr>
          <p:cNvSpPr txBox="1"/>
          <p:nvPr/>
        </p:nvSpPr>
        <p:spPr>
          <a:xfrm>
            <a:off x="5529263" y="5027970"/>
            <a:ext cx="536958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200" b="1" dirty="0">
                <a:latin typeface="HSE Sans Black" panose="02000000000000000000" pitchFamily="2" charset="0"/>
              </a:rPr>
              <a:t>Рисунок 1: </a:t>
            </a:r>
            <a:r>
              <a:rPr lang="ru-RU" sz="1200" b="1" dirty="0">
                <a:latin typeface="HSE Sans Thin" panose="02000000000000000000" pitchFamily="2" charset="0"/>
              </a:rPr>
              <a:t>Отношение к шуткам в зависимости от отношения к смайликам.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8E1A62-29CB-3552-7A4B-D778CAFA39FA}"/>
              </a:ext>
            </a:extLst>
          </p:cNvPr>
          <p:cNvSpPr txBox="1"/>
          <p:nvPr/>
        </p:nvSpPr>
        <p:spPr>
          <a:xfrm>
            <a:off x="541042" y="6309280"/>
            <a:ext cx="55101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1300" dirty="0">
                <a:latin typeface="HSE Sans" panose="02000000000000000000" pitchFamily="2" charset="0"/>
              </a:rPr>
              <a:t>Подробные результаты можно посмотреть в разделе 3.3.2 ВКР.</a:t>
            </a:r>
          </a:p>
        </p:txBody>
      </p:sp>
    </p:spTree>
    <p:extLst>
      <p:ext uri="{BB962C8B-B14F-4D97-AF65-F5344CB8AC3E}">
        <p14:creationId xmlns:p14="http://schemas.microsoft.com/office/powerpoint/2010/main" val="712383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DA33D5D5-13C7-8644-8CD8-A04CCCE736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1846646" cy="415925"/>
          </a:xfrm>
        </p:spPr>
        <p:txBody>
          <a:bodyPr/>
          <a:lstStyle/>
          <a:p>
            <a:r>
              <a:rPr lang="ru-RU" dirty="0"/>
              <a:t>Информационные системы и взаимодействие человек-компьютер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8095CB-94DB-754D-A4ED-35EBDDB3F74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Форма представления ответов и доверие информации в чат-ботах: рекомендации по проектированию</a:t>
            </a:r>
          </a:p>
          <a:p>
            <a:endParaRPr lang="ru-RU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DEBFC62C-9588-F544-918B-2104A12C9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8" y="1447790"/>
            <a:ext cx="10714699" cy="777025"/>
          </a:xfrm>
        </p:spPr>
        <p:txBody>
          <a:bodyPr/>
          <a:lstStyle/>
          <a:p>
            <a:r>
              <a:rPr lang="ru-RU" dirty="0"/>
              <a:t>Результаты логистической регрессии по переменным виньет анализа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6622317-DCC7-F945-8031-3E7F389B987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898" y="2224815"/>
            <a:ext cx="4943365" cy="2251935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ru-RU" dirty="0"/>
              <a:t>В чат-боте «Интересные факты» наличие </a:t>
            </a:r>
            <a:r>
              <a:rPr lang="ru-RU" dirty="0">
                <a:highlight>
                  <a:srgbClr val="F3B9A1"/>
                </a:highlight>
              </a:rPr>
              <a:t>шуток</a:t>
            </a:r>
            <a:r>
              <a:rPr lang="ru-RU" dirty="0"/>
              <a:t> связано с уменьшением шансов доверить чат-боту на 12%.</a:t>
            </a:r>
          </a:p>
          <a:p>
            <a:pPr marL="342900" indent="-342900">
              <a:buAutoNum type="arabicPeriod"/>
            </a:pPr>
            <a:r>
              <a:rPr lang="ru-RU" dirty="0"/>
              <a:t>В чат-боте «Нужна помощь с записью?» информации доверяют реже в 1,57 и 1,23 раз, чем при отсутствии </a:t>
            </a:r>
            <a:r>
              <a:rPr lang="ru-RU" dirty="0">
                <a:highlight>
                  <a:srgbClr val="F3B9A1"/>
                </a:highlight>
              </a:rPr>
              <a:t>шуток</a:t>
            </a:r>
            <a:r>
              <a:rPr lang="ru-RU" dirty="0"/>
              <a:t> и </a:t>
            </a:r>
            <a:r>
              <a:rPr lang="ru-RU" dirty="0">
                <a:highlight>
                  <a:srgbClr val="CDE2B0"/>
                </a:highlight>
              </a:rPr>
              <a:t>смайликов</a:t>
            </a:r>
            <a:r>
              <a:rPr lang="ru-RU" dirty="0"/>
              <a:t> соответственно. Но доверяют чаще в 1,42 и 1,41 раз соответственно, чем при неправильно поставленных </a:t>
            </a:r>
            <a:r>
              <a:rPr lang="ru-RU" dirty="0">
                <a:highlight>
                  <a:srgbClr val="C4D2E2"/>
                </a:highlight>
              </a:rPr>
              <a:t>грамматики, пунктуации, орфографии</a:t>
            </a:r>
            <a:r>
              <a:rPr lang="ru-RU" dirty="0"/>
              <a:t> и </a:t>
            </a:r>
            <a:r>
              <a:rPr lang="ru-RU" dirty="0">
                <a:highlight>
                  <a:srgbClr val="FBD58D"/>
                </a:highlight>
              </a:rPr>
              <a:t>текстом с разбиениями</a:t>
            </a:r>
            <a:r>
              <a:rPr lang="ru-RU" dirty="0"/>
              <a:t> на сообщения.</a:t>
            </a:r>
          </a:p>
          <a:p>
            <a:pPr marL="342900" indent="-342900">
              <a:buAutoNum type="arabicPeriod"/>
            </a:pPr>
            <a:r>
              <a:rPr lang="ru-RU" dirty="0"/>
              <a:t>Тема является значимой переменной.</a:t>
            </a:r>
          </a:p>
          <a:p>
            <a:pPr marL="342900" indent="-342900">
              <a:buAutoNum type="arabicPeriod"/>
            </a:pPr>
            <a:endParaRPr lang="ru-RU" dirty="0"/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5FE4DD9E-D443-AF4F-A072-F5C4D494A05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Результаты</a:t>
            </a:r>
            <a:endParaRPr lang="en-US" dirty="0"/>
          </a:p>
          <a:p>
            <a:r>
              <a:rPr lang="ru-RU" dirty="0"/>
              <a:t>Логистическая регрессия по переменным виньет анализа</a:t>
            </a:r>
          </a:p>
          <a:p>
            <a:endParaRPr lang="ru-RU" dirty="0"/>
          </a:p>
        </p:txBody>
      </p:sp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4553E01-906B-4AD9-6756-AD94F12B78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2048768"/>
              </p:ext>
            </p:extLst>
          </p:nvPr>
        </p:nvGraphicFramePr>
        <p:xfrm>
          <a:off x="6096000" y="2224815"/>
          <a:ext cx="5493600" cy="1752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3600">
                  <a:extLst>
                    <a:ext uri="{9D8B030D-6E8A-4147-A177-3AD203B41FA5}">
                      <a16:colId xmlns:a16="http://schemas.microsoft.com/office/drawing/2014/main" val="2658202930"/>
                    </a:ext>
                  </a:extLst>
                </a:gridCol>
                <a:gridCol w="475200">
                  <a:extLst>
                    <a:ext uri="{9D8B030D-6E8A-4147-A177-3AD203B41FA5}">
                      <a16:colId xmlns:a16="http://schemas.microsoft.com/office/drawing/2014/main" val="48010986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775344540"/>
                    </a:ext>
                  </a:extLst>
                </a:gridCol>
                <a:gridCol w="1774800">
                  <a:extLst>
                    <a:ext uri="{9D8B030D-6E8A-4147-A177-3AD203B41FA5}">
                      <a16:colId xmlns:a16="http://schemas.microsoft.com/office/drawing/2014/main" val="81182081"/>
                    </a:ext>
                  </a:extLst>
                </a:gridCol>
              </a:tblGrid>
              <a:tr h="372241">
                <a:tc>
                  <a:txBody>
                    <a:bodyPr/>
                    <a:lstStyle/>
                    <a:p>
                      <a:r>
                        <a:rPr lang="ru-RU" sz="1200" b="1" i="0" dirty="0">
                          <a:latin typeface="HSE Sans Black" panose="02000000000000000000" pitchFamily="2" charset="0"/>
                        </a:rPr>
                        <a:t>«Интересные факты»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0" dirty="0">
                          <a:latin typeface="HSE Sans Black" panose="02000000000000000000" pitchFamily="2" charset="0"/>
                        </a:rPr>
                        <a:t>OR</a:t>
                      </a:r>
                      <a:endParaRPr lang="ru-RU" sz="1200" b="1" i="0" dirty="0">
                        <a:latin typeface="HSE Sans Black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0" dirty="0">
                          <a:latin typeface="HSE Sans Black" panose="02000000000000000000" pitchFamily="2" charset="0"/>
                        </a:rPr>
                        <a:t>P-value</a:t>
                      </a:r>
                      <a:endParaRPr lang="ru-RU" sz="1200" b="1" i="0" dirty="0">
                        <a:latin typeface="HSE Sans Black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0" dirty="0">
                          <a:latin typeface="HSE Sans Black" panose="02000000000000000000" pitchFamily="2" charset="0"/>
                        </a:rPr>
                        <a:t>(Lower CI; Upper CI): (2,5%; 97,5%)</a:t>
                      </a:r>
                      <a:endParaRPr lang="ru-RU" sz="1200" b="1" i="0" dirty="0">
                        <a:latin typeface="HSE Sans Black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0841611"/>
                  </a:ext>
                </a:extLst>
              </a:tr>
              <a:tr h="248160">
                <a:tc>
                  <a:txBody>
                    <a:bodyPr/>
                    <a:lstStyle/>
                    <a:p>
                      <a:r>
                        <a:rPr lang="ru-RU" sz="1100" b="1" dirty="0">
                          <a:latin typeface="HSE Sans Thin" panose="02000000000000000000" pitchFamily="2" charset="0"/>
                        </a:rPr>
                        <a:t>Свободный коэффициент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latin typeface="HSE Sans Thin" panose="02000000000000000000" pitchFamily="2" charset="0"/>
                        </a:rPr>
                        <a:t>1</a:t>
                      </a:r>
                      <a:r>
                        <a:rPr lang="en-US" sz="1100" b="1" dirty="0">
                          <a:latin typeface="HSE Sans Thin" panose="02000000000000000000" pitchFamily="2" charset="0"/>
                        </a:rPr>
                        <a:t>,34</a:t>
                      </a:r>
                      <a:endParaRPr lang="ru-RU" sz="1100" b="1" dirty="0">
                        <a:latin typeface="HSE Sans Thin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HSE Sans Thin" panose="02000000000000000000" pitchFamily="2" charset="0"/>
                        </a:rPr>
                        <a:t>0,00</a:t>
                      </a:r>
                      <a:endParaRPr lang="ru-RU" sz="1100" b="1" dirty="0">
                        <a:latin typeface="HSE Sans Thin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HSE Sans Thin" panose="02000000000000000000" pitchFamily="2" charset="0"/>
                        </a:rPr>
                        <a:t>(1,22; 1,46)</a:t>
                      </a:r>
                      <a:endParaRPr lang="ru-RU" sz="1100" b="1" dirty="0">
                        <a:latin typeface="HSE Sans Thin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6195973"/>
                  </a:ext>
                </a:extLst>
              </a:tr>
              <a:tr h="163247">
                <a:tc>
                  <a:txBody>
                    <a:bodyPr/>
                    <a:lstStyle/>
                    <a:p>
                      <a:r>
                        <a:rPr lang="ru-RU" sz="1100" b="1" dirty="0">
                          <a:latin typeface="HSE Sans Thin" panose="02000000000000000000" pitchFamily="2" charset="0"/>
                        </a:rPr>
                        <a:t>Смайлики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HSE Sans Thin" panose="02000000000000000000" pitchFamily="2" charset="0"/>
                        </a:rPr>
                        <a:t>1,03</a:t>
                      </a:r>
                      <a:endParaRPr lang="ru-RU" sz="1100" b="1" dirty="0">
                        <a:latin typeface="HSE Sans Thin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HSE Sans Thin" panose="02000000000000000000" pitchFamily="2" charset="0"/>
                        </a:rPr>
                        <a:t>0,52</a:t>
                      </a:r>
                      <a:endParaRPr lang="ru-RU" sz="1100" b="1" dirty="0">
                        <a:latin typeface="HSE Sans Thin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HSE Sans Thin" panose="02000000000000000000" pitchFamily="2" charset="0"/>
                        </a:rPr>
                        <a:t>(0,94; 1,13)</a:t>
                      </a:r>
                      <a:endParaRPr lang="ru-RU" sz="1100" b="1" dirty="0">
                        <a:latin typeface="HSE Sans Thin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8058583"/>
                  </a:ext>
                </a:extLst>
              </a:tr>
              <a:tr h="214829">
                <a:tc>
                  <a:txBody>
                    <a:bodyPr/>
                    <a:lstStyle/>
                    <a:p>
                      <a:r>
                        <a:rPr lang="ru-RU" sz="1100" b="1" dirty="0">
                          <a:latin typeface="HSE Sans Thin" panose="02000000000000000000" pitchFamily="2" charset="0"/>
                        </a:rPr>
                        <a:t>Грамматика, пунктуация, орфография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HSE Sans Thin" panose="02000000000000000000" pitchFamily="2" charset="0"/>
                        </a:rPr>
                        <a:t>1,03</a:t>
                      </a:r>
                      <a:endParaRPr lang="ru-RU" sz="1100" b="1" dirty="0">
                        <a:latin typeface="HSE Sans Thin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HSE Sans Thin" panose="02000000000000000000" pitchFamily="2" charset="0"/>
                        </a:rPr>
                        <a:t>0,51</a:t>
                      </a:r>
                      <a:endParaRPr lang="ru-RU" sz="1100" b="1" dirty="0">
                        <a:latin typeface="HSE Sans Thin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HSE Sans Thin" panose="02000000000000000000" pitchFamily="2" charset="0"/>
                        </a:rPr>
                        <a:t>(0,94; 1,13)</a:t>
                      </a:r>
                      <a:endParaRPr lang="ru-RU" sz="1100" b="1" dirty="0">
                        <a:latin typeface="HSE Sans Thin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1078192"/>
                  </a:ext>
                </a:extLst>
              </a:tr>
              <a:tr h="150669">
                <a:tc>
                  <a:txBody>
                    <a:bodyPr/>
                    <a:lstStyle/>
                    <a:p>
                      <a:r>
                        <a:rPr lang="ru-RU" sz="1100" b="1" dirty="0">
                          <a:latin typeface="HSE Sans Thin" panose="02000000000000000000" pitchFamily="2" charset="0"/>
                        </a:rPr>
                        <a:t>Шутки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9A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HSE Sans Thin" panose="02000000000000000000" pitchFamily="2" charset="0"/>
                        </a:rPr>
                        <a:t>0,88</a:t>
                      </a:r>
                      <a:endParaRPr lang="ru-RU" sz="1100" b="1" dirty="0">
                        <a:latin typeface="HSE Sans Thin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9A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HSE Sans Thin" panose="02000000000000000000" pitchFamily="2" charset="0"/>
                        </a:rPr>
                        <a:t>0,01</a:t>
                      </a:r>
                      <a:endParaRPr lang="ru-RU" sz="1100" b="1" dirty="0">
                        <a:latin typeface="HSE Sans Thin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9A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HSE Sans Thin" panose="02000000000000000000" pitchFamily="2" charset="0"/>
                        </a:rPr>
                        <a:t>(0,80; 0,97)</a:t>
                      </a:r>
                      <a:endParaRPr lang="ru-RU" sz="1100" b="1" dirty="0">
                        <a:latin typeface="HSE Sans Thin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9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9095016"/>
                  </a:ext>
                </a:extLst>
              </a:tr>
              <a:tr h="248160">
                <a:tc>
                  <a:txBody>
                    <a:bodyPr/>
                    <a:lstStyle/>
                    <a:p>
                      <a:r>
                        <a:rPr lang="ru-RU" sz="1100" b="1" dirty="0">
                          <a:latin typeface="HSE Sans Thin" panose="02000000000000000000" pitchFamily="2" charset="0"/>
                        </a:rPr>
                        <a:t>Текст без разбиений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HSE Sans Thin" panose="02000000000000000000" pitchFamily="2" charset="0"/>
                        </a:rPr>
                        <a:t>0,92</a:t>
                      </a:r>
                      <a:endParaRPr lang="ru-RU" sz="1100" b="1" dirty="0">
                        <a:latin typeface="HSE Sans Thin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HSE Sans Thin" panose="02000000000000000000" pitchFamily="2" charset="0"/>
                        </a:rPr>
                        <a:t>0,1</a:t>
                      </a:r>
                      <a:endParaRPr lang="ru-RU" sz="1100" b="1" dirty="0">
                        <a:latin typeface="HSE Sans Thin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HSE Sans Thin" panose="02000000000000000000" pitchFamily="2" charset="0"/>
                        </a:rPr>
                        <a:t>(0,84; 1,01)</a:t>
                      </a:r>
                      <a:endParaRPr lang="ru-RU" sz="1100" b="1" dirty="0">
                        <a:latin typeface="HSE Sans Thin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2083578"/>
                  </a:ext>
                </a:extLst>
              </a:tr>
            </a:tbl>
          </a:graphicData>
        </a:graphic>
      </p:graphicFrame>
      <p:graphicFrame>
        <p:nvGraphicFramePr>
          <p:cNvPr id="19" name="Таблица 18">
            <a:extLst>
              <a:ext uri="{FF2B5EF4-FFF2-40B4-BE49-F238E27FC236}">
                <a16:creationId xmlns:a16="http://schemas.microsoft.com/office/drawing/2014/main" id="{83A0C816-3997-074E-5F45-7458D931D8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1148781"/>
              </p:ext>
            </p:extLst>
          </p:nvPr>
        </p:nvGraphicFramePr>
        <p:xfrm>
          <a:off x="6096000" y="4136150"/>
          <a:ext cx="5493600" cy="1752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3600">
                  <a:extLst>
                    <a:ext uri="{9D8B030D-6E8A-4147-A177-3AD203B41FA5}">
                      <a16:colId xmlns:a16="http://schemas.microsoft.com/office/drawing/2014/main" val="2658202930"/>
                    </a:ext>
                  </a:extLst>
                </a:gridCol>
                <a:gridCol w="475200">
                  <a:extLst>
                    <a:ext uri="{9D8B030D-6E8A-4147-A177-3AD203B41FA5}">
                      <a16:colId xmlns:a16="http://schemas.microsoft.com/office/drawing/2014/main" val="48010986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775344540"/>
                    </a:ext>
                  </a:extLst>
                </a:gridCol>
                <a:gridCol w="1774800">
                  <a:extLst>
                    <a:ext uri="{9D8B030D-6E8A-4147-A177-3AD203B41FA5}">
                      <a16:colId xmlns:a16="http://schemas.microsoft.com/office/drawing/2014/main" val="81182081"/>
                    </a:ext>
                  </a:extLst>
                </a:gridCol>
              </a:tblGrid>
              <a:tr h="372241">
                <a:tc>
                  <a:txBody>
                    <a:bodyPr/>
                    <a:lstStyle/>
                    <a:p>
                      <a:r>
                        <a:rPr lang="ru-RU" sz="1200" b="1" i="0" dirty="0">
                          <a:latin typeface="HSE Sans Black" panose="02000000000000000000" pitchFamily="2" charset="0"/>
                        </a:rPr>
                        <a:t>«Нужна помощь с записью?»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0" dirty="0">
                          <a:latin typeface="HSE Sans Black" panose="02000000000000000000" pitchFamily="2" charset="0"/>
                        </a:rPr>
                        <a:t>OR</a:t>
                      </a:r>
                      <a:endParaRPr lang="ru-RU" sz="1200" b="1" i="0" dirty="0">
                        <a:latin typeface="HSE Sans Black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0" dirty="0">
                          <a:latin typeface="HSE Sans Black" panose="02000000000000000000" pitchFamily="2" charset="0"/>
                        </a:rPr>
                        <a:t>P-value</a:t>
                      </a:r>
                      <a:endParaRPr lang="ru-RU" sz="1200" b="1" i="0" dirty="0">
                        <a:latin typeface="HSE Sans Black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0" dirty="0">
                          <a:latin typeface="HSE Sans Black" panose="02000000000000000000" pitchFamily="2" charset="0"/>
                        </a:rPr>
                        <a:t>(Lower CI; Upper CI): (2,5%; 97,5%)</a:t>
                      </a:r>
                      <a:endParaRPr lang="ru-RU" sz="1200" b="1" i="0" dirty="0">
                        <a:latin typeface="HSE Sans Black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0841611"/>
                  </a:ext>
                </a:extLst>
              </a:tr>
              <a:tr h="248160">
                <a:tc>
                  <a:txBody>
                    <a:bodyPr/>
                    <a:lstStyle/>
                    <a:p>
                      <a:r>
                        <a:rPr lang="ru-RU" sz="1100" b="1" dirty="0">
                          <a:latin typeface="HSE Sans Thin" panose="02000000000000000000" pitchFamily="2" charset="0"/>
                        </a:rPr>
                        <a:t>Свободный коэффициент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latin typeface="HSE Sans Thin" panose="02000000000000000000" pitchFamily="2" charset="0"/>
                        </a:rPr>
                        <a:t>1</a:t>
                      </a:r>
                      <a:r>
                        <a:rPr lang="en-US" sz="1100" b="1" dirty="0">
                          <a:latin typeface="HSE Sans Thin" panose="02000000000000000000" pitchFamily="2" charset="0"/>
                        </a:rPr>
                        <a:t>,84</a:t>
                      </a:r>
                      <a:endParaRPr lang="ru-RU" sz="1100" b="1" dirty="0">
                        <a:latin typeface="HSE Sans Thin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HSE Sans Thin" panose="02000000000000000000" pitchFamily="2" charset="0"/>
                        </a:rPr>
                        <a:t>0,0</a:t>
                      </a:r>
                      <a:endParaRPr lang="ru-RU" sz="1100" b="1" dirty="0">
                        <a:latin typeface="HSE Sans Thin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HSE Sans Thin" panose="02000000000000000000" pitchFamily="2" charset="0"/>
                        </a:rPr>
                        <a:t>(1,68; 2,02)</a:t>
                      </a:r>
                      <a:endParaRPr lang="ru-RU" sz="1100" b="1" dirty="0">
                        <a:latin typeface="HSE Sans Thin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6195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sz="1100" b="1" dirty="0">
                          <a:latin typeface="HSE Sans Thin" panose="02000000000000000000" pitchFamily="2" charset="0"/>
                        </a:rPr>
                        <a:t>Смайлики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E2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HSE Sans Thin" panose="02000000000000000000" pitchFamily="2" charset="0"/>
                        </a:rPr>
                        <a:t>0,77</a:t>
                      </a:r>
                      <a:endParaRPr lang="ru-RU" sz="1100" b="1" dirty="0">
                        <a:latin typeface="HSE Sans Thin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E2B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latin typeface="HSE Sans Thin" panose="02000000000000000000" pitchFamily="2" charset="0"/>
                        </a:rPr>
                        <a:t>0,0</a:t>
                      </a:r>
                      <a:endParaRPr lang="ru-RU" sz="1100" b="1" dirty="0">
                        <a:latin typeface="HSE Sans Thin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E2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HSE Sans Thin" panose="02000000000000000000" pitchFamily="2" charset="0"/>
                        </a:rPr>
                        <a:t>(0,70; 0,85)</a:t>
                      </a:r>
                      <a:endParaRPr lang="ru-RU" sz="1100" b="1" dirty="0">
                        <a:latin typeface="HSE Sans Thin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E2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8058583"/>
                  </a:ext>
                </a:extLst>
              </a:tr>
              <a:tr h="144532">
                <a:tc>
                  <a:txBody>
                    <a:bodyPr/>
                    <a:lstStyle/>
                    <a:p>
                      <a:r>
                        <a:rPr lang="ru-RU" sz="1100" b="1" dirty="0">
                          <a:latin typeface="HSE Sans Thin" panose="02000000000000000000" pitchFamily="2" charset="0"/>
                        </a:rPr>
                        <a:t>Грамматика, пунктуация, орфография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3E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HSE Sans Thin" panose="02000000000000000000" pitchFamily="2" charset="0"/>
                        </a:rPr>
                        <a:t>1,42</a:t>
                      </a:r>
                      <a:endParaRPr lang="ru-RU" sz="1100" b="1" dirty="0">
                        <a:latin typeface="HSE Sans Thin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3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latin typeface="HSE Sans Thin" panose="02000000000000000000" pitchFamily="2" charset="0"/>
                        </a:rPr>
                        <a:t>0,0</a:t>
                      </a:r>
                      <a:endParaRPr lang="ru-RU" sz="1100" b="1" dirty="0">
                        <a:latin typeface="HSE Sans Thin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3E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HSE Sans Thin" panose="02000000000000000000" pitchFamily="2" charset="0"/>
                        </a:rPr>
                        <a:t>(1,29; 1,57)</a:t>
                      </a:r>
                      <a:endParaRPr lang="ru-RU" sz="1100" b="1" dirty="0">
                        <a:latin typeface="HSE Sans Thin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3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1078192"/>
                  </a:ext>
                </a:extLst>
              </a:tr>
              <a:tr h="150669">
                <a:tc>
                  <a:txBody>
                    <a:bodyPr/>
                    <a:lstStyle/>
                    <a:p>
                      <a:r>
                        <a:rPr lang="ru-RU" sz="1100" b="1" dirty="0">
                          <a:latin typeface="HSE Sans Thin" panose="02000000000000000000" pitchFamily="2" charset="0"/>
                        </a:rPr>
                        <a:t>Шутки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9A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HSE Sans Thin" panose="02000000000000000000" pitchFamily="2" charset="0"/>
                        </a:rPr>
                        <a:t>0,43</a:t>
                      </a:r>
                      <a:endParaRPr lang="ru-RU" sz="1100" b="1" dirty="0">
                        <a:latin typeface="HSE Sans Thin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9A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HSE Sans Thin" panose="02000000000000000000" pitchFamily="2" charset="0"/>
                        </a:rPr>
                        <a:t>0,0</a:t>
                      </a:r>
                      <a:endParaRPr lang="ru-RU" sz="1100" b="1" dirty="0">
                        <a:latin typeface="HSE Sans Thin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9A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HSE Sans Thin" panose="02000000000000000000" pitchFamily="2" charset="0"/>
                        </a:rPr>
                        <a:t>(0,39; 0,48)</a:t>
                      </a:r>
                      <a:endParaRPr lang="ru-RU" sz="1100" b="1" dirty="0">
                        <a:latin typeface="HSE Sans Thin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9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9095016"/>
                  </a:ext>
                </a:extLst>
              </a:tr>
              <a:tr h="248160">
                <a:tc>
                  <a:txBody>
                    <a:bodyPr/>
                    <a:lstStyle/>
                    <a:p>
                      <a:r>
                        <a:rPr lang="ru-RU" sz="1100" b="1" dirty="0">
                          <a:latin typeface="HSE Sans Thin" panose="02000000000000000000" pitchFamily="2" charset="0"/>
                        </a:rPr>
                        <a:t>Текст без разбиений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8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HSE Sans Thin" panose="02000000000000000000" pitchFamily="2" charset="0"/>
                        </a:rPr>
                        <a:t>1,41</a:t>
                      </a:r>
                      <a:endParaRPr lang="ru-RU" sz="1100" b="1" dirty="0">
                        <a:latin typeface="HSE Sans Thin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8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HSE Sans Thin" panose="02000000000000000000" pitchFamily="2" charset="0"/>
                        </a:rPr>
                        <a:t>0,0</a:t>
                      </a:r>
                      <a:endParaRPr lang="ru-RU" sz="1100" b="1" dirty="0">
                        <a:latin typeface="HSE Sans Thin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8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HSE Sans Thin" panose="02000000000000000000" pitchFamily="2" charset="0"/>
                        </a:rPr>
                        <a:t>(1,28; 1,55)</a:t>
                      </a:r>
                      <a:endParaRPr lang="ru-RU" sz="1100" b="1" dirty="0">
                        <a:latin typeface="HSE Sans Thin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20835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9873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DA33D5D5-13C7-8644-8CD8-A04CCCE736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1859003" cy="415925"/>
          </a:xfrm>
        </p:spPr>
        <p:txBody>
          <a:bodyPr/>
          <a:lstStyle/>
          <a:p>
            <a:r>
              <a:rPr lang="ru-RU" dirty="0"/>
              <a:t>Информационные системы и взаимодействие человек-компьютер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8095CB-94DB-754D-A4ED-35EBDDB3F74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Форма представления ответов и доверие информации в чат-ботах: рекомендации по проектированию</a:t>
            </a:r>
          </a:p>
          <a:p>
            <a:endParaRPr lang="ru-RU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DEBFC62C-9588-F544-918B-2104A12C9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8" y="1447790"/>
            <a:ext cx="10714699" cy="777025"/>
          </a:xfrm>
        </p:spPr>
        <p:txBody>
          <a:bodyPr/>
          <a:lstStyle/>
          <a:p>
            <a:r>
              <a:rPr lang="ru-RU" dirty="0"/>
              <a:t>Однородность выборок 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5FE4DD9E-D443-AF4F-A072-F5C4D494A05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Результаты</a:t>
            </a:r>
          </a:p>
          <a:p>
            <a:r>
              <a:rPr lang="ru-RU" dirty="0"/>
              <a:t>Однородность выборок</a:t>
            </a:r>
          </a:p>
          <a:p>
            <a:endParaRPr lang="ru-RU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C05E482-5227-F510-FD51-BAC08BD0C2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2681" y="2135952"/>
            <a:ext cx="5574535" cy="3175635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A0D51164-88F4-9CAF-E32E-2076539D5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998" y="2135952"/>
            <a:ext cx="5558683" cy="3175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418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DA33D5D5-13C7-8644-8CD8-A04CCCE736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1982570" cy="415925"/>
          </a:xfrm>
        </p:spPr>
        <p:txBody>
          <a:bodyPr/>
          <a:lstStyle/>
          <a:p>
            <a:r>
              <a:rPr lang="ru-RU" dirty="0"/>
              <a:t>Информационные системы и взаимодействие человек-компьютер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8095CB-94DB-754D-A4ED-35EBDDB3F74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Форма представления ответов и доверие информации в чат-ботах: рекомендации по проектированию</a:t>
            </a:r>
          </a:p>
          <a:p>
            <a:endParaRPr lang="ru-RU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DEBFC62C-9588-F544-918B-2104A12C9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8" y="1447790"/>
            <a:ext cx="10714699" cy="777025"/>
          </a:xfrm>
        </p:spPr>
        <p:txBody>
          <a:bodyPr/>
          <a:lstStyle/>
          <a:p>
            <a:r>
              <a:rPr lang="ru-RU" dirty="0"/>
              <a:t>Взаимосвязи между переменными </a:t>
            </a:r>
            <a:br>
              <a:rPr lang="en-US" dirty="0"/>
            </a:br>
            <a:r>
              <a:rPr lang="ru-RU" dirty="0"/>
              <a:t>виньет анализа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5FE4DD9E-D443-AF4F-A072-F5C4D494A05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Результаты</a:t>
            </a:r>
          </a:p>
          <a:p>
            <a:r>
              <a:rPr lang="ru-RU" dirty="0"/>
              <a:t>Взаимосвязи между переменными виньет анализа</a:t>
            </a:r>
          </a:p>
          <a:p>
            <a:endParaRPr lang="ru-RU" dirty="0"/>
          </a:p>
        </p:txBody>
      </p:sp>
      <p:sp>
        <p:nvSpPr>
          <p:cNvPr id="14" name="Текст 4">
            <a:extLst>
              <a:ext uri="{FF2B5EF4-FFF2-40B4-BE49-F238E27FC236}">
                <a16:creationId xmlns:a16="http://schemas.microsoft.com/office/drawing/2014/main" id="{562ED6A5-EC72-60B5-556F-00475EA5DF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898" y="2645536"/>
            <a:ext cx="4943365" cy="1718120"/>
          </a:xfrm>
          <a:noFill/>
          <a:ln>
            <a:noFill/>
          </a:ln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b="1" dirty="0"/>
              <a:t>Чат-бот «Интересные факты»:</a:t>
            </a:r>
            <a:r>
              <a:rPr lang="en-US" dirty="0"/>
              <a:t> </a:t>
            </a:r>
            <a:r>
              <a:rPr lang="ru-RU" dirty="0"/>
              <a:t>с доверием к ответам связано не только наличие шуток (отношение шансов = 0,86), но и наличие </a:t>
            </a:r>
            <a:r>
              <a:rPr lang="ru-RU" dirty="0">
                <a:highlight>
                  <a:srgbClr val="CDE2B0"/>
                </a:highlight>
              </a:rPr>
              <a:t>смайликов</a:t>
            </a:r>
            <a:r>
              <a:rPr lang="ru-RU" dirty="0"/>
              <a:t> (отношение шансов = 1,2, то есть положительная связь). Значимая взаимосвязь </a:t>
            </a:r>
            <a:r>
              <a:rPr lang="ru-RU" dirty="0">
                <a:highlight>
                  <a:srgbClr val="85C4A4"/>
                </a:highlight>
              </a:rPr>
              <a:t>смайлики – текст без разбиений</a:t>
            </a:r>
            <a:r>
              <a:rPr lang="ru-RU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ru-RU" b="1" dirty="0"/>
              <a:t>Чат-бот «Нужна помощь с записью?»:</a:t>
            </a:r>
            <a:r>
              <a:rPr lang="ru-RU" dirty="0"/>
              <a:t> значимая взаимосвязь </a:t>
            </a:r>
            <a:r>
              <a:rPr lang="ru-RU" dirty="0">
                <a:highlight>
                  <a:srgbClr val="CDD4BF"/>
                </a:highlight>
              </a:rPr>
              <a:t>шутки – текст без разбиений</a:t>
            </a:r>
            <a:r>
              <a:rPr lang="ru-RU" dirty="0"/>
              <a:t>.</a:t>
            </a:r>
          </a:p>
        </p:txBody>
      </p:sp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573C8060-6223-B847-66FD-6B187ED9DB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010177"/>
              </p:ext>
            </p:extLst>
          </p:nvPr>
        </p:nvGraphicFramePr>
        <p:xfrm>
          <a:off x="6135471" y="1574172"/>
          <a:ext cx="5490000" cy="25307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1527">
                  <a:extLst>
                    <a:ext uri="{9D8B030D-6E8A-4147-A177-3AD203B41FA5}">
                      <a16:colId xmlns:a16="http://schemas.microsoft.com/office/drawing/2014/main" val="2658202930"/>
                    </a:ext>
                  </a:extLst>
                </a:gridCol>
                <a:gridCol w="471055">
                  <a:extLst>
                    <a:ext uri="{9D8B030D-6E8A-4147-A177-3AD203B41FA5}">
                      <a16:colId xmlns:a16="http://schemas.microsoft.com/office/drawing/2014/main" val="480109860"/>
                    </a:ext>
                  </a:extLst>
                </a:gridCol>
                <a:gridCol w="720436">
                  <a:extLst>
                    <a:ext uri="{9D8B030D-6E8A-4147-A177-3AD203B41FA5}">
                      <a16:colId xmlns:a16="http://schemas.microsoft.com/office/drawing/2014/main" val="1775344540"/>
                    </a:ext>
                  </a:extLst>
                </a:gridCol>
                <a:gridCol w="1776982">
                  <a:extLst>
                    <a:ext uri="{9D8B030D-6E8A-4147-A177-3AD203B41FA5}">
                      <a16:colId xmlns:a16="http://schemas.microsoft.com/office/drawing/2014/main" val="81182081"/>
                    </a:ext>
                  </a:extLst>
                </a:gridCol>
              </a:tblGrid>
              <a:tr h="457373">
                <a:tc>
                  <a:txBody>
                    <a:bodyPr/>
                    <a:lstStyle/>
                    <a:p>
                      <a:r>
                        <a:rPr lang="ru-RU" sz="1200" b="1" i="0" dirty="0">
                          <a:latin typeface="HSE Sans Black" panose="02000000000000000000" pitchFamily="2" charset="0"/>
                        </a:rPr>
                        <a:t>«Интересные факты»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0" dirty="0">
                          <a:latin typeface="HSE Sans Black" panose="02000000000000000000" pitchFamily="2" charset="0"/>
                        </a:rPr>
                        <a:t>OR</a:t>
                      </a:r>
                      <a:endParaRPr lang="ru-RU" sz="1200" b="1" i="0" dirty="0">
                        <a:latin typeface="HSE Sans Black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0" dirty="0">
                          <a:latin typeface="HSE Sans Black" panose="02000000000000000000" pitchFamily="2" charset="0"/>
                        </a:rPr>
                        <a:t>P-value</a:t>
                      </a:r>
                      <a:endParaRPr lang="ru-RU" sz="1200" b="1" i="0" dirty="0">
                        <a:latin typeface="HSE Sans Black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0" dirty="0">
                          <a:latin typeface="HSE Sans Black" panose="02000000000000000000" pitchFamily="2" charset="0"/>
                        </a:rPr>
                        <a:t>(Lower CI; Upper CI): (2,5%; 97,5%)</a:t>
                      </a:r>
                      <a:endParaRPr lang="ru-RU" sz="1200" b="1" i="0" dirty="0">
                        <a:latin typeface="HSE Sans Black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0841611"/>
                  </a:ext>
                </a:extLst>
              </a:tr>
              <a:tr h="259178">
                <a:tc>
                  <a:txBody>
                    <a:bodyPr/>
                    <a:lstStyle/>
                    <a:p>
                      <a:r>
                        <a:rPr lang="ru-RU" sz="1100" b="1" dirty="0">
                          <a:latin typeface="HSE Sans Thin" panose="02000000000000000000" pitchFamily="2" charset="0"/>
                        </a:rPr>
                        <a:t>Свободный коэффициент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latin typeface="HSE Sans Thin" panose="02000000000000000000" pitchFamily="2" charset="0"/>
                        </a:rPr>
                        <a:t>1</a:t>
                      </a:r>
                      <a:r>
                        <a:rPr lang="en-US" sz="1100" b="1" dirty="0">
                          <a:latin typeface="HSE Sans Thin" panose="02000000000000000000" pitchFamily="2" charset="0"/>
                        </a:rPr>
                        <a:t>,</a:t>
                      </a:r>
                      <a:r>
                        <a:rPr lang="ru-RU" sz="1100" b="1" dirty="0">
                          <a:latin typeface="HSE Sans Thin" panose="02000000000000000000" pitchFamily="2" charset="0"/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HSE Sans Thin" panose="02000000000000000000" pitchFamily="2" charset="0"/>
                        </a:rPr>
                        <a:t>0,00</a:t>
                      </a:r>
                      <a:endParaRPr lang="ru-RU" sz="1100" b="1" dirty="0">
                        <a:latin typeface="HSE Sans Thin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HSE Sans Thin" panose="02000000000000000000" pitchFamily="2" charset="0"/>
                        </a:rPr>
                        <a:t>(1,13; 1,40)</a:t>
                      </a:r>
                      <a:endParaRPr lang="ru-RU" sz="1100" b="1" dirty="0">
                        <a:latin typeface="HSE Sans Thin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6195973"/>
                  </a:ext>
                </a:extLst>
              </a:tr>
              <a:tr h="259178">
                <a:tc>
                  <a:txBody>
                    <a:bodyPr/>
                    <a:lstStyle/>
                    <a:p>
                      <a:r>
                        <a:rPr lang="ru-RU" sz="1100" b="1" dirty="0">
                          <a:latin typeface="HSE Sans Thin" panose="02000000000000000000" pitchFamily="2" charset="0"/>
                        </a:rPr>
                        <a:t>Смайлики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E2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HSE Sans Thin" panose="02000000000000000000" pitchFamily="2" charset="0"/>
                        </a:rPr>
                        <a:t>1,</a:t>
                      </a:r>
                      <a:r>
                        <a:rPr lang="ru-RU" sz="1100" b="1" dirty="0">
                          <a:latin typeface="HSE Sans Thin" panose="02000000000000000000" pitchFamily="2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E2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HSE Sans Thin" panose="02000000000000000000" pitchFamily="2" charset="0"/>
                        </a:rPr>
                        <a:t>0,02</a:t>
                      </a:r>
                      <a:endParaRPr lang="ru-RU" sz="1100" b="1" dirty="0">
                        <a:latin typeface="HSE Sans Thin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E2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HSE Sans Thin" panose="02000000000000000000" pitchFamily="2" charset="0"/>
                        </a:rPr>
                        <a:t>(1,03; 1,40)</a:t>
                      </a:r>
                      <a:endParaRPr lang="ru-RU" sz="1100" b="1" dirty="0">
                        <a:latin typeface="HSE Sans Thin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E2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8058583"/>
                  </a:ext>
                </a:extLst>
              </a:tr>
              <a:tr h="259178">
                <a:tc>
                  <a:txBody>
                    <a:bodyPr/>
                    <a:lstStyle/>
                    <a:p>
                      <a:r>
                        <a:rPr lang="ru-RU" sz="1100" b="1" dirty="0">
                          <a:latin typeface="HSE Sans Thin" panose="02000000000000000000" pitchFamily="2" charset="0"/>
                        </a:rPr>
                        <a:t>Грамматика, пунктуация, орфография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HSE Sans Thin" panose="02000000000000000000" pitchFamily="2" charset="0"/>
                        </a:rPr>
                        <a:t>1,0</a:t>
                      </a:r>
                      <a:r>
                        <a:rPr lang="ru-RU" sz="1100" b="1" dirty="0">
                          <a:latin typeface="HSE Sans Thin" panose="02000000000000000000" pitchFamily="2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HSE Sans Thin" panose="02000000000000000000" pitchFamily="2" charset="0"/>
                        </a:rPr>
                        <a:t>0,36</a:t>
                      </a:r>
                      <a:endParaRPr lang="ru-RU" sz="1100" b="1" dirty="0">
                        <a:latin typeface="HSE Sans Thin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HSE Sans Thin" panose="02000000000000000000" pitchFamily="2" charset="0"/>
                        </a:rPr>
                        <a:t>(0,95; 1,15)</a:t>
                      </a:r>
                      <a:endParaRPr lang="ru-RU" sz="1100" b="1" dirty="0">
                        <a:latin typeface="HSE Sans Thin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1078192"/>
                  </a:ext>
                </a:extLst>
              </a:tr>
              <a:tr h="259178">
                <a:tc>
                  <a:txBody>
                    <a:bodyPr/>
                    <a:lstStyle/>
                    <a:p>
                      <a:r>
                        <a:rPr lang="ru-RU" sz="1100" b="1" dirty="0">
                          <a:latin typeface="HSE Sans Thin" panose="02000000000000000000" pitchFamily="2" charset="0"/>
                        </a:rPr>
                        <a:t>Шутки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HSE Sans Thin" panose="02000000000000000000" pitchFamily="2" charset="0"/>
                        </a:rPr>
                        <a:t>0,8</a:t>
                      </a:r>
                      <a:r>
                        <a:rPr lang="ru-RU" sz="1100" b="1" dirty="0">
                          <a:latin typeface="HSE Sans Thin" panose="02000000000000000000" pitchFamily="2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HSE Sans Thin" panose="02000000000000000000" pitchFamily="2" charset="0"/>
                        </a:rPr>
                        <a:t>0,04</a:t>
                      </a:r>
                      <a:endParaRPr lang="ru-RU" sz="1100" b="1" dirty="0">
                        <a:latin typeface="HSE Sans Thin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HSE Sans Thin" panose="02000000000000000000" pitchFamily="2" charset="0"/>
                        </a:rPr>
                        <a:t>(0,74; 0,99)</a:t>
                      </a:r>
                      <a:endParaRPr lang="ru-RU" sz="1100" b="1" dirty="0">
                        <a:latin typeface="HSE Sans Thin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9095016"/>
                  </a:ext>
                </a:extLst>
              </a:tr>
              <a:tr h="259178">
                <a:tc>
                  <a:txBody>
                    <a:bodyPr/>
                    <a:lstStyle/>
                    <a:p>
                      <a:r>
                        <a:rPr lang="ru-RU" sz="1100" b="1" dirty="0">
                          <a:latin typeface="HSE Sans Thin" panose="02000000000000000000" pitchFamily="2" charset="0"/>
                        </a:rPr>
                        <a:t>Текст без разбиений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latin typeface="HSE Sans Thin" panose="02000000000000000000" pitchFamily="2" charset="0"/>
                        </a:rPr>
                        <a:t>1</a:t>
                      </a:r>
                      <a:r>
                        <a:rPr lang="en-US" sz="1100" b="1" dirty="0">
                          <a:latin typeface="HSE Sans Thin" panose="02000000000000000000" pitchFamily="2" charset="0"/>
                        </a:rPr>
                        <a:t>,08</a:t>
                      </a:r>
                      <a:endParaRPr lang="ru-RU" sz="1100" b="1" dirty="0">
                        <a:latin typeface="HSE Sans Thin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HSE Sans Thin" panose="02000000000000000000" pitchFamily="2" charset="0"/>
                        </a:rPr>
                        <a:t>0,29</a:t>
                      </a:r>
                      <a:endParaRPr lang="ru-RU" sz="1100" b="1" dirty="0">
                        <a:latin typeface="HSE Sans Thin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HSE Sans Thin" panose="02000000000000000000" pitchFamily="2" charset="0"/>
                        </a:rPr>
                        <a:t>(0,93; 1,26)</a:t>
                      </a:r>
                      <a:endParaRPr lang="ru-RU" sz="1100" b="1" dirty="0">
                        <a:latin typeface="HSE Sans Thin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2083578"/>
                  </a:ext>
                </a:extLst>
              </a:tr>
              <a:tr h="259178">
                <a:tc>
                  <a:txBody>
                    <a:bodyPr/>
                    <a:lstStyle/>
                    <a:p>
                      <a:r>
                        <a:rPr lang="ru-RU" sz="1100" b="1" dirty="0">
                          <a:latin typeface="HSE Sans Thin" panose="02000000000000000000" pitchFamily="2" charset="0"/>
                        </a:rPr>
                        <a:t>Смайлики </a:t>
                      </a:r>
                      <a:r>
                        <a:rPr lang="en-US" sz="1100" b="1" dirty="0">
                          <a:latin typeface="HSE Sans Thin" panose="02000000000000000000" pitchFamily="2" charset="0"/>
                        </a:rPr>
                        <a:t>* </a:t>
                      </a:r>
                      <a:r>
                        <a:rPr lang="ru-RU" sz="1100" b="1" dirty="0">
                          <a:latin typeface="HSE Sans Thin" panose="02000000000000000000" pitchFamily="2" charset="0"/>
                        </a:rPr>
                        <a:t>Шутки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HSE Sans Thin" panose="02000000000000000000" pitchFamily="2" charset="0"/>
                        </a:rPr>
                        <a:t>0,99</a:t>
                      </a:r>
                      <a:endParaRPr lang="ru-RU" sz="1100" b="1" dirty="0">
                        <a:latin typeface="HSE Sans Thin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HSE Sans Thin" panose="02000000000000000000" pitchFamily="2" charset="0"/>
                        </a:rPr>
                        <a:t>0,99</a:t>
                      </a:r>
                      <a:endParaRPr lang="ru-RU" sz="1100" b="1" dirty="0">
                        <a:latin typeface="HSE Sans Thin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HSE Sans Thin" panose="02000000000000000000" pitchFamily="2" charset="0"/>
                        </a:rPr>
                        <a:t>(0,83; 1,20)</a:t>
                      </a:r>
                      <a:endParaRPr lang="ru-RU" sz="1100" b="1" dirty="0">
                        <a:latin typeface="HSE Sans Thin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2183640"/>
                  </a:ext>
                </a:extLst>
              </a:tr>
              <a:tr h="259178">
                <a:tc>
                  <a:txBody>
                    <a:bodyPr/>
                    <a:lstStyle/>
                    <a:p>
                      <a:r>
                        <a:rPr lang="ru-RU" sz="1100" b="1" dirty="0">
                          <a:latin typeface="HSE Sans Thin" panose="02000000000000000000" pitchFamily="2" charset="0"/>
                        </a:rPr>
                        <a:t>Смайлики </a:t>
                      </a:r>
                      <a:r>
                        <a:rPr lang="en-US" sz="1100" b="1" dirty="0">
                          <a:latin typeface="HSE Sans Thin" panose="02000000000000000000" pitchFamily="2" charset="0"/>
                        </a:rPr>
                        <a:t>* </a:t>
                      </a:r>
                      <a:r>
                        <a:rPr lang="ru-RU" sz="1100" b="1" dirty="0">
                          <a:latin typeface="HSE Sans Thin" panose="02000000000000000000" pitchFamily="2" charset="0"/>
                        </a:rPr>
                        <a:t>Текст без разбиений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C4A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HSE Sans Thin" panose="02000000000000000000" pitchFamily="2" charset="0"/>
                        </a:rPr>
                        <a:t>0,69</a:t>
                      </a:r>
                      <a:endParaRPr lang="ru-RU" sz="1100" b="1" dirty="0">
                        <a:latin typeface="HSE Sans Thin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C4A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HSE Sans Thin" panose="02000000000000000000" pitchFamily="2" charset="0"/>
                        </a:rPr>
                        <a:t>0,00</a:t>
                      </a:r>
                      <a:endParaRPr lang="ru-RU" sz="1100" b="1" dirty="0">
                        <a:latin typeface="HSE Sans Thin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C4A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HSE Sans Thin" panose="02000000000000000000" pitchFamily="2" charset="0"/>
                        </a:rPr>
                        <a:t>(0,57; 0,83)</a:t>
                      </a:r>
                      <a:endParaRPr lang="ru-RU" sz="1100" b="1" dirty="0">
                        <a:latin typeface="HSE Sans Thin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C4A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358157"/>
                  </a:ext>
                </a:extLst>
              </a:tr>
              <a:tr h="259178">
                <a:tc>
                  <a:txBody>
                    <a:bodyPr/>
                    <a:lstStyle/>
                    <a:p>
                      <a:r>
                        <a:rPr lang="ru-RU" sz="1100" b="1" dirty="0">
                          <a:latin typeface="HSE Sans Thin" panose="02000000000000000000" pitchFamily="2" charset="0"/>
                        </a:rPr>
                        <a:t>Шутки </a:t>
                      </a:r>
                      <a:r>
                        <a:rPr lang="en-US" sz="1100" b="1" dirty="0">
                          <a:latin typeface="HSE Sans Thin" panose="02000000000000000000" pitchFamily="2" charset="0"/>
                        </a:rPr>
                        <a:t>* </a:t>
                      </a:r>
                      <a:r>
                        <a:rPr lang="ru-RU" sz="1100" b="1" dirty="0">
                          <a:latin typeface="HSE Sans Thin" panose="02000000000000000000" pitchFamily="2" charset="0"/>
                        </a:rPr>
                        <a:t>Текст без разбиений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HSE Sans Thin" panose="02000000000000000000" pitchFamily="2" charset="0"/>
                        </a:rPr>
                        <a:t>1,07</a:t>
                      </a:r>
                      <a:endParaRPr lang="ru-RU" sz="1100" b="1" dirty="0">
                        <a:latin typeface="HSE Sans Thin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HSE Sans Thin" panose="02000000000000000000" pitchFamily="2" charset="0"/>
                        </a:rPr>
                        <a:t>0,46</a:t>
                      </a:r>
                      <a:endParaRPr lang="ru-RU" sz="1100" b="1" dirty="0">
                        <a:latin typeface="HSE Sans Thin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HSE Sans Thin" panose="02000000000000000000" pitchFamily="2" charset="0"/>
                        </a:rPr>
                        <a:t>(0,89; 1,30)</a:t>
                      </a:r>
                      <a:endParaRPr lang="ru-RU" sz="1100" b="1" dirty="0">
                        <a:latin typeface="HSE Sans Thin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0897968"/>
                  </a:ext>
                </a:extLst>
              </a:tr>
            </a:tbl>
          </a:graphicData>
        </a:graphic>
      </p:graphicFrame>
      <p:graphicFrame>
        <p:nvGraphicFramePr>
          <p:cNvPr id="15" name="Таблица 14">
            <a:extLst>
              <a:ext uri="{FF2B5EF4-FFF2-40B4-BE49-F238E27FC236}">
                <a16:creationId xmlns:a16="http://schemas.microsoft.com/office/drawing/2014/main" id="{588E71E0-FAA7-83E8-CFB0-2F607168FC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6446953"/>
              </p:ext>
            </p:extLst>
          </p:nvPr>
        </p:nvGraphicFramePr>
        <p:xfrm>
          <a:off x="6135471" y="4127164"/>
          <a:ext cx="5490000" cy="2529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0000">
                  <a:extLst>
                    <a:ext uri="{9D8B030D-6E8A-4147-A177-3AD203B41FA5}">
                      <a16:colId xmlns:a16="http://schemas.microsoft.com/office/drawing/2014/main" val="2658202930"/>
                    </a:ext>
                  </a:extLst>
                </a:gridCol>
                <a:gridCol w="471600">
                  <a:extLst>
                    <a:ext uri="{9D8B030D-6E8A-4147-A177-3AD203B41FA5}">
                      <a16:colId xmlns:a16="http://schemas.microsoft.com/office/drawing/2014/main" val="48010986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775344540"/>
                    </a:ext>
                  </a:extLst>
                </a:gridCol>
                <a:gridCol w="1778400">
                  <a:extLst>
                    <a:ext uri="{9D8B030D-6E8A-4147-A177-3AD203B41FA5}">
                      <a16:colId xmlns:a16="http://schemas.microsoft.com/office/drawing/2014/main" val="81182081"/>
                    </a:ext>
                  </a:extLst>
                </a:gridCol>
              </a:tblGrid>
              <a:tr h="372241">
                <a:tc>
                  <a:txBody>
                    <a:bodyPr/>
                    <a:lstStyle/>
                    <a:p>
                      <a:r>
                        <a:rPr lang="ru-RU" sz="1200" b="1" i="0" dirty="0">
                          <a:latin typeface="HSE Sans Black" panose="02000000000000000000" pitchFamily="2" charset="0"/>
                        </a:rPr>
                        <a:t>«Нужна помощь с записью?»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0" dirty="0">
                          <a:latin typeface="HSE Sans Black" panose="02000000000000000000" pitchFamily="2" charset="0"/>
                        </a:rPr>
                        <a:t>OR</a:t>
                      </a:r>
                      <a:endParaRPr lang="ru-RU" sz="1200" b="1" i="0" dirty="0">
                        <a:latin typeface="HSE Sans Black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0" dirty="0">
                          <a:latin typeface="HSE Sans Black" panose="02000000000000000000" pitchFamily="2" charset="0"/>
                        </a:rPr>
                        <a:t>P-value</a:t>
                      </a:r>
                      <a:endParaRPr lang="ru-RU" sz="1200" b="1" i="0" dirty="0">
                        <a:latin typeface="HSE Sans Black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0" dirty="0">
                          <a:latin typeface="HSE Sans Black" panose="02000000000000000000" pitchFamily="2" charset="0"/>
                        </a:rPr>
                        <a:t>(Lower CI; Upper CI): (2,5%; 97,5%)</a:t>
                      </a:r>
                      <a:endParaRPr lang="ru-RU" sz="1200" b="1" i="0" dirty="0">
                        <a:latin typeface="HSE Sans Black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0841611"/>
                  </a:ext>
                </a:extLst>
              </a:tr>
              <a:tr h="248160">
                <a:tc>
                  <a:txBody>
                    <a:bodyPr/>
                    <a:lstStyle/>
                    <a:p>
                      <a:r>
                        <a:rPr lang="ru-RU" sz="1100" b="1" dirty="0">
                          <a:latin typeface="HSE Sans Thin" panose="02000000000000000000" pitchFamily="2" charset="0"/>
                        </a:rPr>
                        <a:t>Свободный коэффициент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latin typeface="HSE Sans Thin" panose="02000000000000000000" pitchFamily="2" charset="0"/>
                        </a:rPr>
                        <a:t>1</a:t>
                      </a:r>
                      <a:r>
                        <a:rPr lang="en-US" sz="1100" b="1" dirty="0">
                          <a:latin typeface="HSE Sans Thin" panose="02000000000000000000" pitchFamily="2" charset="0"/>
                        </a:rPr>
                        <a:t>,</a:t>
                      </a:r>
                      <a:r>
                        <a:rPr lang="ru-RU" sz="1100" b="1" dirty="0">
                          <a:latin typeface="HSE Sans Thin" panose="02000000000000000000" pitchFamily="2" charset="0"/>
                        </a:rPr>
                        <a:t>66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HSE Sans Thin" panose="02000000000000000000" pitchFamily="2" charset="0"/>
                        </a:rPr>
                        <a:t>0,00</a:t>
                      </a:r>
                      <a:endParaRPr lang="ru-RU" sz="1100" b="1" dirty="0">
                        <a:latin typeface="HSE Sans Thin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HSE Sans Thin" panose="02000000000000000000" pitchFamily="2" charset="0"/>
                        </a:rPr>
                        <a:t>(1,48; 1,85)</a:t>
                      </a:r>
                      <a:endParaRPr lang="ru-RU" sz="1100" b="1" dirty="0">
                        <a:latin typeface="HSE Sans Thin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6195973"/>
                  </a:ext>
                </a:extLst>
              </a:tr>
              <a:tr h="163247">
                <a:tc>
                  <a:txBody>
                    <a:bodyPr/>
                    <a:lstStyle/>
                    <a:p>
                      <a:r>
                        <a:rPr lang="ru-RU" sz="1100" b="1" dirty="0">
                          <a:latin typeface="HSE Sans Thin" panose="02000000000000000000" pitchFamily="2" charset="0"/>
                        </a:rPr>
                        <a:t>Смайлики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latin typeface="HSE Sans Thin" panose="02000000000000000000" pitchFamily="2" charset="0"/>
                        </a:rPr>
                        <a:t>0</a:t>
                      </a:r>
                      <a:r>
                        <a:rPr lang="en-US" sz="1100" b="1" dirty="0">
                          <a:latin typeface="HSE Sans Thin" panose="02000000000000000000" pitchFamily="2" charset="0"/>
                        </a:rPr>
                        <a:t>,78</a:t>
                      </a:r>
                      <a:endParaRPr lang="ru-RU" sz="1100" b="1" dirty="0">
                        <a:latin typeface="HSE Sans Thin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HSE Sans Thin" panose="02000000000000000000" pitchFamily="2" charset="0"/>
                        </a:rPr>
                        <a:t>0,00</a:t>
                      </a:r>
                      <a:endParaRPr lang="ru-RU" sz="1100" b="1" dirty="0">
                        <a:latin typeface="HSE Sans Thin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HSE Sans Thin" panose="02000000000000000000" pitchFamily="2" charset="0"/>
                        </a:rPr>
                        <a:t>(0,67; 0,92)</a:t>
                      </a:r>
                      <a:endParaRPr lang="ru-RU" sz="1100" b="1" dirty="0">
                        <a:latin typeface="HSE Sans Thin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8058583"/>
                  </a:ext>
                </a:extLst>
              </a:tr>
              <a:tr h="186149">
                <a:tc>
                  <a:txBody>
                    <a:bodyPr/>
                    <a:lstStyle/>
                    <a:p>
                      <a:r>
                        <a:rPr lang="ru-RU" sz="1100" b="1" dirty="0">
                          <a:latin typeface="HSE Sans Thin" panose="02000000000000000000" pitchFamily="2" charset="0"/>
                        </a:rPr>
                        <a:t>Грамматика, пунктуация, орфография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HSE Sans Thin" panose="02000000000000000000" pitchFamily="2" charset="0"/>
                        </a:rPr>
                        <a:t>1,38</a:t>
                      </a:r>
                      <a:endParaRPr lang="ru-RU" sz="1100" b="1" dirty="0">
                        <a:latin typeface="HSE Sans Thin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HSE Sans Thin" panose="02000000000000000000" pitchFamily="2" charset="0"/>
                        </a:rPr>
                        <a:t>0,00</a:t>
                      </a:r>
                      <a:endParaRPr lang="ru-RU" sz="1100" b="1" dirty="0">
                        <a:latin typeface="HSE Sans Thin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HSE Sans Thin" panose="02000000000000000000" pitchFamily="2" charset="0"/>
                        </a:rPr>
                        <a:t>(1,25; 1,52)</a:t>
                      </a:r>
                      <a:endParaRPr lang="ru-RU" sz="1100" b="1" dirty="0">
                        <a:latin typeface="HSE Sans Thin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1078192"/>
                  </a:ext>
                </a:extLst>
              </a:tr>
              <a:tr h="150669">
                <a:tc>
                  <a:txBody>
                    <a:bodyPr/>
                    <a:lstStyle/>
                    <a:p>
                      <a:r>
                        <a:rPr lang="ru-RU" sz="1100" b="1" dirty="0">
                          <a:latin typeface="HSE Sans Thin" panose="02000000000000000000" pitchFamily="2" charset="0"/>
                        </a:rPr>
                        <a:t>Шутки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HSE Sans Thin" panose="02000000000000000000" pitchFamily="2" charset="0"/>
                        </a:rPr>
                        <a:t>0,51</a:t>
                      </a:r>
                      <a:endParaRPr lang="ru-RU" sz="1100" b="1" dirty="0">
                        <a:latin typeface="HSE Sans Thin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HSE Sans Thin" panose="02000000000000000000" pitchFamily="2" charset="0"/>
                        </a:rPr>
                        <a:t>0,00</a:t>
                      </a:r>
                      <a:endParaRPr lang="ru-RU" sz="1100" b="1" dirty="0">
                        <a:latin typeface="HSE Sans Thin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HSE Sans Thin" panose="02000000000000000000" pitchFamily="2" charset="0"/>
                        </a:rPr>
                        <a:t>(0,44; 0,60)</a:t>
                      </a:r>
                      <a:endParaRPr lang="ru-RU" sz="1100" b="1" dirty="0">
                        <a:latin typeface="HSE Sans Thin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9095016"/>
                  </a:ext>
                </a:extLst>
              </a:tr>
              <a:tr h="248160">
                <a:tc>
                  <a:txBody>
                    <a:bodyPr/>
                    <a:lstStyle/>
                    <a:p>
                      <a:r>
                        <a:rPr lang="ru-RU" sz="1100" b="1" dirty="0">
                          <a:latin typeface="HSE Sans Thin" panose="02000000000000000000" pitchFamily="2" charset="0"/>
                        </a:rPr>
                        <a:t>Текст без разбиений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HSE Sans Thin" panose="02000000000000000000" pitchFamily="2" charset="0"/>
                        </a:rPr>
                        <a:t>2,02</a:t>
                      </a:r>
                      <a:endParaRPr lang="ru-RU" sz="1100" b="1" dirty="0">
                        <a:latin typeface="HSE Sans Thin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HSE Sans Thin" panose="02000000000000000000" pitchFamily="2" charset="0"/>
                        </a:rPr>
                        <a:t>0,00</a:t>
                      </a:r>
                      <a:endParaRPr lang="ru-RU" sz="1100" b="1" dirty="0">
                        <a:latin typeface="HSE Sans Thin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HSE Sans Thin" panose="02000000000000000000" pitchFamily="2" charset="0"/>
                        </a:rPr>
                        <a:t>(1,70; 2,39)</a:t>
                      </a:r>
                      <a:endParaRPr lang="ru-RU" sz="1100" b="1" dirty="0">
                        <a:latin typeface="HSE Sans Thin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2083578"/>
                  </a:ext>
                </a:extLst>
              </a:tr>
              <a:tr h="248160">
                <a:tc>
                  <a:txBody>
                    <a:bodyPr/>
                    <a:lstStyle/>
                    <a:p>
                      <a:r>
                        <a:rPr lang="ru-RU" sz="1100" b="1" dirty="0">
                          <a:latin typeface="HSE Sans Thin" panose="02000000000000000000" pitchFamily="2" charset="0"/>
                        </a:rPr>
                        <a:t>Смайлики </a:t>
                      </a:r>
                      <a:r>
                        <a:rPr lang="en-US" sz="1100" b="1" dirty="0">
                          <a:latin typeface="HSE Sans Thin" panose="02000000000000000000" pitchFamily="2" charset="0"/>
                        </a:rPr>
                        <a:t>* </a:t>
                      </a:r>
                      <a:r>
                        <a:rPr lang="ru-RU" sz="1100" b="1" dirty="0">
                          <a:latin typeface="HSE Sans Thin" panose="02000000000000000000" pitchFamily="2" charset="0"/>
                        </a:rPr>
                        <a:t>Шутки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HSE Sans Thin" panose="02000000000000000000" pitchFamily="2" charset="0"/>
                        </a:rPr>
                        <a:t>1,11</a:t>
                      </a:r>
                      <a:endParaRPr lang="ru-RU" sz="1100" b="1" dirty="0">
                        <a:latin typeface="HSE Sans Thin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HSE Sans Thin" panose="02000000000000000000" pitchFamily="2" charset="0"/>
                        </a:rPr>
                        <a:t>0,3</a:t>
                      </a:r>
                      <a:endParaRPr lang="ru-RU" sz="1100" b="1" dirty="0">
                        <a:latin typeface="HSE Sans Thin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HSE Sans Thin" panose="02000000000000000000" pitchFamily="2" charset="0"/>
                        </a:rPr>
                        <a:t>(0,91; 1,34)</a:t>
                      </a:r>
                      <a:endParaRPr lang="ru-RU" sz="1100" b="1" dirty="0">
                        <a:latin typeface="HSE Sans Thin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2183640"/>
                  </a:ext>
                </a:extLst>
              </a:tr>
              <a:tr h="180631">
                <a:tc>
                  <a:txBody>
                    <a:bodyPr/>
                    <a:lstStyle/>
                    <a:p>
                      <a:r>
                        <a:rPr lang="ru-RU" sz="1100" b="1" dirty="0">
                          <a:latin typeface="HSE Sans Thin" panose="02000000000000000000" pitchFamily="2" charset="0"/>
                        </a:rPr>
                        <a:t>Шутки </a:t>
                      </a:r>
                      <a:r>
                        <a:rPr lang="en-US" sz="1100" b="1" dirty="0">
                          <a:latin typeface="HSE Sans Thin" panose="02000000000000000000" pitchFamily="2" charset="0"/>
                        </a:rPr>
                        <a:t>* </a:t>
                      </a:r>
                      <a:r>
                        <a:rPr lang="ru-RU" sz="1100" b="1" dirty="0">
                          <a:latin typeface="HSE Sans Thin" panose="02000000000000000000" pitchFamily="2" charset="0"/>
                        </a:rPr>
                        <a:t>Текст без разбиений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5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HSE Sans Thin" panose="02000000000000000000" pitchFamily="2" charset="0"/>
                        </a:rPr>
                        <a:t>0,57</a:t>
                      </a:r>
                      <a:endParaRPr lang="ru-RU" sz="1100" b="1" dirty="0">
                        <a:latin typeface="HSE Sans Thin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5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HSE Sans Thin" panose="02000000000000000000" pitchFamily="2" charset="0"/>
                        </a:rPr>
                        <a:t>0,00</a:t>
                      </a:r>
                      <a:endParaRPr lang="ru-RU" sz="1100" b="1" dirty="0">
                        <a:latin typeface="HSE Sans Thin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5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HSE Sans Thin" panose="02000000000000000000" pitchFamily="2" charset="0"/>
                        </a:rPr>
                        <a:t>(0,47; 0,69)</a:t>
                      </a:r>
                      <a:endParaRPr lang="ru-RU" sz="1100" b="1" dirty="0">
                        <a:latin typeface="HSE Sans Thin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5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358157"/>
                  </a:ext>
                </a:extLst>
              </a:tr>
              <a:tr h="248160">
                <a:tc>
                  <a:txBody>
                    <a:bodyPr/>
                    <a:lstStyle/>
                    <a:p>
                      <a:r>
                        <a:rPr lang="ru-RU" sz="1100" b="1" dirty="0">
                          <a:latin typeface="HSE Sans Thin" panose="02000000000000000000" pitchFamily="2" charset="0"/>
                        </a:rPr>
                        <a:t>Смайлики </a:t>
                      </a:r>
                      <a:r>
                        <a:rPr lang="en-US" sz="1100" b="1" dirty="0">
                          <a:latin typeface="HSE Sans Thin" panose="02000000000000000000" pitchFamily="2" charset="0"/>
                        </a:rPr>
                        <a:t>* </a:t>
                      </a:r>
                      <a:r>
                        <a:rPr lang="ru-RU" sz="1100" b="1" dirty="0">
                          <a:latin typeface="HSE Sans Thin" panose="02000000000000000000" pitchFamily="2" charset="0"/>
                        </a:rPr>
                        <a:t>Текст без разбиений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HSE Sans Thin" panose="02000000000000000000" pitchFamily="2" charset="0"/>
                        </a:rPr>
                        <a:t>0,86</a:t>
                      </a:r>
                      <a:endParaRPr lang="ru-RU" sz="1100" b="1" dirty="0">
                        <a:latin typeface="HSE Sans Thin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HSE Sans Thin" panose="02000000000000000000" pitchFamily="2" charset="0"/>
                        </a:rPr>
                        <a:t>0,13</a:t>
                      </a:r>
                      <a:endParaRPr lang="ru-RU" sz="1100" b="1" dirty="0">
                        <a:latin typeface="HSE Sans Thin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HSE Sans Thin" panose="02000000000000000000" pitchFamily="2" charset="0"/>
                        </a:rPr>
                        <a:t>(0,70; 1,05)</a:t>
                      </a:r>
                      <a:endParaRPr lang="ru-RU" sz="1100" b="1" dirty="0">
                        <a:latin typeface="HSE Sans Thin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08979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38278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ABE1F6DB-2C79-0F40-985F-DB8180BAFB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1710722" cy="415925"/>
          </a:xfrm>
        </p:spPr>
        <p:txBody>
          <a:bodyPr/>
          <a:lstStyle/>
          <a:p>
            <a:r>
              <a:rPr lang="ru-RU" dirty="0"/>
              <a:t>Информационные системы и взаимодействие человек-компьютер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CC9B4C-151F-204A-9B26-BE1838EFB24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Форма представления ответов и доверие информации в чат-ботах: рекомендации по проектированию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3CD81CA-2715-AB4B-A575-27FBCE550D2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Результаты</a:t>
            </a:r>
          </a:p>
          <a:p>
            <a:r>
              <a:rPr lang="ru-RU" dirty="0"/>
              <a:t>Взаимосвязь предпочтений и доверия</a:t>
            </a:r>
          </a:p>
        </p:txBody>
      </p:sp>
      <p:graphicFrame>
        <p:nvGraphicFramePr>
          <p:cNvPr id="18" name="Таблица 18">
            <a:extLst>
              <a:ext uri="{FF2B5EF4-FFF2-40B4-BE49-F238E27FC236}">
                <a16:creationId xmlns:a16="http://schemas.microsoft.com/office/drawing/2014/main" id="{0FB7981A-E1E8-1A6A-7779-43684BCCF2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9377958"/>
              </p:ext>
            </p:extLst>
          </p:nvPr>
        </p:nvGraphicFramePr>
        <p:xfrm>
          <a:off x="1330036" y="1934169"/>
          <a:ext cx="9531928" cy="43400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5546">
                  <a:extLst>
                    <a:ext uri="{9D8B030D-6E8A-4147-A177-3AD203B41FA5}">
                      <a16:colId xmlns:a16="http://schemas.microsoft.com/office/drawing/2014/main" val="2492871683"/>
                    </a:ext>
                  </a:extLst>
                </a:gridCol>
                <a:gridCol w="2999509">
                  <a:extLst>
                    <a:ext uri="{9D8B030D-6E8A-4147-A177-3AD203B41FA5}">
                      <a16:colId xmlns:a16="http://schemas.microsoft.com/office/drawing/2014/main" val="3918540968"/>
                    </a:ext>
                  </a:extLst>
                </a:gridCol>
                <a:gridCol w="3726873">
                  <a:extLst>
                    <a:ext uri="{9D8B030D-6E8A-4147-A177-3AD203B41FA5}">
                      <a16:colId xmlns:a16="http://schemas.microsoft.com/office/drawing/2014/main" val="1751080786"/>
                    </a:ext>
                  </a:extLst>
                </a:gridCol>
              </a:tblGrid>
              <a:tr h="762066">
                <a:tc>
                  <a:txBody>
                    <a:bodyPr/>
                    <a:lstStyle/>
                    <a:p>
                      <a:r>
                        <a:rPr lang="ru-RU" sz="1200" b="1" i="0">
                          <a:effectLst/>
                          <a:latin typeface="HSE Sans Black" panose="02000000000000000000" pitchFamily="2" charset="0"/>
                        </a:rPr>
                        <a:t>Признак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200" b="1" i="0" dirty="0">
                          <a:effectLst/>
                          <a:latin typeface="HSE Sans Black" panose="02000000000000000000" pitchFamily="2" charset="0"/>
                        </a:rPr>
                        <a:t>”Интересные факты” (предпочте­ния, связанные с соответствующей переменной виньет анализа)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200" b="1" i="0" dirty="0">
                          <a:effectLst/>
                          <a:latin typeface="HSE Sans Black" panose="02000000000000000000" pitchFamily="2" charset="0"/>
                        </a:rPr>
                        <a:t>”Нужна помощь с записью?” (пред­почтения, связанные с соответству­ющей переменной виньет анализа)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5066658"/>
                  </a:ext>
                </a:extLst>
              </a:tr>
              <a:tr h="1095528">
                <a:tc>
                  <a:txBody>
                    <a:bodyPr/>
                    <a:lstStyle/>
                    <a:p>
                      <a:r>
                        <a:rPr lang="ru-RU" sz="1200" b="1" dirty="0">
                          <a:effectLst/>
                          <a:latin typeface="HSE Sans Thin" panose="02000000000000000000" pitchFamily="2" charset="0"/>
                        </a:rPr>
                        <a:t>Смайлики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200" b="1" dirty="0">
                          <a:effectLst/>
                          <a:highlight>
                            <a:srgbClr val="ECA4B6"/>
                          </a:highlight>
                          <a:latin typeface="HSE Sans Thin" panose="02000000000000000000" pitchFamily="2" charset="0"/>
                        </a:rPr>
                        <a:t>Отрицательная</a:t>
                      </a:r>
                      <a:r>
                        <a:rPr lang="ru-RU" sz="1200" b="1" dirty="0">
                          <a:effectLst/>
                          <a:latin typeface="HSE Sans Thin" panose="02000000000000000000" pitchFamily="2" charset="0"/>
                        </a:rPr>
                        <a:t> связь с ответами </a:t>
                      </a:r>
                      <a:r>
                        <a:rPr lang="ru-RU" sz="1200" b="1" dirty="0">
                          <a:effectLst/>
                          <a:highlight>
                            <a:srgbClr val="ECA4B6"/>
                          </a:highlight>
                          <a:latin typeface="HSE Sans Thin" panose="02000000000000000000" pitchFamily="2" charset="0"/>
                        </a:rPr>
                        <a:t>«Вообще не нравится / Не нравится»</a:t>
                      </a:r>
                      <a:r>
                        <a:rPr lang="ru-RU" sz="1200" b="1" dirty="0">
                          <a:effectLst/>
                          <a:latin typeface="HSE Sans Thin" panose="02000000000000000000" pitchFamily="2" charset="0"/>
                        </a:rPr>
                        <a:t> (0,31 и 0,51) (</a:t>
                      </a:r>
                      <a:r>
                        <a:rPr lang="en-US" sz="1200" b="1" dirty="0">
                          <a:effectLst/>
                          <a:latin typeface="HSE Sans Thin" panose="02000000000000000000" pitchFamily="2" charset="0"/>
                        </a:rPr>
                        <a:t>p-value = 0,000 </a:t>
                      </a:r>
                      <a:r>
                        <a:rPr lang="ru-RU" sz="1200" b="1" dirty="0">
                          <a:effectLst/>
                          <a:latin typeface="HSE Sans Thin" panose="02000000000000000000" pitchFamily="2" charset="0"/>
                        </a:rPr>
                        <a:t>в обоих случаях). </a:t>
                      </a:r>
                      <a:r>
                        <a:rPr lang="ru-RU" sz="1200" b="1" dirty="0">
                          <a:effectLst/>
                          <a:highlight>
                            <a:srgbClr val="BEEFBA"/>
                          </a:highlight>
                          <a:latin typeface="HSE Sans Thin" panose="02000000000000000000" pitchFamily="2" charset="0"/>
                        </a:rPr>
                        <a:t>Положительная</a:t>
                      </a:r>
                      <a:r>
                        <a:rPr lang="ru-RU" sz="1200" b="1" dirty="0">
                          <a:effectLst/>
                          <a:latin typeface="HSE Sans Thin" panose="02000000000000000000" pitchFamily="2" charset="0"/>
                        </a:rPr>
                        <a:t> связь с ответами </a:t>
                      </a:r>
                      <a:r>
                        <a:rPr lang="ru-RU" sz="1200" b="1" dirty="0">
                          <a:effectLst/>
                          <a:highlight>
                            <a:srgbClr val="BEEFBA"/>
                          </a:highlight>
                          <a:latin typeface="HSE Sans Thin" panose="02000000000000000000" pitchFamily="2" charset="0"/>
                        </a:rPr>
                        <a:t>«Нравится / Очень нравится»</a:t>
                      </a:r>
                      <a:r>
                        <a:rPr lang="ru-RU" sz="1200" b="1" dirty="0">
                          <a:effectLst/>
                          <a:latin typeface="HSE Sans Thin" panose="02000000000000000000" pitchFamily="2" charset="0"/>
                        </a:rPr>
                        <a:t> (1,89 и 2,77) (</a:t>
                      </a:r>
                      <a:r>
                        <a:rPr lang="en-US" sz="1200" b="1" dirty="0">
                          <a:effectLst/>
                          <a:latin typeface="HSE Sans Thin" panose="02000000000000000000" pitchFamily="2" charset="0"/>
                        </a:rPr>
                        <a:t>p-value = 0,000 </a:t>
                      </a:r>
                      <a:r>
                        <a:rPr lang="ru-RU" sz="1200" b="1" dirty="0">
                          <a:effectLst/>
                          <a:latin typeface="HSE Sans Thin" panose="02000000000000000000" pitchFamily="2" charset="0"/>
                        </a:rPr>
                        <a:t>в обоих случаях). 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>
                          <a:effectLst/>
                          <a:highlight>
                            <a:srgbClr val="ECA4B6"/>
                          </a:highlight>
                          <a:latin typeface="HSE Sans Thin" panose="02000000000000000000" pitchFamily="2" charset="0"/>
                        </a:rPr>
                        <a:t>Отрицательная</a:t>
                      </a:r>
                      <a:r>
                        <a:rPr lang="ru-RU" sz="1200" b="1" dirty="0">
                          <a:effectLst/>
                          <a:latin typeface="HSE Sans Thin" panose="02000000000000000000" pitchFamily="2" charset="0"/>
                        </a:rPr>
                        <a:t> связь с ответами </a:t>
                      </a:r>
                      <a:r>
                        <a:rPr lang="ru-RU" sz="1200" b="1" dirty="0">
                          <a:effectLst/>
                          <a:highlight>
                            <a:srgbClr val="ECA4B6"/>
                          </a:highlight>
                          <a:latin typeface="HSE Sans Thin" panose="02000000000000000000" pitchFamily="2" charset="0"/>
                        </a:rPr>
                        <a:t>«Вообще не нравится / Не нравится»</a:t>
                      </a:r>
                      <a:r>
                        <a:rPr lang="ru-RU" sz="1200" b="1" dirty="0">
                          <a:effectLst/>
                          <a:latin typeface="HSE Sans Thin" panose="02000000000000000000" pitchFamily="2" charset="0"/>
                        </a:rPr>
                        <a:t> (0,46 и 0,6) (</a:t>
                      </a:r>
                      <a:r>
                        <a:rPr lang="en-US" sz="1200" b="1" dirty="0">
                          <a:effectLst/>
                          <a:latin typeface="HSE Sans Thin" panose="02000000000000000000" pitchFamily="2" charset="0"/>
                        </a:rPr>
                        <a:t>p-value = 0,000 </a:t>
                      </a:r>
                      <a:r>
                        <a:rPr lang="ru-RU" sz="1200" b="1" dirty="0">
                          <a:effectLst/>
                          <a:latin typeface="HSE Sans Thin" panose="02000000000000000000" pitchFamily="2" charset="0"/>
                        </a:rPr>
                        <a:t>и 0,001 соответ­ственно). </a:t>
                      </a:r>
                    </a:p>
                    <a:p>
                      <a:r>
                        <a:rPr lang="ru-RU" sz="1200" b="1" dirty="0">
                          <a:effectLst/>
                          <a:highlight>
                            <a:srgbClr val="BEEFBA"/>
                          </a:highlight>
                          <a:latin typeface="HSE Sans Thin" panose="02000000000000000000" pitchFamily="2" charset="0"/>
                        </a:rPr>
                        <a:t>Положительная</a:t>
                      </a:r>
                      <a:r>
                        <a:rPr lang="ru-RU" sz="1200" b="1" dirty="0">
                          <a:effectLst/>
                          <a:latin typeface="HSE Sans Thin" panose="02000000000000000000" pitchFamily="2" charset="0"/>
                        </a:rPr>
                        <a:t> связь с ответами </a:t>
                      </a:r>
                      <a:r>
                        <a:rPr lang="ru-RU" sz="1200" b="1" dirty="0">
                          <a:effectLst/>
                          <a:highlight>
                            <a:srgbClr val="BEEFBA"/>
                          </a:highlight>
                          <a:latin typeface="HSE Sans Thin" panose="02000000000000000000" pitchFamily="2" charset="0"/>
                        </a:rPr>
                        <a:t>«Нравится / Очень нравится»</a:t>
                      </a:r>
                      <a:r>
                        <a:rPr lang="ru-RU" sz="1200" b="1" dirty="0">
                          <a:effectLst/>
                          <a:latin typeface="HSE Sans Thin" panose="02000000000000000000" pitchFamily="2" charset="0"/>
                        </a:rPr>
                        <a:t> (1,62 и 1,74) (</a:t>
                      </a:r>
                      <a:r>
                        <a:rPr lang="en-US" sz="1200" b="1" dirty="0">
                          <a:effectLst/>
                          <a:latin typeface="HSE Sans Thin" panose="02000000000000000000" pitchFamily="2" charset="0"/>
                        </a:rPr>
                        <a:t>p-value = 0,001 </a:t>
                      </a:r>
                      <a:r>
                        <a:rPr lang="ru-RU" sz="1200" b="1" dirty="0">
                          <a:effectLst/>
                          <a:latin typeface="HSE Sans Thin" panose="02000000000000000000" pitchFamily="2" charset="0"/>
                        </a:rPr>
                        <a:t>и 0,000 соответ­ственно).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8290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sz="1200" b="1" dirty="0">
                          <a:effectLst/>
                          <a:latin typeface="HSE Sans Thin" panose="02000000000000000000" pitchFamily="2" charset="0"/>
                        </a:rPr>
                        <a:t>Грамматика, пунк­туация, орфогра­фия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200" b="1" dirty="0">
                          <a:effectLst/>
                          <a:latin typeface="HSE Sans Thin" panose="02000000000000000000" pitchFamily="2" charset="0"/>
                        </a:rPr>
                        <a:t>Не важен (</a:t>
                      </a:r>
                      <a:r>
                        <a:rPr lang="en-US" sz="1200" b="1" dirty="0">
                          <a:effectLst/>
                          <a:latin typeface="HSE Sans Thin" panose="02000000000000000000" pitchFamily="2" charset="0"/>
                        </a:rPr>
                        <a:t>p-value &gt; 0,5 </a:t>
                      </a:r>
                      <a:r>
                        <a:rPr lang="ru-RU" sz="1200" b="1" dirty="0">
                          <a:effectLst/>
                          <a:latin typeface="HSE Sans Thin" panose="02000000000000000000" pitchFamily="2" charset="0"/>
                        </a:rPr>
                        <a:t>для каж­дого ответа).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200" b="1" dirty="0">
                          <a:effectLst/>
                          <a:highlight>
                            <a:srgbClr val="BEEFBA"/>
                          </a:highlight>
                          <a:latin typeface="HSE Sans Thin" panose="02000000000000000000" pitchFamily="2" charset="0"/>
                        </a:rPr>
                        <a:t>Положительная</a:t>
                      </a:r>
                      <a:r>
                        <a:rPr lang="ru-RU" sz="1200" b="1" dirty="0">
                          <a:effectLst/>
                          <a:latin typeface="HSE Sans Thin" panose="02000000000000000000" pitchFamily="2" charset="0"/>
                        </a:rPr>
                        <a:t> связь с ответом </a:t>
                      </a:r>
                      <a:r>
                        <a:rPr lang="ru-RU" sz="1200" b="1" dirty="0">
                          <a:effectLst/>
                          <a:highlight>
                            <a:srgbClr val="BEEFBA"/>
                          </a:highlight>
                          <a:latin typeface="HSE Sans Thin" panose="02000000000000000000" pitchFamily="2" charset="0"/>
                        </a:rPr>
                        <a:t>«Очень важно»</a:t>
                      </a:r>
                    </a:p>
                    <a:p>
                      <a:r>
                        <a:rPr lang="ru-RU" sz="1200" b="1" dirty="0">
                          <a:effectLst/>
                          <a:latin typeface="HSE Sans Thin" panose="02000000000000000000" pitchFamily="2" charset="0"/>
                        </a:rPr>
                        <a:t>(1,45) (</a:t>
                      </a:r>
                      <a:r>
                        <a:rPr lang="en-US" sz="1200" b="1" dirty="0">
                          <a:effectLst/>
                          <a:latin typeface="HSE Sans Thin" panose="02000000000000000000" pitchFamily="2" charset="0"/>
                        </a:rPr>
                        <a:t>p-value = 0,004).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9153778"/>
                  </a:ext>
                </a:extLst>
              </a:tr>
              <a:tr h="837943">
                <a:tc>
                  <a:txBody>
                    <a:bodyPr/>
                    <a:lstStyle/>
                    <a:p>
                      <a:r>
                        <a:rPr lang="ru-RU" sz="1200" b="1" dirty="0">
                          <a:effectLst/>
                          <a:latin typeface="HSE Sans Thin" panose="02000000000000000000" pitchFamily="2" charset="0"/>
                        </a:rPr>
                        <a:t>Шутки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200" b="1" dirty="0">
                          <a:effectLst/>
                          <a:highlight>
                            <a:srgbClr val="BEEFBA"/>
                          </a:highlight>
                          <a:latin typeface="HSE Sans Thin" panose="02000000000000000000" pitchFamily="2" charset="0"/>
                        </a:rPr>
                        <a:t>Положительная</a:t>
                      </a:r>
                      <a:r>
                        <a:rPr lang="ru-RU" sz="1200" b="1" dirty="0">
                          <a:effectLst/>
                          <a:latin typeface="HSE Sans Thin" panose="02000000000000000000" pitchFamily="2" charset="0"/>
                        </a:rPr>
                        <a:t> связь с ответами </a:t>
                      </a:r>
                      <a:r>
                        <a:rPr lang="ru-RU" sz="1200" b="1" dirty="0">
                          <a:effectLst/>
                          <a:highlight>
                            <a:srgbClr val="BEEFBA"/>
                          </a:highlight>
                          <a:latin typeface="HSE Sans Thin" panose="02000000000000000000" pitchFamily="2" charset="0"/>
                        </a:rPr>
                        <a:t>«Вообще не нравится / Не нравится / Без разницы»</a:t>
                      </a:r>
                      <a:r>
                        <a:rPr lang="ru-RU" sz="1200" b="1" dirty="0">
                          <a:effectLst/>
                          <a:latin typeface="HSE Sans Thin" panose="02000000000000000000" pitchFamily="2" charset="0"/>
                        </a:rPr>
                        <a:t> (0,41, 0,61 и 0,57) (</a:t>
                      </a:r>
                      <a:r>
                        <a:rPr lang="en-US" sz="1200" b="1" dirty="0">
                          <a:effectLst/>
                          <a:latin typeface="HSE Sans Thin" panose="02000000000000000000" pitchFamily="2" charset="0"/>
                        </a:rPr>
                        <a:t>p-value = 0,005, 0,014 </a:t>
                      </a:r>
                      <a:r>
                        <a:rPr lang="ru-RU" sz="1200" b="1" dirty="0">
                          <a:effectLst/>
                          <a:latin typeface="HSE Sans Thin" panose="02000000000000000000" pitchFamily="2" charset="0"/>
                        </a:rPr>
                        <a:t>и 0,000 соответственно).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200" b="1" dirty="0">
                          <a:effectLst/>
                          <a:highlight>
                            <a:srgbClr val="ECA4B6"/>
                          </a:highlight>
                          <a:latin typeface="HSE Sans Thin" panose="02000000000000000000" pitchFamily="2" charset="0"/>
                        </a:rPr>
                        <a:t>Отрицательная</a:t>
                      </a:r>
                      <a:r>
                        <a:rPr lang="ru-RU" sz="1200" b="1" dirty="0">
                          <a:effectLst/>
                          <a:latin typeface="HSE Sans Thin" panose="02000000000000000000" pitchFamily="2" charset="0"/>
                        </a:rPr>
                        <a:t> связь с ответом </a:t>
                      </a:r>
                      <a:r>
                        <a:rPr lang="ru-RU" sz="1200" b="1" dirty="0">
                          <a:effectLst/>
                          <a:highlight>
                            <a:srgbClr val="ECA4B6"/>
                          </a:highlight>
                          <a:latin typeface="HSE Sans Thin" panose="02000000000000000000" pitchFamily="2" charset="0"/>
                        </a:rPr>
                        <a:t>«Вообще не нравится»</a:t>
                      </a:r>
                      <a:r>
                        <a:rPr lang="ru-RU" sz="1200" b="1" dirty="0">
                          <a:effectLst/>
                          <a:latin typeface="HSE Sans Thin" panose="02000000000000000000" pitchFamily="2" charset="0"/>
                        </a:rPr>
                        <a:t> (0,7) (</a:t>
                      </a:r>
                      <a:r>
                        <a:rPr lang="en-US" sz="1200" b="1" dirty="0">
                          <a:effectLst/>
                          <a:latin typeface="HSE Sans Thin" panose="02000000000000000000" pitchFamily="2" charset="0"/>
                        </a:rPr>
                        <a:t>p-value = 0,014).</a:t>
                      </a:r>
                      <a:br>
                        <a:rPr lang="en-US" sz="1200" b="1" dirty="0">
                          <a:effectLst/>
                          <a:latin typeface="HSE Sans Thin" panose="02000000000000000000" pitchFamily="2" charset="0"/>
                        </a:rPr>
                      </a:br>
                      <a:r>
                        <a:rPr lang="ru-RU" sz="1200" b="1" dirty="0">
                          <a:effectLst/>
                          <a:highlight>
                            <a:srgbClr val="BEEFBA"/>
                          </a:highlight>
                          <a:latin typeface="HSE Sans Thin" panose="02000000000000000000" pitchFamily="2" charset="0"/>
                        </a:rPr>
                        <a:t>Положительная</a:t>
                      </a:r>
                      <a:r>
                        <a:rPr lang="ru-RU" sz="1200" b="1" dirty="0">
                          <a:effectLst/>
                          <a:latin typeface="HSE Sans Thin" panose="02000000000000000000" pitchFamily="2" charset="0"/>
                        </a:rPr>
                        <a:t> связь с ответами </a:t>
                      </a:r>
                      <a:r>
                        <a:rPr lang="ru-RU" sz="1200" b="1" dirty="0">
                          <a:effectLst/>
                          <a:highlight>
                            <a:srgbClr val="BEEFBA"/>
                          </a:highlight>
                          <a:latin typeface="HSE Sans Thin" panose="02000000000000000000" pitchFamily="2" charset="0"/>
                        </a:rPr>
                        <a:t>«Нравится / Очень нравится»</a:t>
                      </a:r>
                      <a:r>
                        <a:rPr lang="ru-RU" sz="1200" b="1" dirty="0">
                          <a:effectLst/>
                          <a:latin typeface="HSE Sans Thin" panose="02000000000000000000" pitchFamily="2" charset="0"/>
                        </a:rPr>
                        <a:t> (1,79 и 1,7) (</a:t>
                      </a:r>
                      <a:r>
                        <a:rPr lang="en-US" sz="1200" b="1" dirty="0">
                          <a:effectLst/>
                          <a:latin typeface="HSE Sans Thin" panose="02000000000000000000" pitchFamily="2" charset="0"/>
                        </a:rPr>
                        <a:t>p-value 0,000 </a:t>
                      </a:r>
                      <a:r>
                        <a:rPr lang="ru-RU" sz="1200" b="1" dirty="0">
                          <a:effectLst/>
                          <a:latin typeface="HSE Sans Thin" panose="02000000000000000000" pitchFamily="2" charset="0"/>
                        </a:rPr>
                        <a:t>в обоих случаях).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0715284"/>
                  </a:ext>
                </a:extLst>
              </a:tr>
              <a:tr h="743384">
                <a:tc>
                  <a:txBody>
                    <a:bodyPr/>
                    <a:lstStyle/>
                    <a:p>
                      <a:r>
                        <a:rPr lang="ru-RU" sz="1200" b="1" dirty="0">
                          <a:effectLst/>
                          <a:latin typeface="HSE Sans Thin" panose="02000000000000000000" pitchFamily="2" charset="0"/>
                        </a:rPr>
                        <a:t>Текст без разбиений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200" b="1" dirty="0">
                          <a:effectLst/>
                          <a:highlight>
                            <a:srgbClr val="ECA4B6"/>
                          </a:highlight>
                          <a:latin typeface="HSE Sans Thin" panose="02000000000000000000" pitchFamily="2" charset="0"/>
                        </a:rPr>
                        <a:t>Отрицательная</a:t>
                      </a:r>
                      <a:r>
                        <a:rPr lang="ru-RU" sz="1200" b="1" dirty="0">
                          <a:effectLst/>
                          <a:latin typeface="HSE Sans Thin" panose="02000000000000000000" pitchFamily="2" charset="0"/>
                        </a:rPr>
                        <a:t> связь с ответом </a:t>
                      </a:r>
                      <a:r>
                        <a:rPr lang="ru-RU" sz="1200" b="1" dirty="0">
                          <a:effectLst/>
                          <a:highlight>
                            <a:srgbClr val="ECA4B6"/>
                          </a:highlight>
                          <a:latin typeface="HSE Sans Thin" panose="02000000000000000000" pitchFamily="2" charset="0"/>
                        </a:rPr>
                        <a:t>«Не согласен»</a:t>
                      </a:r>
                      <a:r>
                        <a:rPr lang="ru-RU" sz="1200" b="1" dirty="0">
                          <a:effectLst/>
                          <a:latin typeface="HSE Sans Thin" panose="02000000000000000000" pitchFamily="2" charset="0"/>
                        </a:rPr>
                        <a:t> (0,7) (</a:t>
                      </a:r>
                      <a:r>
                        <a:rPr lang="en-US" sz="1200" b="1" dirty="0">
                          <a:effectLst/>
                          <a:latin typeface="HSE Sans Thin" panose="02000000000000000000" pitchFamily="2" charset="0"/>
                        </a:rPr>
                        <a:t>p-value = 0,031).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200" b="1" dirty="0">
                          <a:effectLst/>
                          <a:latin typeface="HSE Sans Thin" panose="02000000000000000000" pitchFamily="2" charset="0"/>
                        </a:rPr>
                        <a:t>Не важен (</a:t>
                      </a:r>
                      <a:r>
                        <a:rPr lang="en-US" sz="1200" b="1" dirty="0">
                          <a:effectLst/>
                          <a:latin typeface="HSE Sans Thin" panose="02000000000000000000" pitchFamily="2" charset="0"/>
                        </a:rPr>
                        <a:t>p-value &gt; 0,2 </a:t>
                      </a:r>
                      <a:r>
                        <a:rPr lang="ru-RU" sz="1200" b="1" dirty="0">
                          <a:effectLst/>
                          <a:latin typeface="HSE Sans Thin" panose="02000000000000000000" pitchFamily="2" charset="0"/>
                        </a:rPr>
                        <a:t>для каж­дого ответа по шкале Ликерта).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1952108"/>
                  </a:ext>
                </a:extLst>
              </a:tr>
            </a:tbl>
          </a:graphicData>
        </a:graphic>
      </p:graphicFrame>
      <p:sp>
        <p:nvSpPr>
          <p:cNvPr id="13" name="Заголовок 3">
            <a:extLst>
              <a:ext uri="{FF2B5EF4-FFF2-40B4-BE49-F238E27FC236}">
                <a16:creationId xmlns:a16="http://schemas.microsoft.com/office/drawing/2014/main" id="{C7FAE345-5DEE-7CB5-776E-A9F1529EF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8" y="1447790"/>
            <a:ext cx="10714699" cy="777025"/>
          </a:xfrm>
        </p:spPr>
        <p:txBody>
          <a:bodyPr/>
          <a:lstStyle/>
          <a:p>
            <a:r>
              <a:rPr lang="ru-RU" b="1" dirty="0">
                <a:latin typeface="HSE Sans Thin" panose="02000000000000000000" pitchFamily="2" charset="0"/>
              </a:rPr>
              <a:t>Описание значимых ответов на прямые вопросы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47339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DA33D5D5-13C7-8644-8CD8-A04CCCE736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2004240" cy="415925"/>
          </a:xfrm>
        </p:spPr>
        <p:txBody>
          <a:bodyPr/>
          <a:lstStyle/>
          <a:p>
            <a:r>
              <a:rPr lang="ru-RU" dirty="0"/>
              <a:t>Информационные системы и взаимодействие человек-компьютер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8095CB-94DB-754D-A4ED-35EBDDB3F74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Форма представления ответов и доверие информации в чат-ботах: рекомендации по проектированию</a:t>
            </a:r>
          </a:p>
          <a:p>
            <a:endParaRPr lang="ru-RU" dirty="0"/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5FE4DD9E-D443-AF4F-A072-F5C4D494A05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Результаты</a:t>
            </a:r>
          </a:p>
          <a:p>
            <a:r>
              <a:rPr lang="ru-RU" dirty="0"/>
              <a:t>Взаимосвязь доверия с предпочтением к смайликам</a:t>
            </a:r>
          </a:p>
          <a:p>
            <a:endParaRPr lang="ru-RU" dirty="0"/>
          </a:p>
        </p:txBody>
      </p:sp>
      <p:sp>
        <p:nvSpPr>
          <p:cNvPr id="7" name="Заголовок 3">
            <a:extLst>
              <a:ext uri="{FF2B5EF4-FFF2-40B4-BE49-F238E27FC236}">
                <a16:creationId xmlns:a16="http://schemas.microsoft.com/office/drawing/2014/main" id="{DA8B4641-D98A-349F-0365-61D913961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8" y="1447790"/>
            <a:ext cx="10714699" cy="777025"/>
          </a:xfrm>
        </p:spPr>
        <p:txBody>
          <a:bodyPr/>
          <a:lstStyle/>
          <a:p>
            <a:r>
              <a:rPr lang="ru-RU" b="1" dirty="0">
                <a:latin typeface="HSE Sans Thin" panose="02000000000000000000" pitchFamily="2" charset="0"/>
              </a:rPr>
              <a:t>Взаимосвязь доверия с предпочтением к смайликам</a:t>
            </a:r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AB0394C-52AA-B208-3FC0-ABAFE60630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7929" y="1851764"/>
            <a:ext cx="5896141" cy="4789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9001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DA33D5D5-13C7-8644-8CD8-A04CCCE736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2070100" cy="415925"/>
          </a:xfrm>
        </p:spPr>
        <p:txBody>
          <a:bodyPr/>
          <a:lstStyle/>
          <a:p>
            <a:r>
              <a:rPr lang="ru-RU" dirty="0"/>
              <a:t>Информационные системы и взаимодействие человек-компьютер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8095CB-94DB-754D-A4ED-35EBDDB3F74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Форма представления ответов и доверие информации в чат-ботах: рекомендации по проектированию</a:t>
            </a:r>
          </a:p>
          <a:p>
            <a:endParaRPr lang="ru-RU" dirty="0"/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5FE4DD9E-D443-AF4F-A072-F5C4D494A05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59891" y="548720"/>
            <a:ext cx="2482189" cy="408109"/>
          </a:xfrm>
        </p:spPr>
        <p:txBody>
          <a:bodyPr/>
          <a:lstStyle/>
          <a:p>
            <a:r>
              <a:rPr lang="ru-RU" dirty="0"/>
              <a:t>Результаты</a:t>
            </a:r>
          </a:p>
          <a:p>
            <a:r>
              <a:rPr lang="ru-RU" dirty="0"/>
              <a:t>Взаимосвязь доверия с предпочтением к грамматике, пунктуации, орфографии</a:t>
            </a:r>
          </a:p>
        </p:txBody>
      </p:sp>
      <p:sp>
        <p:nvSpPr>
          <p:cNvPr id="7" name="Заголовок 3">
            <a:extLst>
              <a:ext uri="{FF2B5EF4-FFF2-40B4-BE49-F238E27FC236}">
                <a16:creationId xmlns:a16="http://schemas.microsoft.com/office/drawing/2014/main" id="{D583958D-042B-06E7-71C7-FE17365DA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8" y="1447790"/>
            <a:ext cx="10714699" cy="777025"/>
          </a:xfrm>
        </p:spPr>
        <p:txBody>
          <a:bodyPr/>
          <a:lstStyle/>
          <a:p>
            <a:r>
              <a:rPr lang="ru-RU" b="1" dirty="0">
                <a:latin typeface="HSE Sans Thin" panose="02000000000000000000" pitchFamily="2" charset="0"/>
              </a:rPr>
              <a:t>Взаимосвязь доверия с предпочтением к грамматике, пунктуации, орфографии</a:t>
            </a:r>
            <a:endParaRPr lang="ru-RU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FBCCBA38-8FA8-C7CD-2991-B6705FD9D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2012" y="2286000"/>
            <a:ext cx="6907975" cy="3124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9127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DA33D5D5-13C7-8644-8CD8-A04CCCE736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1962766" cy="415925"/>
          </a:xfrm>
        </p:spPr>
        <p:txBody>
          <a:bodyPr/>
          <a:lstStyle/>
          <a:p>
            <a:r>
              <a:rPr lang="ru-RU" dirty="0"/>
              <a:t>Информационные системы и взаимодействие человек-компьютер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8095CB-94DB-754D-A4ED-35EBDDB3F74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Форма представления ответов и доверие информации в чат-ботах: рекомендации по проектированию</a:t>
            </a:r>
          </a:p>
          <a:p>
            <a:endParaRPr lang="ru-RU" dirty="0"/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5FE4DD9E-D443-AF4F-A072-F5C4D494A05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Результаты</a:t>
            </a:r>
          </a:p>
          <a:p>
            <a:r>
              <a:rPr lang="ru-RU" dirty="0"/>
              <a:t>Взаимосвязь доверия с предпочтением к шуткам</a:t>
            </a:r>
          </a:p>
        </p:txBody>
      </p:sp>
      <p:sp>
        <p:nvSpPr>
          <p:cNvPr id="7" name="Заголовок 3">
            <a:extLst>
              <a:ext uri="{FF2B5EF4-FFF2-40B4-BE49-F238E27FC236}">
                <a16:creationId xmlns:a16="http://schemas.microsoft.com/office/drawing/2014/main" id="{39C63B73-E3C9-7BD1-581D-97EA23EA8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8" y="1447790"/>
            <a:ext cx="10714699" cy="777025"/>
          </a:xfrm>
        </p:spPr>
        <p:txBody>
          <a:bodyPr/>
          <a:lstStyle/>
          <a:p>
            <a:r>
              <a:rPr lang="ru-RU" b="1" dirty="0">
                <a:latin typeface="HSE Sans Thin" panose="02000000000000000000" pitchFamily="2" charset="0"/>
              </a:rPr>
              <a:t>Взаимосвязь доверия с предпочтением к шуткам</a:t>
            </a:r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1582085-0334-823B-9D55-7ADC086E4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9317" y="1836395"/>
            <a:ext cx="5013366" cy="47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0697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DA33D5D5-13C7-8644-8CD8-A04CCCE736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2070100" cy="415925"/>
          </a:xfrm>
        </p:spPr>
        <p:txBody>
          <a:bodyPr/>
          <a:lstStyle/>
          <a:p>
            <a:r>
              <a:rPr lang="ru-RU" dirty="0"/>
              <a:t>Информационные системы и взаимодействие человек-компьютер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8095CB-94DB-754D-A4ED-35EBDDB3F74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Форма представления ответов и доверие информации в чат-ботах: рекомендации по проектированию</a:t>
            </a:r>
          </a:p>
          <a:p>
            <a:endParaRPr lang="ru-RU" dirty="0"/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5FE4DD9E-D443-AF4F-A072-F5C4D494A05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59891" y="548720"/>
            <a:ext cx="2482189" cy="408109"/>
          </a:xfrm>
        </p:spPr>
        <p:txBody>
          <a:bodyPr/>
          <a:lstStyle/>
          <a:p>
            <a:r>
              <a:rPr lang="ru-RU" dirty="0"/>
              <a:t>Результаты</a:t>
            </a:r>
          </a:p>
          <a:p>
            <a:r>
              <a:rPr lang="ru-RU" dirty="0"/>
              <a:t>Взаимосвязь доверия с предпочтением к тексту без разбиений</a:t>
            </a:r>
          </a:p>
        </p:txBody>
      </p:sp>
      <p:sp>
        <p:nvSpPr>
          <p:cNvPr id="7" name="Заголовок 3">
            <a:extLst>
              <a:ext uri="{FF2B5EF4-FFF2-40B4-BE49-F238E27FC236}">
                <a16:creationId xmlns:a16="http://schemas.microsoft.com/office/drawing/2014/main" id="{4D0C1FE5-24C7-0785-1754-50DC99CA7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8" y="1447790"/>
            <a:ext cx="10714699" cy="777025"/>
          </a:xfrm>
        </p:spPr>
        <p:txBody>
          <a:bodyPr/>
          <a:lstStyle/>
          <a:p>
            <a:r>
              <a:rPr lang="ru-RU" b="1" dirty="0">
                <a:latin typeface="HSE Sans Thin" panose="02000000000000000000" pitchFamily="2" charset="0"/>
              </a:rPr>
              <a:t>Взаимосвязь доверия с предпочтением к тексту без разбиений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AC70E16-B104-894E-34AA-A05B77EF93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2810" y="1896701"/>
            <a:ext cx="5046380" cy="4779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3839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DA33D5D5-13C7-8644-8CD8-A04CCCE736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1975292" cy="415925"/>
          </a:xfrm>
        </p:spPr>
        <p:txBody>
          <a:bodyPr/>
          <a:lstStyle/>
          <a:p>
            <a:r>
              <a:rPr lang="ru-RU" dirty="0"/>
              <a:t>Информационные системы и взаимодействие человек-компьютер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8095CB-94DB-754D-A4ED-35EBDDB3F74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Форма представления ответов и доверие информации в чат-ботах: рекомендации по проектированию</a:t>
            </a:r>
          </a:p>
          <a:p>
            <a:endParaRPr lang="ru-RU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DEBFC62C-9588-F544-918B-2104A12C9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8" y="1447790"/>
            <a:ext cx="9681276" cy="777025"/>
          </a:xfrm>
        </p:spPr>
        <p:txBody>
          <a:bodyPr/>
          <a:lstStyle/>
          <a:p>
            <a:r>
              <a:rPr lang="ru-RU" dirty="0"/>
              <a:t>Рекомендации по проектированию чат-бота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5FE4DD9E-D443-AF4F-A072-F5C4D494A05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Результаты</a:t>
            </a:r>
          </a:p>
          <a:p>
            <a:r>
              <a:rPr lang="ru-RU" dirty="0"/>
              <a:t>Рекомендации по проектированию чат-бота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427F6A-998C-2DBB-FC65-C430C4864A5F}"/>
              </a:ext>
            </a:extLst>
          </p:cNvPr>
          <p:cNvSpPr txBox="1"/>
          <p:nvPr/>
        </p:nvSpPr>
        <p:spPr>
          <a:xfrm>
            <a:off x="585898" y="2281844"/>
            <a:ext cx="551010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ru-RU" sz="1400" b="1" dirty="0">
                <a:latin typeface="HSE Sans Thin" panose="02000000000000000000" pitchFamily="2" charset="0"/>
              </a:rPr>
              <a:t>При проектировании чат-бота нужно иметь в виду, насколько </a:t>
            </a:r>
            <a:r>
              <a:rPr lang="ru-RU" sz="1400" b="1" dirty="0">
                <a:latin typeface="HSE Sans Black" panose="02000000000000000000" pitchFamily="2" charset="0"/>
              </a:rPr>
              <a:t>формальна</a:t>
            </a:r>
            <a:r>
              <a:rPr lang="ru-RU" sz="1400" b="1" dirty="0">
                <a:latin typeface="HSE Sans Thin" panose="02000000000000000000" pitchFamily="2" charset="0"/>
              </a:rPr>
              <a:t> тема чат-бота, с целью повышения доверия информации.</a:t>
            </a:r>
          </a:p>
          <a:p>
            <a:pPr marL="228600" indent="-228600">
              <a:buAutoNum type="arabicPeriod"/>
            </a:pPr>
            <a:r>
              <a:rPr lang="ru-RU" sz="1400" b="1" dirty="0">
                <a:latin typeface="HSE Sans Thin" panose="02000000000000000000" pitchFamily="2" charset="0"/>
              </a:rPr>
              <a:t>Если тема чат-бота менее формальная, то желательно персонально подходить к используемым признакам формы представления ответов.</a:t>
            </a:r>
          </a:p>
          <a:p>
            <a:pPr marL="228600" indent="-228600">
              <a:buAutoNum type="arabicPeriod"/>
            </a:pPr>
            <a:r>
              <a:rPr lang="ru-RU" sz="1400" b="1" dirty="0">
                <a:latin typeface="HSE Sans Thin" panose="02000000000000000000" pitchFamily="2" charset="0"/>
              </a:rPr>
              <a:t>Избегать использования </a:t>
            </a:r>
            <a:r>
              <a:rPr lang="ru-RU" sz="1400" b="1" dirty="0">
                <a:highlight>
                  <a:srgbClr val="CDE2B0"/>
                </a:highlight>
                <a:latin typeface="HSE Sans Thin" panose="02000000000000000000" pitchFamily="2" charset="0"/>
              </a:rPr>
              <a:t>смайликов</a:t>
            </a:r>
            <a:r>
              <a:rPr lang="ru-RU" sz="1400" b="1" dirty="0">
                <a:latin typeface="HSE Sans Thin" panose="02000000000000000000" pitchFamily="2" charset="0"/>
              </a:rPr>
              <a:t> и </a:t>
            </a:r>
            <a:r>
              <a:rPr lang="ru-RU" sz="1400" b="1" dirty="0">
                <a:highlight>
                  <a:srgbClr val="FBD58D"/>
                </a:highlight>
                <a:latin typeface="HSE Sans Thin" panose="02000000000000000000" pitchFamily="2" charset="0"/>
              </a:rPr>
              <a:t>текста без разбиений</a:t>
            </a:r>
            <a:r>
              <a:rPr lang="ru-RU" sz="1400" b="1" dirty="0">
                <a:latin typeface="HSE Sans Thin" panose="02000000000000000000" pitchFamily="2" charset="0"/>
              </a:rPr>
              <a:t> одновременно в менее формальной теме, а в более формальной - </a:t>
            </a:r>
            <a:r>
              <a:rPr lang="ru-RU" sz="1400" b="1" dirty="0">
                <a:highlight>
                  <a:srgbClr val="F3B9A1"/>
                </a:highlight>
                <a:latin typeface="HSE Sans Thin" panose="02000000000000000000" pitchFamily="2" charset="0"/>
              </a:rPr>
              <a:t>шуток</a:t>
            </a:r>
            <a:r>
              <a:rPr lang="ru-RU" sz="1400" b="1" dirty="0">
                <a:latin typeface="HSE Sans Thin" panose="02000000000000000000" pitchFamily="2" charset="0"/>
              </a:rPr>
              <a:t>  и </a:t>
            </a:r>
            <a:r>
              <a:rPr lang="ru-RU" sz="1400" b="1" dirty="0">
                <a:highlight>
                  <a:srgbClr val="FBD58D"/>
                </a:highlight>
                <a:latin typeface="HSE Sans Thin" panose="02000000000000000000" pitchFamily="2" charset="0"/>
              </a:rPr>
              <a:t>текста без разбиений</a:t>
            </a:r>
            <a:r>
              <a:rPr lang="ru-RU" sz="1400" b="1" dirty="0">
                <a:latin typeface="HSE Sans Thin" panose="02000000000000000000" pitchFamily="2" charset="0"/>
              </a:rPr>
              <a:t>. </a:t>
            </a:r>
          </a:p>
          <a:p>
            <a:pPr marL="228600" indent="-228600">
              <a:buAutoNum type="arabicPeriod"/>
            </a:pPr>
            <a:r>
              <a:rPr lang="ru-RU" sz="1400" b="1" dirty="0">
                <a:latin typeface="HSE Sans Thin" panose="02000000000000000000" pitchFamily="2" charset="0"/>
              </a:rPr>
              <a:t>Не всегда эффективно спрашивать пользователей об их предпочтениях.</a:t>
            </a:r>
          </a:p>
          <a:p>
            <a:pPr marL="228600" indent="-228600">
              <a:buAutoNum type="arabicPeriod"/>
            </a:pPr>
            <a:r>
              <a:rPr lang="ru-RU" sz="1400" b="1" dirty="0">
                <a:latin typeface="HSE Sans Thin" panose="02000000000000000000" pitchFamily="2" charset="0"/>
              </a:rPr>
              <a:t>Нет необходимости отфильтровывать респондентов по опыту использования социальных сетей.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D4121F-E2C7-C7EF-5133-5722F6658AF9}"/>
              </a:ext>
            </a:extLst>
          </p:cNvPr>
          <p:cNvSpPr txBox="1"/>
          <p:nvPr/>
        </p:nvSpPr>
        <p:spPr>
          <a:xfrm>
            <a:off x="7165074" y="2281844"/>
            <a:ext cx="444102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ru-RU" sz="1400" b="1" dirty="0">
                <a:latin typeface="HSE Sans Black" panose="02000000000000000000" pitchFamily="2" charset="0"/>
              </a:rPr>
              <a:t>Менее формальная тема: </a:t>
            </a:r>
            <a:r>
              <a:rPr lang="ru-RU" sz="1400" b="1" dirty="0">
                <a:latin typeface="HSE Sans Thin" panose="02000000000000000000" pitchFamily="2" charset="0"/>
              </a:rPr>
              <a:t>форма представления ответов должна быть без </a:t>
            </a:r>
            <a:r>
              <a:rPr lang="ru-RU" sz="1400" b="1" dirty="0">
                <a:highlight>
                  <a:srgbClr val="F3B9A1"/>
                </a:highlight>
                <a:latin typeface="HSE Sans Thin" panose="02000000000000000000" pitchFamily="2" charset="0"/>
              </a:rPr>
              <a:t>шуток</a:t>
            </a:r>
            <a:r>
              <a:rPr lang="ru-RU" sz="1400" b="1" dirty="0">
                <a:latin typeface="HSE Sans Thin" panose="02000000000000000000" pitchFamily="2" charset="0"/>
              </a:rPr>
              <a:t> в общем случае.</a:t>
            </a:r>
          </a:p>
          <a:p>
            <a:pPr marL="228600" indent="-228600">
              <a:buAutoNum type="arabicPeriod"/>
            </a:pPr>
            <a:r>
              <a:rPr lang="ru-RU" sz="1400" b="1" dirty="0">
                <a:latin typeface="HSE Sans Black" panose="02000000000000000000" pitchFamily="2" charset="0"/>
              </a:rPr>
              <a:t>Более формальная тема: </a:t>
            </a:r>
            <a:r>
              <a:rPr lang="ru-RU" sz="1400" b="1" dirty="0">
                <a:latin typeface="HSE Sans Thin" panose="02000000000000000000" pitchFamily="2" charset="0"/>
              </a:rPr>
              <a:t>форма представления ответов должна быть без </a:t>
            </a:r>
            <a:r>
              <a:rPr lang="ru-RU" sz="1400" b="1" dirty="0">
                <a:highlight>
                  <a:srgbClr val="CDE2B0"/>
                </a:highlight>
                <a:latin typeface="HSE Sans Thin" panose="02000000000000000000" pitchFamily="2" charset="0"/>
              </a:rPr>
              <a:t>смайликов</a:t>
            </a:r>
            <a:r>
              <a:rPr lang="ru-RU" sz="1400" b="1" dirty="0">
                <a:latin typeface="HSE Sans Thin" panose="02000000000000000000" pitchFamily="2" charset="0"/>
              </a:rPr>
              <a:t> и без </a:t>
            </a:r>
            <a:r>
              <a:rPr lang="ru-RU" sz="1400" b="1" dirty="0">
                <a:highlight>
                  <a:srgbClr val="F3B9A1"/>
                </a:highlight>
                <a:latin typeface="HSE Sans Thin" panose="02000000000000000000" pitchFamily="2" charset="0"/>
              </a:rPr>
              <a:t>шуток</a:t>
            </a:r>
            <a:r>
              <a:rPr lang="ru-RU" sz="1400" b="1" dirty="0">
                <a:latin typeface="HSE Sans Thin" panose="02000000000000000000" pitchFamily="2" charset="0"/>
              </a:rPr>
              <a:t>, но с правильно поставленными </a:t>
            </a:r>
            <a:r>
              <a:rPr lang="ru-RU" sz="1400" b="1" dirty="0">
                <a:highlight>
                  <a:srgbClr val="C4D2E2"/>
                </a:highlight>
                <a:latin typeface="HSE Sans Thin" panose="02000000000000000000" pitchFamily="2" charset="0"/>
              </a:rPr>
              <a:t>грамматикой, пунктуацией, орфографией</a:t>
            </a:r>
            <a:r>
              <a:rPr lang="ru-RU" sz="1400" b="1" dirty="0">
                <a:latin typeface="HSE Sans Thin" panose="02000000000000000000" pitchFamily="2" charset="0"/>
              </a:rPr>
              <a:t> и </a:t>
            </a:r>
            <a:r>
              <a:rPr lang="ru-RU" sz="1400" b="1" dirty="0">
                <a:highlight>
                  <a:srgbClr val="FBD58D"/>
                </a:highlight>
                <a:latin typeface="HSE Sans Thin" panose="02000000000000000000" pitchFamily="2" charset="0"/>
              </a:rPr>
              <a:t>текстом, оформленным без разбиений</a:t>
            </a:r>
            <a:r>
              <a:rPr lang="ru-RU" sz="1400" b="1" dirty="0">
                <a:latin typeface="HSE Sans Thin" panose="02000000000000000000" pitchFamily="2" charset="0"/>
              </a:rPr>
              <a:t>.</a:t>
            </a:r>
          </a:p>
        </p:txBody>
      </p: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4AAE1DE5-988A-FEA2-CF25-44998EF8EBB0}"/>
              </a:ext>
            </a:extLst>
          </p:cNvPr>
          <p:cNvCxnSpPr>
            <a:cxnSpLocks/>
          </p:cNvCxnSpPr>
          <p:nvPr/>
        </p:nvCxnSpPr>
        <p:spPr>
          <a:xfrm>
            <a:off x="5964072" y="2470245"/>
            <a:ext cx="1201002" cy="0"/>
          </a:xfrm>
          <a:prstGeom prst="straightConnector1">
            <a:avLst/>
          </a:prstGeom>
          <a:ln>
            <a:solidFill>
              <a:srgbClr val="0F2C6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01A7E551-BBEF-1CB8-3CC5-C5A970FDDD6A}"/>
              </a:ext>
            </a:extLst>
          </p:cNvPr>
          <p:cNvCxnSpPr>
            <a:cxnSpLocks/>
          </p:cNvCxnSpPr>
          <p:nvPr/>
        </p:nvCxnSpPr>
        <p:spPr>
          <a:xfrm>
            <a:off x="5964072" y="2470245"/>
            <a:ext cx="1201002" cy="395785"/>
          </a:xfrm>
          <a:prstGeom prst="straightConnector1">
            <a:avLst/>
          </a:prstGeom>
          <a:ln>
            <a:solidFill>
              <a:srgbClr val="0F2C6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4153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7" y="1447790"/>
            <a:ext cx="11054167" cy="777025"/>
          </a:xfrm>
        </p:spPr>
        <p:txBody>
          <a:bodyPr>
            <a:normAutofit/>
          </a:bodyPr>
          <a:lstStyle/>
          <a:p>
            <a:r>
              <a:rPr lang="ru-RU" dirty="0"/>
              <a:t>Выпускная квалификационная работа нацелена на проверку таких гипотез, как: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2070100" cy="415925"/>
          </a:xfrm>
        </p:spPr>
        <p:txBody>
          <a:bodyPr/>
          <a:lstStyle/>
          <a:p>
            <a:r>
              <a:rPr lang="ru-RU" dirty="0"/>
              <a:t>Информационные системы и взаимодействие человек-компьютер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Форма представления ответов и доверие информации в чат-ботах: рекомендации по проектированию</a:t>
            </a:r>
          </a:p>
        </p:txBody>
      </p:sp>
      <p:sp>
        <p:nvSpPr>
          <p:cNvPr id="8" name="Текст 5">
            <a:extLst>
              <a:ext uri="{FF2B5EF4-FFF2-40B4-BE49-F238E27FC236}">
                <a16:creationId xmlns:a16="http://schemas.microsoft.com/office/drawing/2014/main" id="{1A9F91CE-2100-2037-8D79-47D42CB75D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Цель работы</a:t>
            </a:r>
          </a:p>
        </p:txBody>
      </p:sp>
      <p:graphicFrame>
        <p:nvGraphicFramePr>
          <p:cNvPr id="12" name="Текст 3">
            <a:extLst>
              <a:ext uri="{FF2B5EF4-FFF2-40B4-BE49-F238E27FC236}">
                <a16:creationId xmlns:a16="http://schemas.microsoft.com/office/drawing/2014/main" id="{8BD50878-C4AB-40A2-D889-B0DF35A708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12559969"/>
              </p:ext>
            </p:extLst>
          </p:nvPr>
        </p:nvGraphicFramePr>
        <p:xfrm>
          <a:off x="3459163" y="2224815"/>
          <a:ext cx="5245561" cy="33932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435775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DA33D5D5-13C7-8644-8CD8-A04CCCE736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1975292" cy="415925"/>
          </a:xfrm>
        </p:spPr>
        <p:txBody>
          <a:bodyPr/>
          <a:lstStyle/>
          <a:p>
            <a:r>
              <a:rPr lang="ru-RU" dirty="0"/>
              <a:t>Информационные системы и взаимодействие человек-компьютер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8095CB-94DB-754D-A4ED-35EBDDB3F74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Форма представления ответов и доверие информации в чат-ботах: рекомендации по проектированию</a:t>
            </a:r>
          </a:p>
          <a:p>
            <a:endParaRPr lang="ru-RU" dirty="0"/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5FE4DD9E-D443-AF4F-A072-F5C4D494A05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Результаты</a:t>
            </a:r>
          </a:p>
          <a:p>
            <a:r>
              <a:rPr lang="ru-RU" dirty="0"/>
              <a:t>Ограничения работы, и ее возможные улучшения</a:t>
            </a:r>
          </a:p>
        </p:txBody>
      </p:sp>
      <p:sp>
        <p:nvSpPr>
          <p:cNvPr id="10" name="Заголовок 3">
            <a:extLst>
              <a:ext uri="{FF2B5EF4-FFF2-40B4-BE49-F238E27FC236}">
                <a16:creationId xmlns:a16="http://schemas.microsoft.com/office/drawing/2014/main" id="{5E608C83-1294-64DF-ADA7-26DB12839546}"/>
              </a:ext>
            </a:extLst>
          </p:cNvPr>
          <p:cNvSpPr txBox="1">
            <a:spLocks/>
          </p:cNvSpPr>
          <p:nvPr/>
        </p:nvSpPr>
        <p:spPr>
          <a:xfrm>
            <a:off x="702809" y="1504819"/>
            <a:ext cx="4943365" cy="777025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b="0" i="0" kern="1200">
                <a:solidFill>
                  <a:schemeClr val="tx1"/>
                </a:solidFill>
                <a:latin typeface="HSE Sans" panose="02000000000000000000" pitchFamily="2" charset="0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  <p:sp>
        <p:nvSpPr>
          <p:cNvPr id="12" name="Заголовок 3">
            <a:extLst>
              <a:ext uri="{FF2B5EF4-FFF2-40B4-BE49-F238E27FC236}">
                <a16:creationId xmlns:a16="http://schemas.microsoft.com/office/drawing/2014/main" id="{E3BE9065-AF0B-DDFF-1D78-4EA400CEF49A}"/>
              </a:ext>
            </a:extLst>
          </p:cNvPr>
          <p:cNvSpPr txBox="1">
            <a:spLocks/>
          </p:cNvSpPr>
          <p:nvPr/>
        </p:nvSpPr>
        <p:spPr>
          <a:xfrm>
            <a:off x="6259892" y="1500662"/>
            <a:ext cx="4943365" cy="777025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b="0" i="0" kern="1200">
                <a:solidFill>
                  <a:schemeClr val="tx1"/>
                </a:solidFill>
                <a:latin typeface="HSE Sans" panose="02000000000000000000" pitchFamily="2" charset="0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2C7BEE-3E98-694B-11FD-0A162B06F4F1}"/>
              </a:ext>
            </a:extLst>
          </p:cNvPr>
          <p:cNvSpPr txBox="1"/>
          <p:nvPr/>
        </p:nvSpPr>
        <p:spPr>
          <a:xfrm>
            <a:off x="6259892" y="2277687"/>
            <a:ext cx="4261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endParaRPr lang="ru-RU" sz="1200" dirty="0">
              <a:latin typeface="HSE Sans" panose="02000000000000000000" pitchFamily="2" charset="0"/>
            </a:endParaRPr>
          </a:p>
          <a:p>
            <a:pPr marL="228600" indent="-228600">
              <a:buAutoNum type="arabicPeriod"/>
            </a:pPr>
            <a:endParaRPr lang="ru-RU" sz="1200" dirty="0">
              <a:latin typeface="HSE Sans" panose="02000000000000000000" pitchFamily="2" charset="0"/>
            </a:endParaRP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88E64506-5573-9CFF-D4DC-5D292DC586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271087"/>
              </p:ext>
            </p:extLst>
          </p:nvPr>
        </p:nvGraphicFramePr>
        <p:xfrm>
          <a:off x="2032000" y="2508519"/>
          <a:ext cx="8128000" cy="3093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80058227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928206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i="0" dirty="0">
                          <a:latin typeface="HSE Sans Black" panose="02000000000000000000" pitchFamily="2" charset="0"/>
                        </a:rPr>
                        <a:t>Ограничения работы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i="0" dirty="0">
                          <a:latin typeface="HSE Sans Black" panose="02000000000000000000" pitchFamily="2" charset="0"/>
                        </a:rPr>
                        <a:t>Возможные улучшения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6217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>
                          <a:latin typeface="HSE Sans" panose="02000000000000000000" pitchFamily="2" charset="0"/>
                        </a:rPr>
                        <a:t>Сбор данных с помощью краудсорсинговой платформы </a:t>
                      </a:r>
                      <a:r>
                        <a:rPr lang="ru-RU" sz="1400" i="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HSE Sans" panose="02000000000000000000" pitchFamily="2" charset="0"/>
                        </a:rPr>
                        <a:t>Яндекс.Толока</a:t>
                      </a:r>
                      <a:r>
                        <a:rPr lang="ru-RU" sz="1400" dirty="0">
                          <a:latin typeface="HSE Sans" panose="02000000000000000000" pitchFamily="2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>
                          <a:latin typeface="HSE Sans" panose="02000000000000000000" pitchFamily="2" charset="0"/>
                        </a:rPr>
                        <a:t>Более </a:t>
                      </a:r>
                      <a:r>
                        <a:rPr lang="ru-RU" sz="1400" b="1" i="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HSE Sans Thin" panose="02000000000000000000" pitchFamily="2" charset="0"/>
                        </a:rPr>
                        <a:t>качественный сбор </a:t>
                      </a:r>
                      <a:r>
                        <a:rPr lang="ru-RU" sz="1400" dirty="0">
                          <a:latin typeface="HSE Sans" panose="02000000000000000000" pitchFamily="2" charset="0"/>
                        </a:rPr>
                        <a:t>данных.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9412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i="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HSE Sans Thin" panose="02000000000000000000" pitchFamily="2" charset="0"/>
                        </a:rPr>
                        <a:t>Межгрупповой</a:t>
                      </a:r>
                      <a:r>
                        <a:rPr lang="ru-RU" sz="1400" dirty="0">
                          <a:latin typeface="HSE Sans" panose="02000000000000000000" pitchFamily="2" charset="0"/>
                        </a:rPr>
                        <a:t> дизайн.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i="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HSE Sans Thin" panose="02000000000000000000" pitchFamily="2" charset="0"/>
                        </a:rPr>
                        <a:t>Внутригрупповой</a:t>
                      </a:r>
                      <a:r>
                        <a:rPr lang="ru-RU" sz="1400" dirty="0">
                          <a:latin typeface="HSE Sans" panose="02000000000000000000" pitchFamily="2" charset="0"/>
                        </a:rPr>
                        <a:t> дизайн.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3312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>
                          <a:latin typeface="HSE Sans" panose="02000000000000000000" pitchFamily="2" charset="0"/>
                        </a:rPr>
                        <a:t>Маленькие подгруппы при кластеризации.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>
                          <a:latin typeface="HSE Sans" panose="02000000000000000000" pitchFamily="2" charset="0"/>
                        </a:rPr>
                        <a:t>Больший размер выборки.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2788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i="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HSE Sans Thin" panose="02000000000000000000" pitchFamily="2" charset="0"/>
                        </a:rPr>
                        <a:t>Один</a:t>
                      </a:r>
                      <a:r>
                        <a:rPr lang="ru-RU" sz="1400" dirty="0">
                          <a:latin typeface="HSE Sans" panose="02000000000000000000" pitchFamily="2" charset="0"/>
                        </a:rPr>
                        <a:t> альтернативный </a:t>
                      </a:r>
                      <a:r>
                        <a:rPr lang="ru-RU" sz="1400" b="1" i="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HSE Sans Thin" panose="02000000000000000000" pitchFamily="2" charset="0"/>
                        </a:rPr>
                        <a:t>ответ</a:t>
                      </a:r>
                      <a:r>
                        <a:rPr lang="ru-RU" sz="1400" b="1" i="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HSE Sans" panose="02000000000000000000" pitchFamily="2" charset="0"/>
                        </a:rPr>
                        <a:t> </a:t>
                      </a:r>
                      <a:r>
                        <a:rPr lang="ru-RU" sz="1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HSE Sans" panose="02000000000000000000" pitchFamily="2" charset="0"/>
                        </a:rPr>
                        <a:t>«</a:t>
                      </a:r>
                      <a:r>
                        <a:rPr lang="ru-RU" sz="1400" dirty="0">
                          <a:latin typeface="HSE Sans" panose="02000000000000000000" pitchFamily="2" charset="0"/>
                        </a:rPr>
                        <a:t>Нет различий, обоим вариантам доверяю».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i="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HSE Sans Thin" panose="02000000000000000000" pitchFamily="2" charset="0"/>
                        </a:rPr>
                        <a:t>Два</a:t>
                      </a:r>
                      <a:r>
                        <a:rPr lang="ru-RU" sz="1400" dirty="0">
                          <a:latin typeface="HSE Sans" panose="02000000000000000000" pitchFamily="2" charset="0"/>
                        </a:rPr>
                        <a:t> альтернативных </a:t>
                      </a:r>
                      <a:r>
                        <a:rPr lang="ru-RU" sz="1400" b="1" i="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HSE Sans Thin" panose="02000000000000000000" pitchFamily="2" charset="0"/>
                        </a:rPr>
                        <a:t>ответа</a:t>
                      </a:r>
                      <a:r>
                        <a:rPr lang="ru-RU" sz="1400" dirty="0">
                          <a:latin typeface="HSE Sans" panose="02000000000000000000" pitchFamily="2" charset="0"/>
                        </a:rPr>
                        <a:t> при проведении виньет анализа.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727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>
                          <a:latin typeface="HSE Sans" panose="02000000000000000000" pitchFamily="2" charset="0"/>
                        </a:rPr>
                        <a:t>Конкретные</a:t>
                      </a:r>
                      <a:r>
                        <a:rPr lang="ru-RU" sz="1400" b="1" dirty="0">
                          <a:latin typeface="HSE Sans Thin" panose="02000000000000000000" pitchFamily="2" charset="0"/>
                        </a:rPr>
                        <a:t> </a:t>
                      </a:r>
                      <a:r>
                        <a:rPr lang="ru-RU" sz="1400" b="1" i="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HSE Sans Thin" panose="02000000000000000000" pitchFamily="2" charset="0"/>
                        </a:rPr>
                        <a:t>примеры</a:t>
                      </a:r>
                      <a:r>
                        <a:rPr lang="ru-RU" sz="1400" b="1" dirty="0">
                          <a:latin typeface="HSE Sans Thin" panose="02000000000000000000" pitchFamily="2" charset="0"/>
                        </a:rPr>
                        <a:t> </a:t>
                      </a:r>
                      <a:r>
                        <a:rPr lang="ru-RU" sz="1400" dirty="0">
                          <a:latin typeface="HSE Sans" panose="02000000000000000000" pitchFamily="2" charset="0"/>
                        </a:rPr>
                        <a:t>для виньет анализа.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>
                          <a:latin typeface="HSE Sans" panose="02000000000000000000" pitchFamily="2" charset="0"/>
                        </a:rPr>
                        <a:t>Проведение виньет анализа по каждой теме на нескольких примерах. Предварительный анализ отношения пользователей к конкретным шуткам и смайликам.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388541"/>
                  </a:ext>
                </a:extLst>
              </a:tr>
            </a:tbl>
          </a:graphicData>
        </a:graphic>
      </p:graphicFrame>
      <p:sp>
        <p:nvSpPr>
          <p:cNvPr id="14" name="Заголовок 3">
            <a:extLst>
              <a:ext uri="{FF2B5EF4-FFF2-40B4-BE49-F238E27FC236}">
                <a16:creationId xmlns:a16="http://schemas.microsoft.com/office/drawing/2014/main" id="{AC6A4A29-6AA9-5B60-CFFC-8E7A14C9D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8" y="1447790"/>
            <a:ext cx="9681276" cy="777025"/>
          </a:xfrm>
        </p:spPr>
        <p:txBody>
          <a:bodyPr/>
          <a:lstStyle/>
          <a:p>
            <a:r>
              <a:rPr lang="ru-RU" dirty="0"/>
              <a:t>Ограничения работы, и ее возможные улучшения</a:t>
            </a:r>
          </a:p>
        </p:txBody>
      </p:sp>
    </p:spTree>
    <p:extLst>
      <p:ext uri="{BB962C8B-B14F-4D97-AF65-F5344CB8AC3E}">
        <p14:creationId xmlns:p14="http://schemas.microsoft.com/office/powerpoint/2010/main" val="495447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2070100" cy="415925"/>
          </a:xfrm>
        </p:spPr>
        <p:txBody>
          <a:bodyPr/>
          <a:lstStyle/>
          <a:p>
            <a:r>
              <a:rPr lang="ru-RU" dirty="0"/>
              <a:t>Информационные системы и взаимодействие человек-компьютер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Форма представления ответов и доверие информации в чат-ботах: рекомендации по проектированию</a:t>
            </a:r>
          </a:p>
        </p:txBody>
      </p:sp>
      <p:sp>
        <p:nvSpPr>
          <p:cNvPr id="8" name="Текст 5">
            <a:extLst>
              <a:ext uri="{FF2B5EF4-FFF2-40B4-BE49-F238E27FC236}">
                <a16:creationId xmlns:a16="http://schemas.microsoft.com/office/drawing/2014/main" id="{1A9F91CE-2100-2037-8D79-47D42CB75D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Задачи работы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9B73D7-4A92-D7D9-BA76-A2AE3354862B}"/>
              </a:ext>
            </a:extLst>
          </p:cNvPr>
          <p:cNvSpPr txBox="1"/>
          <p:nvPr/>
        </p:nvSpPr>
        <p:spPr>
          <a:xfrm>
            <a:off x="4438981" y="5847099"/>
            <a:ext cx="331403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200" b="1" dirty="0">
                <a:latin typeface="HSE Sans Black" panose="02000000000000000000" pitchFamily="2" charset="0"/>
              </a:rPr>
              <a:t>Рисунок 1:</a:t>
            </a:r>
            <a:r>
              <a:rPr lang="ru-RU" sz="1200" dirty="0">
                <a:latin typeface="HSE Sans Thin" panose="02000000000000000000" pitchFamily="2" charset="0"/>
              </a:rPr>
              <a:t> </a:t>
            </a:r>
            <a:r>
              <a:rPr lang="ru-RU" sz="1200" b="1" dirty="0">
                <a:latin typeface="HSE Sans Thin" panose="02000000000000000000" pitchFamily="2" charset="0"/>
              </a:rPr>
              <a:t>Схема процедуры исследования.</a:t>
            </a:r>
            <a:r>
              <a:rPr lang="en-US" sz="1200" b="1" dirty="0">
                <a:latin typeface="HSE Sans Thin" panose="02000000000000000000" pitchFamily="2" charset="0"/>
              </a:rPr>
              <a:t> -- </a:t>
            </a:r>
            <a:r>
              <a:rPr lang="ru-RU" sz="1200" b="1" dirty="0">
                <a:latin typeface="HSE Sans Thin" panose="02000000000000000000" pitchFamily="2" charset="0"/>
              </a:rPr>
              <a:t>заголовок</a:t>
            </a:r>
          </a:p>
        </p:txBody>
      </p:sp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A935520B-A8CE-A7BF-FE26-9FD1696C2C2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t="1181" b="1181"/>
          <a:stretch>
            <a:fillRect/>
          </a:stretch>
        </p:blipFill>
        <p:spPr>
          <a:xfrm>
            <a:off x="2776633" y="1918858"/>
            <a:ext cx="6638733" cy="4656753"/>
          </a:xfrm>
        </p:spPr>
      </p:pic>
      <p:sp>
        <p:nvSpPr>
          <p:cNvPr id="7" name="Заголовок 2">
            <a:extLst>
              <a:ext uri="{FF2B5EF4-FFF2-40B4-BE49-F238E27FC236}">
                <a16:creationId xmlns:a16="http://schemas.microsoft.com/office/drawing/2014/main" id="{121E7389-9EC2-C0C7-E170-08A5A2455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7" y="1447790"/>
            <a:ext cx="11054167" cy="777025"/>
          </a:xfrm>
        </p:spPr>
        <p:txBody>
          <a:bodyPr>
            <a:normAutofit/>
          </a:bodyPr>
          <a:lstStyle/>
          <a:p>
            <a:r>
              <a:rPr lang="ru-RU" dirty="0"/>
              <a:t>Схема процедуры исследования</a:t>
            </a:r>
          </a:p>
        </p:txBody>
      </p:sp>
    </p:spTree>
    <p:extLst>
      <p:ext uri="{BB962C8B-B14F-4D97-AF65-F5344CB8AC3E}">
        <p14:creationId xmlns:p14="http://schemas.microsoft.com/office/powerpoint/2010/main" val="1410159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ABE1F6DB-2C79-0F40-985F-DB8180BAFB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1837017" cy="415925"/>
          </a:xfrm>
        </p:spPr>
        <p:txBody>
          <a:bodyPr/>
          <a:lstStyle/>
          <a:p>
            <a:r>
              <a:rPr lang="ru-RU" dirty="0"/>
              <a:t>Информационные системы и взаимодействие человек-компьютер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CC9B4C-151F-204A-9B26-BE1838EFB24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Форма представления ответов и доверие информации в чат-ботах: рекомендации по проектированию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3CD81CA-2715-AB4B-A575-27FBCE550D2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59891" y="548720"/>
            <a:ext cx="3376477" cy="408109"/>
          </a:xfrm>
        </p:spPr>
        <p:txBody>
          <a:bodyPr/>
          <a:lstStyle/>
          <a:p>
            <a:r>
              <a:rPr lang="ru-RU" dirty="0"/>
              <a:t>Результаты</a:t>
            </a:r>
          </a:p>
          <a:p>
            <a:r>
              <a:rPr lang="ru-RU" dirty="0"/>
              <a:t>Список анализируемых признаков</a:t>
            </a:r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D6248A15-8E7E-BC4A-A1F2-4446573BC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8" y="1447790"/>
            <a:ext cx="7940264" cy="777025"/>
          </a:xfrm>
        </p:spPr>
        <p:txBody>
          <a:bodyPr>
            <a:normAutofit/>
          </a:bodyPr>
          <a:lstStyle/>
          <a:p>
            <a:r>
              <a:rPr lang="ru-RU" dirty="0"/>
              <a:t>Список анализируемых признаков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5759A9C6-69C4-5447-8A46-A98387532C8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898" y="2379663"/>
            <a:ext cx="5510102" cy="2399371"/>
          </a:xfrm>
        </p:spPr>
        <p:txBody>
          <a:bodyPr>
            <a:normAutofit/>
          </a:bodyPr>
          <a:lstStyle/>
          <a:p>
            <a:r>
              <a:rPr lang="ru-RU" dirty="0"/>
              <a:t>Отбор происходит по следующим критериям:</a:t>
            </a:r>
            <a:endParaRPr lang="en-US" dirty="0"/>
          </a:p>
          <a:p>
            <a:pPr marL="342900" indent="-342900">
              <a:buAutoNum type="arabicPeriod"/>
            </a:pPr>
            <a:r>
              <a:rPr lang="ru-RU" dirty="0"/>
              <a:t>уместность в чат-ботах;</a:t>
            </a:r>
          </a:p>
          <a:p>
            <a:pPr marL="342900" indent="-342900">
              <a:buAutoNum type="arabicPeriod"/>
            </a:pPr>
            <a:r>
              <a:rPr lang="ru-RU" dirty="0"/>
              <a:t>фокусирование на формате сообщений, а не на дизайне чат-бота;</a:t>
            </a:r>
          </a:p>
          <a:p>
            <a:pPr marL="342900" indent="-342900">
              <a:buAutoNum type="arabicPeriod"/>
            </a:pPr>
            <a:r>
              <a:rPr lang="ru-RU" dirty="0"/>
              <a:t>сложность проверки;</a:t>
            </a:r>
          </a:p>
          <a:p>
            <a:pPr marL="342900" indent="-342900">
              <a:buAutoNum type="arabicPeriod"/>
            </a:pPr>
            <a:r>
              <a:rPr lang="ru-RU" dirty="0"/>
              <a:t>очевидность результата.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2EB5CA-EC21-024E-0F4E-3965F91A9FC8}"/>
              </a:ext>
            </a:extLst>
          </p:cNvPr>
          <p:cNvSpPr txBox="1"/>
          <p:nvPr/>
        </p:nvSpPr>
        <p:spPr>
          <a:xfrm>
            <a:off x="6096000" y="5692023"/>
            <a:ext cx="547384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200" b="1" dirty="0">
                <a:latin typeface="HSE Sans Black" panose="02000000000000000000" pitchFamily="2" charset="0"/>
              </a:rPr>
              <a:t>Таблица 1: </a:t>
            </a:r>
            <a:r>
              <a:rPr lang="ru-RU" sz="1200" b="1" dirty="0">
                <a:latin typeface="HSE Sans Thin" panose="02000000000000000000" pitchFamily="2" charset="0"/>
              </a:rPr>
              <a:t>Отобранные признаки формы представления ответов в чат-ботах.</a:t>
            </a:r>
          </a:p>
        </p:txBody>
      </p:sp>
      <p:graphicFrame>
        <p:nvGraphicFramePr>
          <p:cNvPr id="7" name="Таблица 7">
            <a:extLst>
              <a:ext uri="{FF2B5EF4-FFF2-40B4-BE49-F238E27FC236}">
                <a16:creationId xmlns:a16="http://schemas.microsoft.com/office/drawing/2014/main" id="{7269F681-2725-E433-1F5A-EC9155D1B7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2790868"/>
              </p:ext>
            </p:extLst>
          </p:nvPr>
        </p:nvGraphicFramePr>
        <p:xfrm>
          <a:off x="6096000" y="2386829"/>
          <a:ext cx="5473847" cy="328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2268">
                  <a:extLst>
                    <a:ext uri="{9D8B030D-6E8A-4147-A177-3AD203B41FA5}">
                      <a16:colId xmlns:a16="http://schemas.microsoft.com/office/drawing/2014/main" val="3711016383"/>
                    </a:ext>
                  </a:extLst>
                </a:gridCol>
                <a:gridCol w="2780270">
                  <a:extLst>
                    <a:ext uri="{9D8B030D-6E8A-4147-A177-3AD203B41FA5}">
                      <a16:colId xmlns:a16="http://schemas.microsoft.com/office/drawing/2014/main" val="3917024673"/>
                    </a:ext>
                  </a:extLst>
                </a:gridCol>
                <a:gridCol w="2331309">
                  <a:extLst>
                    <a:ext uri="{9D8B030D-6E8A-4147-A177-3AD203B41FA5}">
                      <a16:colId xmlns:a16="http://schemas.microsoft.com/office/drawing/2014/main" val="18871955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200" b="1" i="0" dirty="0">
                          <a:latin typeface="HSE Sans Black" panose="02000000000000000000" pitchFamily="2" charset="0"/>
                        </a:rPr>
                        <a:t>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b="1" i="0" dirty="0">
                          <a:latin typeface="HSE Sans Black" panose="02000000000000000000" pitchFamily="2" charset="0"/>
                        </a:rPr>
                        <a:t>Первый вариант признака формы представления ответов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b="1" i="0" dirty="0">
                          <a:latin typeface="HSE Sans Black" panose="02000000000000000000" pitchFamily="2" charset="0"/>
                        </a:rPr>
                        <a:t>Второй вариант признака формы представления ответов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8443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i="0" dirty="0">
                          <a:latin typeface="HSE Sans Thin" panose="02000000000000000000" pitchFamily="2" charset="0"/>
                        </a:rPr>
                        <a:t>1</a:t>
                      </a:r>
                      <a:endParaRPr lang="ru-RU" sz="1100" b="1" i="0" dirty="0">
                        <a:latin typeface="HSE Sans Thin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i="0" dirty="0">
                          <a:latin typeface="HSE Sans Thin" panose="02000000000000000000" pitchFamily="2" charset="0"/>
                        </a:rPr>
                        <a:t>Присутствуют смайлики в тексте.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i="0" dirty="0">
                          <a:latin typeface="HSE Sans Thin" panose="02000000000000000000" pitchFamily="2" charset="0"/>
                        </a:rPr>
                        <a:t>Отсутствуют смайлики в тексте.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05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i="0" dirty="0">
                          <a:latin typeface="HSE Sans Thin" panose="02000000000000000000" pitchFamily="2" charset="0"/>
                        </a:rPr>
                        <a:t>2</a:t>
                      </a:r>
                      <a:endParaRPr lang="ru-RU" sz="1100" b="1" i="0" dirty="0">
                        <a:latin typeface="HSE Sans Thin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i="0" dirty="0">
                          <a:latin typeface="HSE Sans Thin" panose="02000000000000000000" pitchFamily="2" charset="0"/>
                        </a:rPr>
                        <a:t>Правильно поставленные грамматика, пунктуация, орфография.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i="0" dirty="0">
                          <a:latin typeface="HSE Sans Thin" panose="02000000000000000000" pitchFamily="2" charset="0"/>
                        </a:rPr>
                        <a:t>Ошибки в грамматике, пунктуации, орфографии.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159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i="0" dirty="0">
                          <a:latin typeface="HSE Sans Thin" panose="02000000000000000000" pitchFamily="2" charset="0"/>
                        </a:rPr>
                        <a:t>3</a:t>
                      </a:r>
                      <a:endParaRPr lang="ru-RU" sz="1100" b="1" i="0" dirty="0">
                        <a:latin typeface="HSE Sans Thin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i="0" dirty="0">
                          <a:latin typeface="HSE Sans Thin" panose="02000000000000000000" pitchFamily="2" charset="0"/>
                        </a:rPr>
                        <a:t>Отвечать шутками с остроумными ответами, а также реакции ''вау'', ''оу'', т.д.. Например, когда чат-бот не понял пользователя или пользователь не предоставил необходимые данные чат-боту, то чат-бот просит переформулировать сообщение вместе с шуткой.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i="0" dirty="0">
                          <a:latin typeface="HSE Sans Thin" panose="02000000000000000000" pitchFamily="2" charset="0"/>
                        </a:rPr>
                        <a:t>Отвечать нейтрально вне зависимости от ситуации.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81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i="0" dirty="0">
                          <a:latin typeface="HSE Sans Thin" panose="02000000000000000000" pitchFamily="2" charset="0"/>
                        </a:rPr>
                        <a:t>4</a:t>
                      </a:r>
                      <a:endParaRPr lang="ru-RU" sz="1100" b="1" i="0" dirty="0">
                        <a:latin typeface="HSE Sans Thin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i="0" dirty="0">
                          <a:latin typeface="HSE Sans Thin" panose="02000000000000000000" pitchFamily="2" charset="0"/>
                        </a:rPr>
                        <a:t>Текст без разбиений на части.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i="0" dirty="0">
                          <a:latin typeface="HSE Sans Thin" panose="02000000000000000000" pitchFamily="2" charset="0"/>
                        </a:rPr>
                        <a:t>Текст разбит на несколько частей, которые приходят пользователю последовательно.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40927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9976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ABE1F6DB-2C79-0F40-985F-DB8180BAFB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2070100" cy="415925"/>
          </a:xfrm>
        </p:spPr>
        <p:txBody>
          <a:bodyPr/>
          <a:lstStyle/>
          <a:p>
            <a:r>
              <a:rPr lang="ru-RU" dirty="0"/>
              <a:t>Информационные системы и взаимодействие человек-компьютер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CC9B4C-151F-204A-9B26-BE1838EFB24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Форма представления ответов и доверие информации в чат-ботах: рекомендации по проектированию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3CD81CA-2715-AB4B-A575-27FBCE550D2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Темы чат-ботов</a:t>
            </a:r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D6248A15-8E7E-BC4A-A1F2-4446573BC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8" y="1447790"/>
            <a:ext cx="11103594" cy="777025"/>
          </a:xfrm>
        </p:spPr>
        <p:txBody>
          <a:bodyPr>
            <a:normAutofit/>
          </a:bodyPr>
          <a:lstStyle/>
          <a:p>
            <a:r>
              <a:rPr lang="ru-RU" dirty="0"/>
              <a:t>Темы чат-ботов: две разные по уровню формальности</a:t>
            </a:r>
          </a:p>
        </p:txBody>
      </p:sp>
      <p:graphicFrame>
        <p:nvGraphicFramePr>
          <p:cNvPr id="9" name="Текст 3">
            <a:extLst>
              <a:ext uri="{FF2B5EF4-FFF2-40B4-BE49-F238E27FC236}">
                <a16:creationId xmlns:a16="http://schemas.microsoft.com/office/drawing/2014/main" id="{16365A2D-6272-AADF-2F47-C32EA8D7B1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62716228"/>
              </p:ext>
            </p:extLst>
          </p:nvPr>
        </p:nvGraphicFramePr>
        <p:xfrm>
          <a:off x="3459163" y="2016976"/>
          <a:ext cx="5245561" cy="33932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46577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ABE1F6DB-2C79-0F40-985F-DB8180BAFB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1933143" cy="415925"/>
          </a:xfrm>
        </p:spPr>
        <p:txBody>
          <a:bodyPr/>
          <a:lstStyle/>
          <a:p>
            <a:r>
              <a:rPr lang="ru-RU" dirty="0"/>
              <a:t>Информационные системы и взаимодействие человек-компьютер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CC9B4C-151F-204A-9B26-BE1838EFB24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Форма представления ответов и доверие информации в чат-ботах: рекомендации по проектированию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3CD81CA-2715-AB4B-A575-27FBCE550D2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Организация пользовательского исследования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5759A9C6-69C4-5447-8A46-A98387532C8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898" y="2075935"/>
            <a:ext cx="5510102" cy="3632887"/>
          </a:xfrm>
        </p:spPr>
        <p:txBody>
          <a:bodyPr>
            <a:normAutofit lnSpcReduction="10000"/>
          </a:bodyPr>
          <a:lstStyle/>
          <a:p>
            <a:pPr marL="800100" lvl="1" indent="-342900">
              <a:buFont typeface="+mj-lt"/>
              <a:buAutoNum type="arabicPeriod"/>
            </a:pPr>
            <a:r>
              <a:rPr lang="ru-RU" dirty="0"/>
              <a:t>”Какому чат-боту вы доверяете больше, с каким из двух вы бы продолжили взаимодействие?”.</a:t>
            </a: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ru-RU" dirty="0"/>
              <a:t>Атрибуты: четыре признака формы представления ответов</a:t>
            </a:r>
            <a:r>
              <a:rPr lang="en-US" dirty="0"/>
              <a:t>.</a:t>
            </a:r>
            <a:endParaRPr lang="ru-RU" dirty="0"/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ru-RU" dirty="0"/>
              <a:t>Уровни: варианты признаков (по два)</a:t>
            </a:r>
            <a:r>
              <a:rPr lang="en-US" dirty="0"/>
              <a:t>.</a:t>
            </a:r>
            <a:endParaRPr lang="ru-RU" dirty="0"/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ru-RU" dirty="0"/>
              <a:t>Полный факториальный дизайн</a:t>
            </a:r>
            <a:r>
              <a:rPr lang="en-US" dirty="0"/>
              <a:t>.</a:t>
            </a:r>
            <a:endParaRPr lang="ru-RU" dirty="0"/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ru-RU" dirty="0"/>
              <a:t>Количество профилей, показанных за шаг: два</a:t>
            </a:r>
            <a:r>
              <a:rPr lang="en-US" dirty="0"/>
              <a:t>.</a:t>
            </a:r>
            <a:endParaRPr lang="ru-RU" dirty="0"/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ru-RU" dirty="0"/>
              <a:t>Всего десять шагов + четыре прямых вопроса об отношении к каждому признаку</a:t>
            </a:r>
            <a:r>
              <a:rPr lang="en-US" dirty="0"/>
              <a:t>.</a:t>
            </a:r>
            <a:endParaRPr lang="ru-RU" dirty="0"/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ru-RU" dirty="0"/>
              <a:t>Пользователю произвольно назначается одна из пяти сформированных последовательностей профилей для выбора</a:t>
            </a:r>
            <a:r>
              <a:rPr lang="en-US" dirty="0"/>
              <a:t>.</a:t>
            </a:r>
            <a:endParaRPr lang="ru-RU" dirty="0"/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ru-RU" dirty="0"/>
              <a:t>В качестве платформы для проведения виньет анализа используется </a:t>
            </a:r>
            <a:r>
              <a:rPr lang="en-US" dirty="0" err="1"/>
              <a:t>conjointly.com</a:t>
            </a:r>
            <a:r>
              <a:rPr lang="en-US" dirty="0"/>
              <a:t>.</a:t>
            </a: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ru-RU" dirty="0"/>
              <a:t>Должно быть</a:t>
            </a:r>
            <a:r>
              <a:rPr lang="en-US" dirty="0"/>
              <a:t> </a:t>
            </a:r>
            <a:r>
              <a:rPr lang="ru-RU" dirty="0"/>
              <a:t>собрано не менее 400 респондентов на каждую тему чат-бота.</a:t>
            </a: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endParaRPr lang="ru-RU" dirty="0"/>
          </a:p>
          <a:p>
            <a:pPr lvl="1"/>
            <a:endParaRPr lang="ru-RU" dirty="0"/>
          </a:p>
          <a:p>
            <a:pPr marL="342900" indent="-342900">
              <a:buAutoNum type="arabicPeriod"/>
            </a:pPr>
            <a:endParaRPr lang="ru-RU" dirty="0"/>
          </a:p>
        </p:txBody>
      </p:sp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9F4F341A-5763-A13D-AE35-EFCDE985B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8" y="1447790"/>
            <a:ext cx="5673993" cy="777025"/>
          </a:xfrm>
        </p:spPr>
        <p:txBody>
          <a:bodyPr>
            <a:normAutofit/>
          </a:bodyPr>
          <a:lstStyle/>
          <a:p>
            <a:r>
              <a:rPr lang="ru-RU" dirty="0"/>
              <a:t>Задание параметров виньет анализа</a:t>
            </a:r>
            <a:br>
              <a:rPr lang="ru-RU" dirty="0"/>
            </a:br>
            <a:endParaRPr lang="ru-RU" dirty="0"/>
          </a:p>
        </p:txBody>
      </p:sp>
      <p:pic>
        <p:nvPicPr>
          <p:cNvPr id="7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B5211BEA-0DE3-62BC-D1B0-42C333A110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2542" y="1447790"/>
            <a:ext cx="3136900" cy="5038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230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5576F3CC-3C73-F441-AAE6-50AF712EAC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Форма представления ответов и доверие информации в чат-ботах: рекомендации по проектированию</a:t>
            </a:r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7D49100-ECF5-A24F-9537-3BD16DFCC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итоговых профилей в </a:t>
            </a:r>
            <a:r>
              <a:rPr lang="en-US" dirty="0"/>
              <a:t>Telegram </a:t>
            </a:r>
            <a:r>
              <a:rPr lang="ru-RU" dirty="0"/>
              <a:t>мессенджере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1F4B1D31-3576-0740-BA52-B317564F66B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Результаты</a:t>
            </a:r>
          </a:p>
          <a:p>
            <a:r>
              <a:rPr lang="ru-RU" dirty="0"/>
              <a:t>Организация пользовательского исследования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EFE5C97-483F-42E0-BF13-91E827191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99007"/>
            <a:ext cx="2500169" cy="4444744"/>
          </a:xfrm>
          <a:prstGeom prst="rect">
            <a:avLst/>
          </a:prstGeom>
        </p:spPr>
      </p:pic>
      <p:pic>
        <p:nvPicPr>
          <p:cNvPr id="13" name="Рисунок 12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565276C4-23D0-8ED3-AF02-A7F537D7DC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8428" y="1999007"/>
            <a:ext cx="2500169" cy="4444744"/>
          </a:xfrm>
          <a:prstGeom prst="rect">
            <a:avLst/>
          </a:prstGeom>
        </p:spPr>
      </p:pic>
      <p:graphicFrame>
        <p:nvGraphicFramePr>
          <p:cNvPr id="2" name="Таблица 4">
            <a:extLst>
              <a:ext uri="{FF2B5EF4-FFF2-40B4-BE49-F238E27FC236}">
                <a16:creationId xmlns:a16="http://schemas.microsoft.com/office/drawing/2014/main" id="{3E4CA76A-5F35-599B-1230-1E07F56581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3209791"/>
              </p:ext>
            </p:extLst>
          </p:nvPr>
        </p:nvGraphicFramePr>
        <p:xfrm>
          <a:off x="850756" y="1999007"/>
          <a:ext cx="4389516" cy="197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94758">
                  <a:extLst>
                    <a:ext uri="{9D8B030D-6E8A-4147-A177-3AD203B41FA5}">
                      <a16:colId xmlns:a16="http://schemas.microsoft.com/office/drawing/2014/main" val="290992078"/>
                    </a:ext>
                  </a:extLst>
                </a:gridCol>
                <a:gridCol w="2194758">
                  <a:extLst>
                    <a:ext uri="{9D8B030D-6E8A-4147-A177-3AD203B41FA5}">
                      <a16:colId xmlns:a16="http://schemas.microsoft.com/office/drawing/2014/main" val="62238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300" b="1" i="0" dirty="0">
                          <a:latin typeface="HSE Sans Black" panose="02000000000000000000" pitchFamily="2" charset="0"/>
                        </a:rPr>
                        <a:t>Признак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300" b="1" i="0" dirty="0">
                          <a:latin typeface="HSE Sans Black" panose="02000000000000000000" pitchFamily="2" charset="0"/>
                        </a:rPr>
                        <a:t>Уровень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06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300" b="1" dirty="0">
                          <a:latin typeface="HSE Sans Thin" panose="02000000000000000000" pitchFamily="2" charset="0"/>
                        </a:rPr>
                        <a:t>Смайлики</a:t>
                      </a:r>
                    </a:p>
                  </a:txBody>
                  <a:tcPr>
                    <a:solidFill>
                      <a:srgbClr val="BEEFB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b="1" dirty="0">
                          <a:latin typeface="HSE Sans Thin" panose="02000000000000000000" pitchFamily="2" charset="0"/>
                        </a:rPr>
                        <a:t>Присутствуют в тексте</a:t>
                      </a:r>
                    </a:p>
                  </a:txBody>
                  <a:tcPr>
                    <a:solidFill>
                      <a:srgbClr val="BEEF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9381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300" b="1" dirty="0">
                          <a:latin typeface="HSE Sans Thin" panose="02000000000000000000" pitchFamily="2" charset="0"/>
                        </a:rPr>
                        <a:t>Грамматика, пунктуация, орфография</a:t>
                      </a:r>
                    </a:p>
                  </a:txBody>
                  <a:tcPr>
                    <a:solidFill>
                      <a:srgbClr val="BEEFB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b="1" dirty="0">
                          <a:latin typeface="HSE Sans Thin" panose="02000000000000000000" pitchFamily="2" charset="0"/>
                        </a:rPr>
                        <a:t>Правильно поставлены</a:t>
                      </a:r>
                    </a:p>
                  </a:txBody>
                  <a:tcPr>
                    <a:solidFill>
                      <a:srgbClr val="BEEF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4785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300" b="1" dirty="0">
                          <a:latin typeface="HSE Sans Thin" panose="02000000000000000000" pitchFamily="2" charset="0"/>
                        </a:rPr>
                        <a:t>Шутки</a:t>
                      </a:r>
                    </a:p>
                  </a:txBody>
                  <a:tcPr>
                    <a:solidFill>
                      <a:srgbClr val="ECA4B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b="1" dirty="0">
                          <a:latin typeface="HSE Sans Thin" panose="02000000000000000000" pitchFamily="2" charset="0"/>
                        </a:rPr>
                        <a:t>Отсутствуют в тексте</a:t>
                      </a:r>
                    </a:p>
                  </a:txBody>
                  <a:tcPr>
                    <a:solidFill>
                      <a:srgbClr val="ECA4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3760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300" b="1" dirty="0">
                          <a:latin typeface="HSE Sans Thin" panose="02000000000000000000" pitchFamily="2" charset="0"/>
                        </a:rPr>
                        <a:t>Текст без разбиений</a:t>
                      </a:r>
                    </a:p>
                  </a:txBody>
                  <a:tcPr>
                    <a:solidFill>
                      <a:srgbClr val="BEEFB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b="1" dirty="0">
                          <a:latin typeface="HSE Sans Thin" panose="02000000000000000000" pitchFamily="2" charset="0"/>
                        </a:rPr>
                        <a:t>Текст не разбит на части</a:t>
                      </a:r>
                    </a:p>
                  </a:txBody>
                  <a:tcPr>
                    <a:solidFill>
                      <a:srgbClr val="BEEF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6748634"/>
                  </a:ext>
                </a:extLst>
              </a:tr>
            </a:tbl>
          </a:graphicData>
        </a:graphic>
      </p:graphicFrame>
      <p:sp>
        <p:nvSpPr>
          <p:cNvPr id="9" name="Текст 8">
            <a:extLst>
              <a:ext uri="{FF2B5EF4-FFF2-40B4-BE49-F238E27FC236}">
                <a16:creationId xmlns:a16="http://schemas.microsoft.com/office/drawing/2014/main" id="{F7E3B6E2-0671-F987-7BE4-BCAC8C31D7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Информационные системы и взаимодействие человек-компьютер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0688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ABE1F6DB-2C79-0F40-985F-DB8180BAFB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2070100" cy="415925"/>
          </a:xfrm>
        </p:spPr>
        <p:txBody>
          <a:bodyPr/>
          <a:lstStyle/>
          <a:p>
            <a:r>
              <a:rPr lang="ru-RU" dirty="0"/>
              <a:t>Информационные системы и взаимодействие человек-компьютер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CC9B4C-151F-204A-9B26-BE1838EFB24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Форма представления ответов и доверие информации в чат-ботах: рекомендации по проектированию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3CD81CA-2715-AB4B-A575-27FBCE550D2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Организация пользовательского исследования</a:t>
            </a:r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D6248A15-8E7E-BC4A-A1F2-4446573BC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9" y="1447790"/>
            <a:ext cx="5510102" cy="777025"/>
          </a:xfrm>
        </p:spPr>
        <p:txBody>
          <a:bodyPr>
            <a:normAutofit/>
          </a:bodyPr>
          <a:lstStyle/>
          <a:p>
            <a:r>
              <a:rPr lang="ru-RU" dirty="0"/>
              <a:t>Набор респондентов</a:t>
            </a:r>
          </a:p>
        </p:txBody>
      </p:sp>
      <p:graphicFrame>
        <p:nvGraphicFramePr>
          <p:cNvPr id="18" name="Таблица 18">
            <a:extLst>
              <a:ext uri="{FF2B5EF4-FFF2-40B4-BE49-F238E27FC236}">
                <a16:creationId xmlns:a16="http://schemas.microsoft.com/office/drawing/2014/main" id="{0FB7981A-E1E8-1A6A-7779-43684BCCF2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9876537"/>
              </p:ext>
            </p:extLst>
          </p:nvPr>
        </p:nvGraphicFramePr>
        <p:xfrm>
          <a:off x="5796549" y="2224815"/>
          <a:ext cx="6076838" cy="38895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95426">
                  <a:extLst>
                    <a:ext uri="{9D8B030D-6E8A-4147-A177-3AD203B41FA5}">
                      <a16:colId xmlns:a16="http://schemas.microsoft.com/office/drawing/2014/main" val="2492871683"/>
                    </a:ext>
                  </a:extLst>
                </a:gridCol>
                <a:gridCol w="1997613">
                  <a:extLst>
                    <a:ext uri="{9D8B030D-6E8A-4147-A177-3AD203B41FA5}">
                      <a16:colId xmlns:a16="http://schemas.microsoft.com/office/drawing/2014/main" val="3918540968"/>
                    </a:ext>
                  </a:extLst>
                </a:gridCol>
                <a:gridCol w="1983799">
                  <a:extLst>
                    <a:ext uri="{9D8B030D-6E8A-4147-A177-3AD203B41FA5}">
                      <a16:colId xmlns:a16="http://schemas.microsoft.com/office/drawing/2014/main" val="1751080786"/>
                    </a:ext>
                  </a:extLst>
                </a:gridCol>
              </a:tblGrid>
              <a:tr h="835506">
                <a:tc>
                  <a:txBody>
                    <a:bodyPr/>
                    <a:lstStyle/>
                    <a:p>
                      <a:r>
                        <a:rPr lang="ru-RU" sz="1200" b="1" i="0" dirty="0">
                          <a:latin typeface="HSE Sans Black" panose="02000000000000000000" pitchFamily="2" charset="0"/>
                        </a:rPr>
                        <a:t>Статус опроса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i="0" kern="1200" dirty="0">
                          <a:solidFill>
                            <a:schemeClr val="tx1"/>
                          </a:solidFill>
                          <a:effectLst/>
                          <a:latin typeface="HSE Sans Black" panose="02000000000000000000" pitchFamily="2" charset="0"/>
                          <a:ea typeface="+mn-ea"/>
                          <a:cs typeface="+mn-cs"/>
                        </a:rPr>
                        <a:t>Респонденты чат-бота ”Интересные факты” (Всего 952 ответа) </a:t>
                      </a:r>
                      <a:endParaRPr lang="ru-RU" sz="1200" b="1" i="0" dirty="0">
                        <a:effectLst/>
                        <a:latin typeface="HSE Sans Black" panose="02000000000000000000" pitchFamily="2" charset="0"/>
                      </a:endParaRPr>
                    </a:p>
                    <a:p>
                      <a:endParaRPr lang="ru-RU" sz="1200" b="1" i="0" dirty="0">
                        <a:latin typeface="HSE Sans Black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i="0" kern="1200" dirty="0">
                          <a:solidFill>
                            <a:schemeClr val="tx1"/>
                          </a:solidFill>
                          <a:effectLst/>
                          <a:latin typeface="HSE Sans Black" panose="02000000000000000000" pitchFamily="2" charset="0"/>
                          <a:ea typeface="+mn-ea"/>
                          <a:cs typeface="+mn-cs"/>
                        </a:rPr>
                        <a:t>Респонденты чат-бота ”Нужна помощь с записью?” (Всего 1012 ответов) </a:t>
                      </a:r>
                      <a:endParaRPr lang="ru-RU" sz="1200" b="1" i="0" dirty="0">
                        <a:effectLst/>
                        <a:latin typeface="HSE Sans Black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5066658"/>
                  </a:ext>
                </a:extLst>
              </a:tr>
              <a:tr h="3765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b="1" kern="1200" dirty="0">
                          <a:solidFill>
                            <a:schemeClr val="tx1"/>
                          </a:solidFill>
                          <a:effectLst/>
                          <a:latin typeface="HSE Sans Thin" panose="02000000000000000000" pitchFamily="2" charset="0"/>
                          <a:ea typeface="+mn-ea"/>
                          <a:cs typeface="+mn-cs"/>
                        </a:rPr>
                        <a:t>Завершен</a:t>
                      </a:r>
                      <a:endParaRPr lang="ru-RU" sz="1100" b="1" dirty="0">
                        <a:latin typeface="HSE Sans Thin" panose="02000000000000000000" pitchFamily="2" charset="0"/>
                      </a:endParaRPr>
                    </a:p>
                  </a:txBody>
                  <a:tcPr>
                    <a:solidFill>
                      <a:srgbClr val="BEEFB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kern="1200" dirty="0">
                          <a:solidFill>
                            <a:schemeClr val="tx1"/>
                          </a:solidFill>
                          <a:effectLst/>
                          <a:latin typeface="HSE Sans Thin" panose="02000000000000000000" pitchFamily="2" charset="0"/>
                          <a:ea typeface="+mn-ea"/>
                          <a:cs typeface="+mn-cs"/>
                        </a:rPr>
                        <a:t>406 (42,6%) </a:t>
                      </a:r>
                      <a:endParaRPr lang="ru-RU" sz="1100" b="1" dirty="0">
                        <a:latin typeface="HSE Sans Thin" panose="02000000000000000000" pitchFamily="2" charset="0"/>
                      </a:endParaRPr>
                    </a:p>
                  </a:txBody>
                  <a:tcPr>
                    <a:solidFill>
                      <a:srgbClr val="BEEF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b="1" kern="1200" dirty="0">
                          <a:solidFill>
                            <a:schemeClr val="tx1"/>
                          </a:solidFill>
                          <a:effectLst/>
                          <a:latin typeface="HSE Sans Thin" panose="02000000000000000000" pitchFamily="2" charset="0"/>
                          <a:ea typeface="+mn-ea"/>
                          <a:cs typeface="+mn-cs"/>
                        </a:rPr>
                        <a:t>414 (40,9%) </a:t>
                      </a:r>
                      <a:endParaRPr lang="ru-RU" sz="1100" b="1" dirty="0">
                        <a:latin typeface="HSE Sans Thin" panose="02000000000000000000" pitchFamily="2" charset="0"/>
                      </a:endParaRPr>
                    </a:p>
                    <a:p>
                      <a:endParaRPr lang="ru-RU" sz="1100" b="1" dirty="0">
                        <a:latin typeface="HSE Sans Thin" panose="02000000000000000000" pitchFamily="2" charset="0"/>
                      </a:endParaRPr>
                    </a:p>
                  </a:txBody>
                  <a:tcPr>
                    <a:solidFill>
                      <a:srgbClr val="BEEF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9083430"/>
                  </a:ext>
                </a:extLst>
              </a:tr>
              <a:tr h="376566">
                <a:tc>
                  <a:txBody>
                    <a:bodyPr/>
                    <a:lstStyle/>
                    <a:p>
                      <a:r>
                        <a:rPr lang="ru-RU" sz="1100" b="1" dirty="0">
                          <a:effectLst/>
                          <a:latin typeface="HSE Sans Thin" panose="02000000000000000000" pitchFamily="2" charset="0"/>
                        </a:rPr>
                        <a:t>Ссылка опроса была открыта, но опрос не был завершен </a:t>
                      </a:r>
                    </a:p>
                  </a:txBody>
                  <a:tcPr anchor="ctr">
                    <a:solidFill>
                      <a:srgbClr val="ECA4B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effectLst/>
                          <a:latin typeface="HSE Sans Thin" panose="02000000000000000000" pitchFamily="2" charset="0"/>
                        </a:rPr>
                        <a:t>320 (33,6%) </a:t>
                      </a:r>
                    </a:p>
                  </a:txBody>
                  <a:tcPr anchor="ctr">
                    <a:solidFill>
                      <a:srgbClr val="ECA4B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effectLst/>
                          <a:latin typeface="HSE Sans Thin" panose="02000000000000000000" pitchFamily="2" charset="0"/>
                        </a:rPr>
                        <a:t>379 (37,5%) </a:t>
                      </a:r>
                    </a:p>
                  </a:txBody>
                  <a:tcPr anchor="ctr">
                    <a:solidFill>
                      <a:srgbClr val="ECA4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8290636"/>
                  </a:ext>
                </a:extLst>
              </a:tr>
              <a:tr h="8355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b="1" dirty="0">
                          <a:effectLst/>
                          <a:latin typeface="HSE Sans Thin" panose="02000000000000000000" pitchFamily="2" charset="0"/>
                        </a:rPr>
                        <a:t>Ответ исключен ввиду повторного прохождения опроса (одинаковые файлы </a:t>
                      </a:r>
                      <a:r>
                        <a:rPr lang="en-US" sz="1100" b="1" dirty="0">
                          <a:effectLst/>
                          <a:latin typeface="HSE Sans Thin" panose="02000000000000000000" pitchFamily="2" charset="0"/>
                        </a:rPr>
                        <a:t>cookie) </a:t>
                      </a:r>
                    </a:p>
                  </a:txBody>
                  <a:tcPr anchor="ctr">
                    <a:solidFill>
                      <a:srgbClr val="ECA4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b="1" dirty="0">
                          <a:effectLst/>
                          <a:latin typeface="HSE Sans Thin" panose="02000000000000000000" pitchFamily="2" charset="0"/>
                        </a:rPr>
                        <a:t>31 (3,3%) </a:t>
                      </a:r>
                    </a:p>
                    <a:p>
                      <a:endParaRPr lang="ru-RU" sz="1100" b="1" dirty="0">
                        <a:effectLst/>
                        <a:latin typeface="HSE Sans Thin" panose="02000000000000000000" pitchFamily="2" charset="0"/>
                      </a:endParaRPr>
                    </a:p>
                  </a:txBody>
                  <a:tcPr anchor="ctr">
                    <a:solidFill>
                      <a:srgbClr val="ECA4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b="1" dirty="0">
                          <a:effectLst/>
                          <a:latin typeface="HSE Sans Thin" panose="02000000000000000000" pitchFamily="2" charset="0"/>
                        </a:rPr>
                        <a:t>24 (2,4%) </a:t>
                      </a:r>
                    </a:p>
                    <a:p>
                      <a:endParaRPr lang="ru-RU" sz="1100" b="1" dirty="0">
                        <a:effectLst/>
                        <a:latin typeface="HSE Sans Thin" panose="02000000000000000000" pitchFamily="2" charset="0"/>
                      </a:endParaRPr>
                    </a:p>
                  </a:txBody>
                  <a:tcPr anchor="ctr">
                    <a:solidFill>
                      <a:srgbClr val="ECA4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360570"/>
                  </a:ext>
                </a:extLst>
              </a:tr>
              <a:tr h="6825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b="1" dirty="0">
                          <a:effectLst/>
                          <a:latin typeface="HSE Sans Thin" panose="02000000000000000000" pitchFamily="2" charset="0"/>
                        </a:rPr>
                        <a:t>Ответ исключен ввиду повторного прохождения опроса (одинаковый </a:t>
                      </a:r>
                      <a:r>
                        <a:rPr lang="en-US" sz="1100" b="1" dirty="0">
                          <a:effectLst/>
                          <a:latin typeface="HSE Sans Thin" panose="02000000000000000000" pitchFamily="2" charset="0"/>
                        </a:rPr>
                        <a:t>IP-</a:t>
                      </a:r>
                      <a:r>
                        <a:rPr lang="ru-RU" sz="1100" b="1" dirty="0">
                          <a:effectLst/>
                          <a:latin typeface="HSE Sans Thin" panose="02000000000000000000" pitchFamily="2" charset="0"/>
                        </a:rPr>
                        <a:t>адрес) </a:t>
                      </a:r>
                    </a:p>
                  </a:txBody>
                  <a:tcPr anchor="ctr">
                    <a:solidFill>
                      <a:srgbClr val="ECA4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b="1" dirty="0">
                          <a:effectLst/>
                          <a:latin typeface="HSE Sans Thin" panose="02000000000000000000" pitchFamily="2" charset="0"/>
                        </a:rPr>
                        <a:t>192 (20,2%) </a:t>
                      </a:r>
                    </a:p>
                    <a:p>
                      <a:endParaRPr lang="ru-RU" sz="1100" b="1" dirty="0">
                        <a:effectLst/>
                        <a:latin typeface="HSE Sans Thin" panose="02000000000000000000" pitchFamily="2" charset="0"/>
                      </a:endParaRPr>
                    </a:p>
                  </a:txBody>
                  <a:tcPr anchor="ctr">
                    <a:solidFill>
                      <a:srgbClr val="ECA4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b="1" dirty="0">
                          <a:effectLst/>
                          <a:latin typeface="HSE Sans Thin" panose="02000000000000000000" pitchFamily="2" charset="0"/>
                        </a:rPr>
                        <a:t>107 (10,6%) </a:t>
                      </a:r>
                    </a:p>
                    <a:p>
                      <a:endParaRPr lang="ru-RU" sz="1100" b="1" dirty="0">
                        <a:effectLst/>
                        <a:latin typeface="HSE Sans Thin" panose="02000000000000000000" pitchFamily="2" charset="0"/>
                      </a:endParaRPr>
                    </a:p>
                  </a:txBody>
                  <a:tcPr anchor="ctr">
                    <a:solidFill>
                      <a:srgbClr val="ECA4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9644360"/>
                  </a:ext>
                </a:extLst>
              </a:tr>
              <a:tr h="6825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b="1" dirty="0">
                          <a:effectLst/>
                          <a:latin typeface="HSE Sans Thin" panose="02000000000000000000" pitchFamily="2" charset="0"/>
                        </a:rPr>
                        <a:t>Ответ исключен ввиду низкого качества (быстрая скорость прохождения опроса) </a:t>
                      </a:r>
                    </a:p>
                  </a:txBody>
                  <a:tcPr anchor="ctr">
                    <a:solidFill>
                      <a:srgbClr val="ECA4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b="1" dirty="0">
                          <a:effectLst/>
                          <a:latin typeface="HSE Sans Thin" panose="02000000000000000000" pitchFamily="2" charset="0"/>
                        </a:rPr>
                        <a:t>3 (0,3%) </a:t>
                      </a:r>
                    </a:p>
                    <a:p>
                      <a:endParaRPr lang="ru-RU" sz="1100" b="1" dirty="0">
                        <a:effectLst/>
                        <a:latin typeface="HSE Sans Thin" panose="02000000000000000000" pitchFamily="2" charset="0"/>
                      </a:endParaRPr>
                    </a:p>
                  </a:txBody>
                  <a:tcPr anchor="ctr">
                    <a:solidFill>
                      <a:srgbClr val="ECA4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b="1" dirty="0">
                          <a:effectLst/>
                          <a:latin typeface="HSE Sans Thin" panose="02000000000000000000" pitchFamily="2" charset="0"/>
                        </a:rPr>
                        <a:t>88 (8,7%) </a:t>
                      </a:r>
                    </a:p>
                    <a:p>
                      <a:endParaRPr lang="ru-RU" sz="1100" b="1" dirty="0">
                        <a:effectLst/>
                        <a:latin typeface="HSE Sans Thin" panose="02000000000000000000" pitchFamily="2" charset="0"/>
                      </a:endParaRPr>
                    </a:p>
                  </a:txBody>
                  <a:tcPr anchor="ctr">
                    <a:solidFill>
                      <a:srgbClr val="ECA4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5163516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28C7019E-E730-B7B9-8FEF-82A5CDCAEDC8}"/>
              </a:ext>
            </a:extLst>
          </p:cNvPr>
          <p:cNvSpPr txBox="1"/>
          <p:nvPr/>
        </p:nvSpPr>
        <p:spPr>
          <a:xfrm>
            <a:off x="5796549" y="6148921"/>
            <a:ext cx="44693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200" b="1" dirty="0">
                <a:latin typeface="HSE Sans Black" panose="02000000000000000000" pitchFamily="2" charset="0"/>
              </a:rPr>
              <a:t>Таблица 2</a:t>
            </a:r>
            <a:r>
              <a:rPr lang="ru-RU" sz="1200" dirty="0">
                <a:latin typeface="HSE Sans Black" panose="02000000000000000000" pitchFamily="2" charset="0"/>
              </a:rPr>
              <a:t>: </a:t>
            </a:r>
            <a:r>
              <a:rPr lang="ru-RU" sz="1200" b="1" dirty="0">
                <a:latin typeface="HSE Sans Thin" panose="02000000000000000000" pitchFamily="2" charset="0"/>
              </a:rPr>
              <a:t>Количество собранных данных по двум выборкам. </a:t>
            </a:r>
          </a:p>
          <a:p>
            <a:endParaRPr lang="ru-RU" sz="1200" dirty="0">
              <a:latin typeface="HSE Sans Thin" panose="02000000000000000000" pitchFamily="2" charset="0"/>
            </a:endParaRP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952C0BCC-ACA5-84B4-BBD9-1EB8A93BF4A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ru-RU" dirty="0"/>
              <a:t>Краудсорсинговая платформа Яндекс.Толока.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Только 50% топ-пользователей с пройденным тестом на знание русского языка.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Ввод кода по окончании прохождения опроса.</a:t>
            </a:r>
          </a:p>
          <a:p>
            <a:pPr marL="342900" indent="-342900">
              <a:buFont typeface="+mj-lt"/>
              <a:buAutoNum type="arabicPeriod"/>
            </a:pPr>
            <a:r>
              <a:rPr lang="ru-RU" b="1" dirty="0"/>
              <a:t>Целевая аудитория: </a:t>
            </a:r>
            <a:r>
              <a:rPr lang="ru-RU" dirty="0"/>
              <a:t>пользователи социальных сетей, которые являются носителями русского языка  (возраста старше 18 лет).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2876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ABE1F6DB-2C79-0F40-985F-DB8180BAFB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1957857" cy="415925"/>
          </a:xfrm>
        </p:spPr>
        <p:txBody>
          <a:bodyPr/>
          <a:lstStyle/>
          <a:p>
            <a:r>
              <a:rPr lang="ru-RU" dirty="0"/>
              <a:t>Информационные системы и взаимодействие человек-компьютер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CC9B4C-151F-204A-9B26-BE1838EFB24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Форма представления ответов и доверие информации в чат-ботах: рекомендации по проектированию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3CD81CA-2715-AB4B-A575-27FBCE550D2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Анализ данных</a:t>
            </a:r>
            <a:endParaRPr lang="en-US" dirty="0"/>
          </a:p>
        </p:txBody>
      </p:sp>
      <p:pic>
        <p:nvPicPr>
          <p:cNvPr id="6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24F81C79-8257-17DC-F755-4A9F723E55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r="1034" b="57347"/>
          <a:stretch/>
        </p:blipFill>
        <p:spPr>
          <a:xfrm>
            <a:off x="239495" y="1758950"/>
            <a:ext cx="5856505" cy="3340100"/>
          </a:xfrm>
          <a:prstGeom prst="rect">
            <a:avLst/>
          </a:prstGeom>
        </p:spPr>
      </p:pic>
      <p:pic>
        <p:nvPicPr>
          <p:cNvPr id="8" name="Рисунок 7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1BBF3195-5463-4F41-9CD6-A8EE24EADB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43" t="43339" r="9542"/>
          <a:stretch/>
        </p:blipFill>
        <p:spPr>
          <a:xfrm>
            <a:off x="6259892" y="1758950"/>
            <a:ext cx="5389776" cy="4759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582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Пользовательские 1">
      <a:dk1>
        <a:srgbClr val="0F2C68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000" dirty="0">
            <a:latin typeface="HSE Sans" panose="02000000000000000000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2A9C74E6E830D74E9B0FDDB4017A5417" ma:contentTypeVersion="13" ma:contentTypeDescription="Создание документа." ma:contentTypeScope="" ma:versionID="d4e423622451d608a8a05f4da7a1e1a2">
  <xsd:schema xmlns:xsd="http://www.w3.org/2001/XMLSchema" xmlns:xs="http://www.w3.org/2001/XMLSchema" xmlns:p="http://schemas.microsoft.com/office/2006/metadata/properties" xmlns:ns2="9875bd71-cde8-496c-a136-433f55d5e6d0" xmlns:ns3="e96afe77-3acb-4328-97fc-408e1bde3ecd" targetNamespace="http://schemas.microsoft.com/office/2006/metadata/properties" ma:root="true" ma:fieldsID="4831203c63c08b9f52ea6d3ee0d7a96e" ns2:_="" ns3:_="">
    <xsd:import namespace="9875bd71-cde8-496c-a136-433f55d5e6d0"/>
    <xsd:import namespace="e96afe77-3acb-4328-97fc-408e1bde3e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75bd71-cde8-496c-a136-433f55d5e6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6afe77-3acb-4328-97fc-408e1bde3ecd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Общий доступ с использованием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Совместно с подробностями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33DAF31-D8A6-49A0-9A5D-8B2EA5B1C511}">
  <ds:schemaRefs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purl.org/dc/dcmitype/"/>
    <ds:schemaRef ds:uri="e96afe77-3acb-4328-97fc-408e1bde3ecd"/>
    <ds:schemaRef ds:uri="http://schemas.microsoft.com/office/2006/metadata/properties"/>
    <ds:schemaRef ds:uri="http://purl.org/dc/terms/"/>
    <ds:schemaRef ds:uri="http://www.w3.org/XML/1998/namespace"/>
    <ds:schemaRef ds:uri="http://schemas.openxmlformats.org/package/2006/metadata/core-properties"/>
    <ds:schemaRef ds:uri="9875bd71-cde8-496c-a136-433f55d5e6d0"/>
  </ds:schemaRefs>
</ds:datastoreItem>
</file>

<file path=customXml/itemProps2.xml><?xml version="1.0" encoding="utf-8"?>
<ds:datastoreItem xmlns:ds="http://schemas.openxmlformats.org/officeDocument/2006/customXml" ds:itemID="{4D4651DD-DCCC-4759-B2F6-7F520BDCC2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875bd71-cde8-496c-a136-433f55d5e6d0"/>
    <ds:schemaRef ds:uri="e96afe77-3acb-4328-97fc-408e1bde3ec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34386AA-1848-4C75-B336-1053927CB0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12024</TotalTime>
  <Words>5408</Words>
  <Application>Microsoft Macintosh PowerPoint</Application>
  <PresentationFormat>Широкоэкранный</PresentationFormat>
  <Paragraphs>475</Paragraphs>
  <Slides>20</Slides>
  <Notes>20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HSE Sans</vt:lpstr>
      <vt:lpstr>HSE Sans Black</vt:lpstr>
      <vt:lpstr>HSE Sans Thin</vt:lpstr>
      <vt:lpstr>Office Theme</vt:lpstr>
      <vt:lpstr>Форма представления ответов и доверие информации в чат-ботах: рекомендации по проектированию</vt:lpstr>
      <vt:lpstr>Выпускная квалификационная работа нацелена на проверку таких гипотез, как:</vt:lpstr>
      <vt:lpstr>Схема процедуры исследования</vt:lpstr>
      <vt:lpstr>Список анализируемых признаков</vt:lpstr>
      <vt:lpstr>Темы чат-ботов: две разные по уровню формальности</vt:lpstr>
      <vt:lpstr>Задание параметров виньет анализа </vt:lpstr>
      <vt:lpstr>Примеры итоговых профилей в Telegram мессенджере</vt:lpstr>
      <vt:lpstr>Набор респондентов</vt:lpstr>
      <vt:lpstr>Презентация PowerPoint</vt:lpstr>
      <vt:lpstr>Найденные взаимосвязи между предпочтениями пользователей к признакам формы представления ответов</vt:lpstr>
      <vt:lpstr>Результаты логистической регрессии по переменным виньет анализа</vt:lpstr>
      <vt:lpstr>Однородность выборок </vt:lpstr>
      <vt:lpstr>Взаимосвязи между переменными  виньет анализа</vt:lpstr>
      <vt:lpstr>Описание значимых ответов на прямые вопросы </vt:lpstr>
      <vt:lpstr>Взаимосвязь доверия с предпочтением к смайликам</vt:lpstr>
      <vt:lpstr>Взаимосвязь доверия с предпочтением к грамматике, пунктуации, орфографии</vt:lpstr>
      <vt:lpstr>Взаимосвязь доверия с предпочтением к шуткам</vt:lpstr>
      <vt:lpstr>Взаимосвязь доверия с предпочтением к тексту без разбиений</vt:lpstr>
      <vt:lpstr>Рекомендации по проектированию чат-бота</vt:lpstr>
      <vt:lpstr>Ограничения работы, и ее возможные улучшения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Кутьков Юрий Юрьевич</dc:creator>
  <cp:lastModifiedBy>Барсук Полина Игоревна</cp:lastModifiedBy>
  <cp:revision>157</cp:revision>
  <cp:lastPrinted>2021-11-11T13:08:42Z</cp:lastPrinted>
  <dcterms:created xsi:type="dcterms:W3CDTF">2021-11-11T08:52:47Z</dcterms:created>
  <dcterms:modified xsi:type="dcterms:W3CDTF">2022-08-19T10:48:58Z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0x0101002A9C74E6E830D74E9B0FDDB4017A5417</vt:lpwstr>
  </property>
</Properties>
</file>