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5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bd527a23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bd527a23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bd527a23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bd527a23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bd527a23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bd527a23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bdcbbdc4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bdcbbdc4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bdcbbdc4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bdcbbdc4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bdcbbdc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bdcbbdc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bdcbbdc4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bdcbbdc4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bdcbbdc4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bdcbbdc4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bdcbbdc4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bdcbbdc4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bdcbbdc4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bdcbbdc4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bdcbbdc4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bdcbbdc4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bdcbbdc4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bdcbbdc4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bd6a8bc8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bd6a8bc8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bdcbbdc4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bdcbbdc4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bdcbbdc4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bdcbbdc4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bdcbbdc4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bdcbbdc4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bdcbbdc4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bdcbbdc4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bd6a8bc84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bd6a8bc84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bd6a8bc84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bd6a8bc8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bd6a8bc84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6bd6a8bc84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bd6a8bc84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bd6a8bc84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bdcbbdc4a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bdcbbdc4a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bd6a8bc84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bd6a8bc84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bd6a8bc84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bd6a8bc84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bd9482a5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6bd9482a5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bd9482a5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6bd9482a5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bdcbbdc4a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6bdcbbdc4a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bdcbbdc4a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bdcbbdc4a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bdcbbdc4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bdcbbdc4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bdcbbdc4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bdcbbdc4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bd527a2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bd527a2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bd527a2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bd527a2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Relationship Id="rId4" Type="http://schemas.openxmlformats.org/officeDocument/2006/relationships/image" Target="../media/image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2.png"/><Relationship Id="rId4" Type="http://schemas.openxmlformats.org/officeDocument/2006/relationships/image" Target="../media/image20.png"/><Relationship Id="rId5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jpg"/><Relationship Id="rId4" Type="http://schemas.openxmlformats.org/officeDocument/2006/relationships/image" Target="../media/image7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5.png"/><Relationship Id="rId4" Type="http://schemas.openxmlformats.org/officeDocument/2006/relationships/image" Target="../media/image22.png"/><Relationship Id="rId5" Type="http://schemas.openxmlformats.org/officeDocument/2006/relationships/image" Target="../media/image4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Relationship Id="rId4" Type="http://schemas.openxmlformats.org/officeDocument/2006/relationships/image" Target="../media/image31.png"/><Relationship Id="rId5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Relationship Id="rId4" Type="http://schemas.openxmlformats.org/officeDocument/2006/relationships/image" Target="../media/image21.png"/><Relationship Id="rId5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Relationship Id="rId4" Type="http://schemas.openxmlformats.org/officeDocument/2006/relationships/image" Target="../media/image33.png"/><Relationship Id="rId5" Type="http://schemas.openxmlformats.org/officeDocument/2006/relationships/image" Target="../media/image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theworldbank/world-development-indicators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2.png"/><Relationship Id="rId4" Type="http://schemas.openxmlformats.org/officeDocument/2006/relationships/image" Target="../media/image28.png"/><Relationship Id="rId5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png"/><Relationship Id="rId4" Type="http://schemas.openxmlformats.org/officeDocument/2006/relationships/image" Target="../media/image39.png"/><Relationship Id="rId5" Type="http://schemas.openxmlformats.org/officeDocument/2006/relationships/image" Target="../media/image3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www.investopedia.com/updates/purchasing-power-parity-ppp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WDI Data Analysis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Ivan Escalona, Oseriemen Ivbaze, Bryan Davison, Christian Moronta,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 Draughn, Spencer Dunn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175" y="667200"/>
            <a:ext cx="5713650" cy="38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12" y="544362"/>
            <a:ext cx="6082176" cy="405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688" y="651538"/>
            <a:ext cx="5760625" cy="384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/>
              <a:t>Preprocessing:</a:t>
            </a:r>
            <a:endParaRPr b="1" i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0675" y="206825"/>
            <a:ext cx="5703851" cy="472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/>
              <a:t>Processed Dataset</a:t>
            </a:r>
            <a:endParaRPr b="1" i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875" y="1067325"/>
            <a:ext cx="7431613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10000"/>
            <a:ext cx="8593800" cy="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/>
              <a:t>Of the top 10 HDI rankings, compare Domestic private health expenditure per capita and Domestic general government health expenditure per capita of each country. What countries have the most expensive healthcare?</a:t>
            </a:r>
            <a:endParaRPr b="1"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rgbClr val="000000"/>
                </a:solidFill>
              </a:rPr>
              <a:t>Preparing Data for this question:</a:t>
            </a:r>
            <a:endParaRPr b="1" i="1" sz="10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65" name="Google Shape;165;p27"/>
          <p:cNvPicPr preferRelativeResize="0"/>
          <p:nvPr/>
        </p:nvPicPr>
        <p:blipFill rotWithShape="1">
          <a:blip r:embed="rId3">
            <a:alphaModFix/>
          </a:blip>
          <a:srcRect b="0" l="0" r="9074" t="0"/>
          <a:stretch/>
        </p:blipFill>
        <p:spPr>
          <a:xfrm>
            <a:off x="478275" y="1928575"/>
            <a:ext cx="7560276" cy="26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10000"/>
            <a:ext cx="8593800" cy="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/>
              <a:t>Of the top 10 HDI rankings, compare Domestic private health expenditure per capita and Domestic general government health expenditure per capita of each country. What countries have the most expensive healthcare?</a:t>
            </a:r>
            <a:endParaRPr b="1"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rgbClr val="000000"/>
                </a:solidFill>
              </a:rPr>
              <a:t>Preparing Data for this question:</a:t>
            </a:r>
            <a:endParaRPr b="1" i="1" sz="10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71" name="Google Shape;171;p28"/>
          <p:cNvPicPr preferRelativeResize="0"/>
          <p:nvPr/>
        </p:nvPicPr>
        <p:blipFill rotWithShape="1">
          <a:blip r:embed="rId3">
            <a:alphaModFix/>
          </a:blip>
          <a:srcRect b="0" l="357" r="367" t="0"/>
          <a:stretch/>
        </p:blipFill>
        <p:spPr>
          <a:xfrm>
            <a:off x="712725" y="2010075"/>
            <a:ext cx="6906999" cy="23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10000"/>
            <a:ext cx="8593800" cy="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/>
              <a:t>Of the top 10 HDI rankings, compare Domestic private health expenditure per capita and Domestic general government health expenditure per capita of each country. What countries have the most expensive healthcare?</a:t>
            </a:r>
            <a:endParaRPr b="1"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rgbClr val="000000"/>
                </a:solidFill>
              </a:rPr>
              <a:t>Analysis Functions:</a:t>
            </a:r>
            <a:endParaRPr b="1" i="1" sz="10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77" name="Google Shape;177;p29"/>
          <p:cNvPicPr preferRelativeResize="0"/>
          <p:nvPr/>
        </p:nvPicPr>
        <p:blipFill rotWithShape="1">
          <a:blip r:embed="rId3">
            <a:alphaModFix/>
          </a:blip>
          <a:srcRect b="0" l="-551" r="3755" t="0"/>
          <a:stretch/>
        </p:blipFill>
        <p:spPr>
          <a:xfrm>
            <a:off x="611512" y="2017425"/>
            <a:ext cx="7920976" cy="23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26400" y="0"/>
            <a:ext cx="8593800" cy="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/>
              <a:t>Of the top 10 HDI rankings, compare Domestic private health expenditure per capita and Domestic general government health expenditure per capita of each country. What countries have the most expensive healthcare?</a:t>
            </a:r>
            <a:endParaRPr b="1"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rgbClr val="000000"/>
                </a:solidFill>
              </a:rPr>
              <a:t>Tidying Data:</a:t>
            </a:r>
            <a:endParaRPr b="1" i="1" sz="10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83" name="Google Shape;183;p30"/>
          <p:cNvPicPr preferRelativeResize="0"/>
          <p:nvPr/>
        </p:nvPicPr>
        <p:blipFill rotWithShape="1">
          <a:blip r:embed="rId3">
            <a:alphaModFix/>
          </a:blip>
          <a:srcRect b="-4848" l="-8448" r="-12763" t="-4848"/>
          <a:stretch/>
        </p:blipFill>
        <p:spPr>
          <a:xfrm>
            <a:off x="2076300" y="761200"/>
            <a:ext cx="6469150" cy="43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26400" y="0"/>
            <a:ext cx="8593800" cy="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/>
              <a:t>Of the top 10 HDI rankings, compare Domestic private health expenditure per capita and Domestic general government health expenditure per capita of each country. What countries have the most expensive healthcare?</a:t>
            </a:r>
            <a:endParaRPr b="1"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rgbClr val="000000"/>
                </a:solidFill>
              </a:rPr>
              <a:t>Tidy Data Output:</a:t>
            </a:r>
            <a:endParaRPr b="1" i="1" sz="10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89" name="Google Shape;189;p31"/>
          <p:cNvPicPr preferRelativeResize="0"/>
          <p:nvPr/>
        </p:nvPicPr>
        <p:blipFill rotWithShape="1">
          <a:blip r:embed="rId3">
            <a:alphaModFix/>
          </a:blip>
          <a:srcRect b="-10914" l="-3348" r="-18409" t="-10902"/>
          <a:stretch/>
        </p:blipFill>
        <p:spPr>
          <a:xfrm>
            <a:off x="1199213" y="1029550"/>
            <a:ext cx="6422024" cy="389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Economics can get Complicated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6175" y="1442750"/>
            <a:ext cx="4271631" cy="319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26400" y="0"/>
            <a:ext cx="8593800" cy="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/>
              <a:t>Of the top 10 HDI rankings, compare Domestic private health expenditure per capita and Domestic general government health expenditure per capita of each country. What countries have the most expensive healthcare?</a:t>
            </a:r>
            <a:endParaRPr b="1"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rgbClr val="000000"/>
                </a:solidFill>
              </a:rPr>
              <a:t>Transforming Data:</a:t>
            </a:r>
            <a:endParaRPr b="1" i="1" sz="10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95" name="Google Shape;1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413" y="3728350"/>
            <a:ext cx="64103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2"/>
          <p:cNvSpPr txBox="1"/>
          <p:nvPr/>
        </p:nvSpPr>
        <p:spPr>
          <a:xfrm>
            <a:off x="326400" y="4397800"/>
            <a:ext cx="48705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latin typeface="Roboto"/>
                <a:ea typeface="Roboto"/>
                <a:cs typeface="Roboto"/>
                <a:sym typeface="Roboto"/>
              </a:rPr>
              <a:t>Now I can plot this data...</a:t>
            </a:r>
            <a:endParaRPr b="1" i="1"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0188" y="1571400"/>
            <a:ext cx="664845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410000"/>
            <a:ext cx="5787000" cy="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/>
              <a:t>Of the top 10 HDI rankings, compare Domestic private health expenditure per capita and Domestic general government health expenditure per capita of each country. What countries have the most expensive healthcare?</a:t>
            </a:r>
            <a:endParaRPr b="1" sz="1400"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03" name="Google Shape;203;p33"/>
          <p:cNvPicPr preferRelativeResize="0"/>
          <p:nvPr/>
        </p:nvPicPr>
        <p:blipFill rotWithShape="1">
          <a:blip r:embed="rId3">
            <a:alphaModFix/>
          </a:blip>
          <a:srcRect b="631" l="0" r="0" t="622"/>
          <a:stretch/>
        </p:blipFill>
        <p:spPr>
          <a:xfrm>
            <a:off x="6540000" y="234713"/>
            <a:ext cx="2152700" cy="46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3"/>
          <p:cNvPicPr preferRelativeResize="0"/>
          <p:nvPr/>
        </p:nvPicPr>
        <p:blipFill rotWithShape="1">
          <a:blip r:embed="rId4">
            <a:alphaModFix/>
          </a:blip>
          <a:srcRect b="0" l="903" r="903" t="0"/>
          <a:stretch/>
        </p:blipFill>
        <p:spPr>
          <a:xfrm>
            <a:off x="311700" y="2182300"/>
            <a:ext cx="2592925" cy="2367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20300" y="2182300"/>
            <a:ext cx="3330575" cy="1812602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3"/>
          <p:cNvSpPr txBox="1"/>
          <p:nvPr/>
        </p:nvSpPr>
        <p:spPr>
          <a:xfrm>
            <a:off x="411475" y="4754075"/>
            <a:ext cx="14034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Bryan Davison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311700" y="410000"/>
            <a:ext cx="83001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/>
              <a:t>What variables outside the Human Development Index (HDI) also affect economic growth?</a:t>
            </a:r>
            <a:endParaRPr b="1"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12" name="Google Shape;212;p34"/>
          <p:cNvSpPr txBox="1"/>
          <p:nvPr/>
        </p:nvSpPr>
        <p:spPr>
          <a:xfrm>
            <a:off x="376000" y="1017800"/>
            <a:ext cx="48705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latin typeface="Roboto"/>
                <a:ea typeface="Roboto"/>
                <a:cs typeface="Roboto"/>
                <a:sym typeface="Roboto"/>
              </a:rPr>
              <a:t>Preparing data for this question:</a:t>
            </a:r>
            <a:endParaRPr b="1" i="1"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3" name="Google Shape;213;p34"/>
          <p:cNvPicPr preferRelativeResize="0"/>
          <p:nvPr/>
        </p:nvPicPr>
        <p:blipFill rotWithShape="1">
          <a:blip r:embed="rId3">
            <a:alphaModFix/>
          </a:blip>
          <a:srcRect b="-3039" l="-633" r="0" t="0"/>
          <a:stretch/>
        </p:blipFill>
        <p:spPr>
          <a:xfrm>
            <a:off x="881750" y="1385300"/>
            <a:ext cx="6799424" cy="32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311700" y="410000"/>
            <a:ext cx="2965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/>
              <a:t>What variables outside the Human Development Index (HDI) also affect economic growth?</a:t>
            </a:r>
            <a:endParaRPr b="1"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19" name="Google Shape;219;p35"/>
          <p:cNvSpPr txBox="1"/>
          <p:nvPr/>
        </p:nvSpPr>
        <p:spPr>
          <a:xfrm>
            <a:off x="383350" y="1510125"/>
            <a:ext cx="48705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latin typeface="Roboto"/>
                <a:ea typeface="Roboto"/>
                <a:cs typeface="Roboto"/>
                <a:sym typeface="Roboto"/>
              </a:rPr>
              <a:t>Tidying </a:t>
            </a:r>
            <a:r>
              <a:rPr b="1" i="1" lang="en" sz="1000">
                <a:latin typeface="Roboto"/>
                <a:ea typeface="Roboto"/>
                <a:cs typeface="Roboto"/>
                <a:sym typeface="Roboto"/>
              </a:rPr>
              <a:t>data for this question:</a:t>
            </a:r>
            <a:endParaRPr b="1" i="1"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35"/>
          <p:cNvPicPr preferRelativeResize="0"/>
          <p:nvPr/>
        </p:nvPicPr>
        <p:blipFill rotWithShape="1">
          <a:blip r:embed="rId3">
            <a:alphaModFix/>
          </a:blip>
          <a:srcRect b="-29" l="-617" r="-678" t="30"/>
          <a:stretch/>
        </p:blipFill>
        <p:spPr>
          <a:xfrm>
            <a:off x="3424125" y="389875"/>
            <a:ext cx="5474149" cy="4363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311700" y="410000"/>
            <a:ext cx="8020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/>
              <a:t>What variables outside the Human Development Index (HDI) also affect economic growth?</a:t>
            </a:r>
            <a:endParaRPr b="1"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26" name="Google Shape;226;p36"/>
          <p:cNvSpPr txBox="1"/>
          <p:nvPr/>
        </p:nvSpPr>
        <p:spPr>
          <a:xfrm>
            <a:off x="383350" y="1069250"/>
            <a:ext cx="48705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latin typeface="Roboto"/>
                <a:ea typeface="Roboto"/>
                <a:cs typeface="Roboto"/>
                <a:sym typeface="Roboto"/>
              </a:rPr>
              <a:t>Tidying data output:</a:t>
            </a:r>
            <a:endParaRPr b="1" i="1"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Google Shape;2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650" y="1706750"/>
            <a:ext cx="5690904" cy="296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326400" y="220425"/>
            <a:ext cx="8593800" cy="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/>
              <a:t>What variables outside the Human Development Index (HDI) also affect economic growth?</a:t>
            </a:r>
            <a:endParaRPr b="1"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rgbClr val="000000"/>
                </a:solidFill>
              </a:rPr>
              <a:t>Transforming Data:</a:t>
            </a:r>
            <a:endParaRPr b="1" i="1" sz="10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33" name="Google Shape;233;p37"/>
          <p:cNvPicPr preferRelativeResize="0"/>
          <p:nvPr/>
        </p:nvPicPr>
        <p:blipFill rotWithShape="1">
          <a:blip r:embed="rId3">
            <a:alphaModFix/>
          </a:blip>
          <a:srcRect b="11826" l="0" r="0" t="11826"/>
          <a:stretch/>
        </p:blipFill>
        <p:spPr>
          <a:xfrm>
            <a:off x="1168413" y="3543988"/>
            <a:ext cx="64103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7"/>
          <p:cNvSpPr txBox="1"/>
          <p:nvPr/>
        </p:nvSpPr>
        <p:spPr>
          <a:xfrm>
            <a:off x="326400" y="4397800"/>
            <a:ext cx="48705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latin typeface="Roboto"/>
                <a:ea typeface="Roboto"/>
                <a:cs typeface="Roboto"/>
                <a:sym typeface="Roboto"/>
              </a:rPr>
              <a:t>Now I can plot this data...</a:t>
            </a:r>
            <a:endParaRPr b="1" i="1"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5" name="Google Shape;23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0188" y="1299525"/>
            <a:ext cx="664845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/>
              <a:t>What variables outside the Human Development Index (HDI) also affect economic growth?</a:t>
            </a:r>
            <a:endParaRPr b="1"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241" name="Google Shape;24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4172" y="1745098"/>
            <a:ext cx="2748941" cy="2514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3150" y="1745091"/>
            <a:ext cx="2693098" cy="2514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71039" y="1745091"/>
            <a:ext cx="3022710" cy="2514243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8"/>
          <p:cNvSpPr txBox="1"/>
          <p:nvPr/>
        </p:nvSpPr>
        <p:spPr>
          <a:xfrm>
            <a:off x="398050" y="1017800"/>
            <a:ext cx="48705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latin typeface="Roboto"/>
                <a:ea typeface="Roboto"/>
                <a:cs typeface="Roboto"/>
                <a:sym typeface="Roboto"/>
              </a:rPr>
              <a:t>Indicators with stronger/positive relationships </a:t>
            </a:r>
            <a:r>
              <a:rPr b="1" i="1" lang="en" sz="1000">
                <a:latin typeface="Roboto"/>
                <a:ea typeface="Roboto"/>
                <a:cs typeface="Roboto"/>
                <a:sym typeface="Roboto"/>
              </a:rPr>
              <a:t>out of the highest ranking countries</a:t>
            </a:r>
            <a:r>
              <a:rPr b="1" i="1" lang="en" sz="1000">
                <a:latin typeface="Roboto"/>
                <a:ea typeface="Roboto"/>
                <a:cs typeface="Roboto"/>
                <a:sym typeface="Roboto"/>
              </a:rPr>
              <a:t>:</a:t>
            </a:r>
            <a:endParaRPr b="1" i="1"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38"/>
          <p:cNvSpPr txBox="1"/>
          <p:nvPr/>
        </p:nvSpPr>
        <p:spPr>
          <a:xfrm>
            <a:off x="411475" y="4754075"/>
            <a:ext cx="14034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Bryan Davison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425" y="1748800"/>
            <a:ext cx="3007580" cy="242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8785" y="1748801"/>
            <a:ext cx="2667427" cy="2429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43992" y="1748800"/>
            <a:ext cx="2926583" cy="242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/>
              <a:t>What variables outside the Human Development Index (HDI) also affect economic growth?</a:t>
            </a:r>
            <a:endParaRPr b="1"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54" name="Google Shape;254;p39"/>
          <p:cNvSpPr txBox="1"/>
          <p:nvPr/>
        </p:nvSpPr>
        <p:spPr>
          <a:xfrm>
            <a:off x="398050" y="1017800"/>
            <a:ext cx="49659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latin typeface="Roboto"/>
                <a:ea typeface="Roboto"/>
                <a:cs typeface="Roboto"/>
                <a:sym typeface="Roboto"/>
              </a:rPr>
              <a:t>Indicators with weaker/negative relationships out of the highest ranking countries:</a:t>
            </a:r>
            <a:endParaRPr b="1" i="1"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39"/>
          <p:cNvSpPr txBox="1"/>
          <p:nvPr/>
        </p:nvSpPr>
        <p:spPr>
          <a:xfrm>
            <a:off x="411475" y="4754075"/>
            <a:ext cx="14034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Bryan Davison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/>
              <a:t>What variables outside the Human Development Index (HDI) also affect economic growth?</a:t>
            </a:r>
            <a:endParaRPr b="1"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261" name="Google Shape;261;p40"/>
          <p:cNvPicPr preferRelativeResize="0"/>
          <p:nvPr/>
        </p:nvPicPr>
        <p:blipFill rotWithShape="1">
          <a:blip r:embed="rId3">
            <a:alphaModFix/>
          </a:blip>
          <a:srcRect b="298" l="0" r="0" t="308"/>
          <a:stretch/>
        </p:blipFill>
        <p:spPr>
          <a:xfrm>
            <a:off x="2994172" y="1745098"/>
            <a:ext cx="2748940" cy="2514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0"/>
          <p:cNvPicPr preferRelativeResize="0"/>
          <p:nvPr/>
        </p:nvPicPr>
        <p:blipFill rotWithShape="1">
          <a:blip r:embed="rId4">
            <a:alphaModFix/>
          </a:blip>
          <a:srcRect b="416" l="0" r="0" t="416"/>
          <a:stretch/>
        </p:blipFill>
        <p:spPr>
          <a:xfrm>
            <a:off x="273150" y="1745091"/>
            <a:ext cx="2693097" cy="2514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0"/>
          <p:cNvPicPr preferRelativeResize="0"/>
          <p:nvPr/>
        </p:nvPicPr>
        <p:blipFill rotWithShape="1">
          <a:blip r:embed="rId5">
            <a:alphaModFix/>
          </a:blip>
          <a:srcRect b="377" l="0" r="0" t="367"/>
          <a:stretch/>
        </p:blipFill>
        <p:spPr>
          <a:xfrm>
            <a:off x="5771039" y="1745091"/>
            <a:ext cx="3022710" cy="2514243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0"/>
          <p:cNvSpPr txBox="1"/>
          <p:nvPr/>
        </p:nvSpPr>
        <p:spPr>
          <a:xfrm>
            <a:off x="398050" y="1017800"/>
            <a:ext cx="52746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latin typeface="Roboto"/>
                <a:ea typeface="Roboto"/>
                <a:cs typeface="Roboto"/>
                <a:sym typeface="Roboto"/>
              </a:rPr>
              <a:t>Indicators with stronger/positive relationships out of the lowest ranking countries:</a:t>
            </a:r>
            <a:endParaRPr b="1" i="1"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40"/>
          <p:cNvSpPr txBox="1"/>
          <p:nvPr/>
        </p:nvSpPr>
        <p:spPr>
          <a:xfrm>
            <a:off x="411475" y="4754075"/>
            <a:ext cx="14034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Bryan Davison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41"/>
          <p:cNvPicPr preferRelativeResize="0"/>
          <p:nvPr/>
        </p:nvPicPr>
        <p:blipFill rotWithShape="1">
          <a:blip r:embed="rId3">
            <a:alphaModFix/>
          </a:blip>
          <a:srcRect b="357" l="0" r="0" t="357"/>
          <a:stretch/>
        </p:blipFill>
        <p:spPr>
          <a:xfrm>
            <a:off x="173425" y="1748800"/>
            <a:ext cx="3007580" cy="242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1"/>
          <p:cNvPicPr preferRelativeResize="0"/>
          <p:nvPr/>
        </p:nvPicPr>
        <p:blipFill rotWithShape="1">
          <a:blip r:embed="rId4">
            <a:alphaModFix/>
          </a:blip>
          <a:srcRect b="406" l="0" r="0" t="406"/>
          <a:stretch/>
        </p:blipFill>
        <p:spPr>
          <a:xfrm>
            <a:off x="3278785" y="1748801"/>
            <a:ext cx="2667428" cy="2429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1"/>
          <p:cNvPicPr preferRelativeResize="0"/>
          <p:nvPr/>
        </p:nvPicPr>
        <p:blipFill rotWithShape="1">
          <a:blip r:embed="rId5">
            <a:alphaModFix/>
          </a:blip>
          <a:srcRect b="367" l="0" r="0" t="367"/>
          <a:stretch/>
        </p:blipFill>
        <p:spPr>
          <a:xfrm>
            <a:off x="6043992" y="1748800"/>
            <a:ext cx="2926583" cy="242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/>
              <a:t>What variables outside the Human Development Index (HDI) also affect economic growth?</a:t>
            </a:r>
            <a:endParaRPr b="1"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74" name="Google Shape;274;p41"/>
          <p:cNvSpPr txBox="1"/>
          <p:nvPr/>
        </p:nvSpPr>
        <p:spPr>
          <a:xfrm>
            <a:off x="398050" y="1017800"/>
            <a:ext cx="48630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latin typeface="Roboto"/>
                <a:ea typeface="Roboto"/>
                <a:cs typeface="Roboto"/>
                <a:sym typeface="Roboto"/>
              </a:rPr>
              <a:t>Indicators with weaker/negative relationships out of the lowest ranking countries:</a:t>
            </a:r>
            <a:endParaRPr b="1" i="1"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41"/>
          <p:cNvSpPr txBox="1"/>
          <p:nvPr/>
        </p:nvSpPr>
        <p:spPr>
          <a:xfrm>
            <a:off x="411475" y="4754075"/>
            <a:ext cx="14034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Bryan Davison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Data</a:t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1245375" y="1397250"/>
            <a:ext cx="7016700" cy="28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Source: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https://www.kaggle.com/theworldbank/world-development-indicators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Size: 322MB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Format: CSV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/>
              <a:t>What variables outside the Human Development Index (HDI) also affect economic growth?</a:t>
            </a:r>
            <a:endParaRPr b="1"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81" name="Google Shape;281;p42"/>
          <p:cNvSpPr txBox="1"/>
          <p:nvPr/>
        </p:nvSpPr>
        <p:spPr>
          <a:xfrm>
            <a:off x="398050" y="1017800"/>
            <a:ext cx="48630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latin typeface="Roboto"/>
                <a:ea typeface="Roboto"/>
                <a:cs typeface="Roboto"/>
                <a:sym typeface="Roboto"/>
              </a:rPr>
              <a:t>A final look</a:t>
            </a:r>
            <a:r>
              <a:rPr b="1" i="1" lang="en" sz="1000">
                <a:latin typeface="Roboto"/>
                <a:ea typeface="Roboto"/>
                <a:cs typeface="Roboto"/>
                <a:sym typeface="Roboto"/>
              </a:rPr>
              <a:t>:</a:t>
            </a:r>
            <a:endParaRPr b="1" i="1"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2" name="Google Shape;28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6450" y="1461500"/>
            <a:ext cx="3391625" cy="185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9875" y="3357100"/>
            <a:ext cx="3206525" cy="174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225" y="1465075"/>
            <a:ext cx="3391625" cy="184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2"/>
          <p:cNvSpPr txBox="1"/>
          <p:nvPr/>
        </p:nvSpPr>
        <p:spPr>
          <a:xfrm>
            <a:off x="411475" y="4754075"/>
            <a:ext cx="14034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Bryan Davison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050" y="1540967"/>
            <a:ext cx="3474975" cy="1765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7125" y="3306525"/>
            <a:ext cx="3512775" cy="179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3375" y="1547264"/>
            <a:ext cx="3474976" cy="175298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/>
              <a:t>What variables outside the Human Development Index (HDI) also affect economic growth?</a:t>
            </a:r>
            <a:endParaRPr b="1" sz="14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94" name="Google Shape;294;p43"/>
          <p:cNvSpPr txBox="1"/>
          <p:nvPr/>
        </p:nvSpPr>
        <p:spPr>
          <a:xfrm>
            <a:off x="398050" y="1017800"/>
            <a:ext cx="48630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latin typeface="Roboto"/>
                <a:ea typeface="Roboto"/>
                <a:cs typeface="Roboto"/>
                <a:sym typeface="Roboto"/>
              </a:rPr>
              <a:t>A final look:</a:t>
            </a:r>
            <a:endParaRPr b="1" i="1"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43"/>
          <p:cNvSpPr txBox="1"/>
          <p:nvPr/>
        </p:nvSpPr>
        <p:spPr>
          <a:xfrm>
            <a:off x="411475" y="4754075"/>
            <a:ext cx="14034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"/>
                <a:ea typeface="Roboto"/>
                <a:cs typeface="Roboto"/>
                <a:sym typeface="Roboto"/>
              </a:rPr>
              <a:t>Bryan Davison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"/>
          <p:cNvSpPr txBox="1"/>
          <p:nvPr>
            <p:ph type="title"/>
          </p:nvPr>
        </p:nvSpPr>
        <p:spPr>
          <a:xfrm>
            <a:off x="311700" y="410000"/>
            <a:ext cx="8520600" cy="15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factors are the most important in explaining the development of countries (As per the Human Development Index)?</a:t>
            </a:r>
            <a:endParaRPr/>
          </a:p>
        </p:txBody>
      </p:sp>
      <p:sp>
        <p:nvSpPr>
          <p:cNvPr id="301" name="Google Shape;301;p44"/>
          <p:cNvSpPr txBox="1"/>
          <p:nvPr>
            <p:ph type="title"/>
          </p:nvPr>
        </p:nvSpPr>
        <p:spPr>
          <a:xfrm>
            <a:off x="311700" y="2728425"/>
            <a:ext cx="8520600" cy="15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accurately predict which countries saw an increase in income inequality for 2018? (using GINI index)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go to the Jupyter Notebook!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6"/>
          <p:cNvSpPr txBox="1"/>
          <p:nvPr/>
        </p:nvSpPr>
        <p:spPr>
          <a:xfrm>
            <a:off x="445500" y="1265625"/>
            <a:ext cx="8201400" cy="3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PPP Definition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https://www.investopedia.com/updates/purchasing-power-parity-ppp/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10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five countries have experienced the greatest economic growth?</a:t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435375" y="1863000"/>
            <a:ext cx="8049300" cy="27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11111"/>
                </a:solidFill>
                <a:highlight>
                  <a:srgbClr val="FFFFFF"/>
                </a:highlight>
              </a:rPr>
              <a:t>PPP is an economic theory that compares different countries' currencies through a "basket of goods" approach.</a:t>
            </a:r>
            <a:endParaRPr sz="20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300"/>
              <a:buChar char="●"/>
            </a:pPr>
            <a:r>
              <a:rPr lang="en" sz="1300">
                <a:solidFill>
                  <a:srgbClr val="111111"/>
                </a:solidFill>
                <a:highlight>
                  <a:srgbClr val="FFFFFF"/>
                </a:highlight>
              </a:rPr>
              <a:t>Purchasing power parity (PPP) is a popular metric used by macroeconomic analysts.</a:t>
            </a:r>
            <a:endParaRPr sz="13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300"/>
              <a:buChar char="●"/>
            </a:pPr>
            <a:r>
              <a:rPr lang="en" sz="1300">
                <a:solidFill>
                  <a:srgbClr val="111111"/>
                </a:solidFill>
                <a:highlight>
                  <a:srgbClr val="FFFFFF"/>
                </a:highlight>
              </a:rPr>
              <a:t>PPP compares economic productivity and standards of living between countries.</a:t>
            </a:r>
            <a:endParaRPr sz="13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300"/>
              <a:buChar char="●"/>
            </a:pPr>
            <a:r>
              <a:rPr lang="en" sz="1300">
                <a:solidFill>
                  <a:srgbClr val="111111"/>
                </a:solidFill>
                <a:highlight>
                  <a:srgbClr val="FFFFFF"/>
                </a:highlight>
              </a:rPr>
              <a:t>Some countries adjust their gross domestic product (GDP) figures to reflect PPP.</a:t>
            </a:r>
            <a:endParaRPr sz="13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496671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201" cy="3322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200" cy="3788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countries have the greatest amount of debt?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600" y="717488"/>
            <a:ext cx="5562800" cy="370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