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Inter" panose="020B0502030000000004" pitchFamily="34" charset="0"/>
      <p:regular r:id="rId16"/>
    </p:embeddedFont>
    <p:embeddedFont>
      <p:font typeface="Inter Bold" panose="020B0802030000000004" pitchFamily="34" charset="0"/>
      <p:regular r:id="rId17"/>
      <p:bold r:id="rId18"/>
    </p:embeddedFont>
    <p:embeddedFont>
      <p:font typeface="Inter Medium" panose="02000503000000020004" pitchFamily="2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Bold" pitchFamily="2" charset="0"/>
      <p:regular r:id="rId24"/>
      <p:bold r:id="rId25"/>
    </p:embeddedFont>
    <p:embeddedFont>
      <p:font typeface="Open Sans Medium" pitchFamily="2" charset="0"/>
      <p:regular r:id="rId26"/>
    </p:embeddedFont>
    <p:embeddedFont>
      <p:font typeface="Open Sans Semi-Bo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432209" y="8464121"/>
            <a:ext cx="2647263" cy="1588358"/>
          </a:xfrm>
          <a:custGeom>
            <a:avLst/>
            <a:gdLst/>
            <a:ahLst/>
            <a:cxnLst/>
            <a:rect l="l" t="t" r="r" b="b"/>
            <a:pathLst>
              <a:path w="2647263" h="1588358">
                <a:moveTo>
                  <a:pt x="0" y="0"/>
                </a:moveTo>
                <a:lnTo>
                  <a:pt x="2647263" y="0"/>
                </a:lnTo>
                <a:lnTo>
                  <a:pt x="2647263" y="1588358"/>
                </a:lnTo>
                <a:lnTo>
                  <a:pt x="0" y="158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180442"/>
            <a:ext cx="16230600" cy="113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6599">
                <a:solidFill>
                  <a:srgbClr val="17726D"/>
                </a:solidFill>
                <a:latin typeface="Inter Bold"/>
              </a:rPr>
              <a:t>CAUSALLY ORDERED GROUP CHAT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4658" y="8881603"/>
            <a:ext cx="371545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000000"/>
                </a:solidFill>
                <a:latin typeface="Open Sans Bold"/>
              </a:rPr>
              <a:t>18th June, 2024          Milan, Italy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4658" y="9334833"/>
            <a:ext cx="7037335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</a:rPr>
              <a:t>Rishabh Tiwari, Simone Errigo, Andrea Migliorini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0843" y="5507968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</a:rPr>
              <a:t>DISTRIBUTED SYSTEMS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275" y="8036778"/>
            <a:ext cx="3803190" cy="38031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</a:rPr>
              <a:t>Rishabh Tiwari, Simone Errigo, Andrea Migliorini</a:t>
            </a:r>
          </a:p>
        </p:txBody>
      </p:sp>
      <p:sp>
        <p:nvSpPr>
          <p:cNvPr id="6" name="AutoShape 6"/>
          <p:cNvSpPr/>
          <p:nvPr/>
        </p:nvSpPr>
        <p:spPr>
          <a:xfrm>
            <a:off x="2060045" y="5258114"/>
            <a:ext cx="0" cy="22290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65162" y="601027"/>
            <a:ext cx="14313190" cy="95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5"/>
              </a:lnSpc>
            </a:pPr>
            <a:r>
              <a:rPr lang="en-US" sz="6900">
                <a:solidFill>
                  <a:srgbClr val="17726D"/>
                </a:solidFill>
                <a:latin typeface="Inter Bold"/>
              </a:rPr>
              <a:t>MESSAGE FLOW SYSTEM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1237" y="3850202"/>
            <a:ext cx="2713432" cy="1217412"/>
            <a:chOff x="0" y="0"/>
            <a:chExt cx="714649" cy="320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4649" cy="320635"/>
            </a:xfrm>
            <a:custGeom>
              <a:avLst/>
              <a:gdLst/>
              <a:ahLst/>
              <a:cxnLst/>
              <a:rect l="l" t="t" r="r" b="b"/>
              <a:pathLst>
                <a:path w="714649" h="320635">
                  <a:moveTo>
                    <a:pt x="0" y="0"/>
                  </a:moveTo>
                  <a:lnTo>
                    <a:pt x="714649" y="0"/>
                  </a:lnTo>
                  <a:lnTo>
                    <a:pt x="714649" y="320635"/>
                  </a:lnTo>
                  <a:lnTo>
                    <a:pt x="0" y="3206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14649" cy="368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62386" y="4110776"/>
            <a:ext cx="1771135" cy="69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Users enter their username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91237" y="1804796"/>
            <a:ext cx="2713432" cy="1277187"/>
            <a:chOff x="0" y="0"/>
            <a:chExt cx="3617909" cy="17029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617909" cy="1702916"/>
              <a:chOff x="0" y="0"/>
              <a:chExt cx="714649" cy="33637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14649" cy="336378"/>
              </a:xfrm>
              <a:custGeom>
                <a:avLst/>
                <a:gdLst/>
                <a:ahLst/>
                <a:cxnLst/>
                <a:rect l="l" t="t" r="r" b="b"/>
                <a:pathLst>
                  <a:path w="714649" h="336378">
                    <a:moveTo>
                      <a:pt x="0" y="0"/>
                    </a:moveTo>
                    <a:lnTo>
                      <a:pt x="714649" y="0"/>
                    </a:lnTo>
                    <a:lnTo>
                      <a:pt x="714649" y="336378"/>
                    </a:lnTo>
                    <a:lnTo>
                      <a:pt x="0" y="336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714649" cy="3840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7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60379" y="391883"/>
              <a:ext cx="3181154" cy="912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5"/>
                </a:lnSpc>
                <a:spcBef>
                  <a:spcPct val="0"/>
                </a:spcBef>
              </a:pPr>
              <a:r>
                <a:rPr lang="en-US" sz="1848">
                  <a:solidFill>
                    <a:srgbClr val="000000"/>
                  </a:solidFill>
                  <a:latin typeface="Open Sans Medium"/>
                </a:rPr>
                <a:t>Heartbeat discovery process starts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10086" y="5603011"/>
            <a:ext cx="2713432" cy="1277187"/>
            <a:chOff x="0" y="0"/>
            <a:chExt cx="714649" cy="3363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4649" cy="336378"/>
            </a:xfrm>
            <a:custGeom>
              <a:avLst/>
              <a:gdLst/>
              <a:ahLst/>
              <a:cxnLst/>
              <a:rect l="l" t="t" r="r" b="b"/>
              <a:pathLst>
                <a:path w="714649" h="336378">
                  <a:moveTo>
                    <a:pt x="0" y="0"/>
                  </a:moveTo>
                  <a:lnTo>
                    <a:pt x="714649" y="0"/>
                  </a:lnTo>
                  <a:lnTo>
                    <a:pt x="714649" y="336378"/>
                  </a:lnTo>
                  <a:lnTo>
                    <a:pt x="0" y="33637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714649" cy="384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075371" y="5660531"/>
            <a:ext cx="2519859" cy="109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8"/>
              </a:lnSpc>
              <a:spcBef>
                <a:spcPct val="0"/>
              </a:spcBef>
            </a:pPr>
            <a:r>
              <a:rPr lang="en-US" sz="1895">
                <a:solidFill>
                  <a:srgbClr val="000000"/>
                </a:solidFill>
                <a:latin typeface="Open Sans Medium"/>
              </a:rPr>
              <a:t>Creation of the room with fixed participants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978439" y="3793813"/>
            <a:ext cx="2709293" cy="1330190"/>
            <a:chOff x="0" y="0"/>
            <a:chExt cx="713559" cy="3503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13559" cy="350338"/>
            </a:xfrm>
            <a:custGeom>
              <a:avLst/>
              <a:gdLst/>
              <a:ahLst/>
              <a:cxnLst/>
              <a:rect l="l" t="t" r="r" b="b"/>
              <a:pathLst>
                <a:path w="713559" h="350338">
                  <a:moveTo>
                    <a:pt x="0" y="0"/>
                  </a:moveTo>
                  <a:lnTo>
                    <a:pt x="713559" y="0"/>
                  </a:lnTo>
                  <a:lnTo>
                    <a:pt x="713559" y="350338"/>
                  </a:lnTo>
                  <a:lnTo>
                    <a:pt x="0" y="35033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713559" cy="397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110864" y="4158972"/>
            <a:ext cx="2456858" cy="33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Join a room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418665" y="1713026"/>
            <a:ext cx="2451981" cy="764400"/>
            <a:chOff x="0" y="0"/>
            <a:chExt cx="645789" cy="20132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45789" cy="201324"/>
            </a:xfrm>
            <a:custGeom>
              <a:avLst/>
              <a:gdLst/>
              <a:ahLst/>
              <a:cxnLst/>
              <a:rect l="l" t="t" r="r" b="b"/>
              <a:pathLst>
                <a:path w="645789" h="201324">
                  <a:moveTo>
                    <a:pt x="0" y="0"/>
                  </a:moveTo>
                  <a:lnTo>
                    <a:pt x="645789" y="0"/>
                  </a:lnTo>
                  <a:lnTo>
                    <a:pt x="645789" y="201324"/>
                  </a:lnTo>
                  <a:lnTo>
                    <a:pt x="0" y="2013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645789" cy="24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418665" y="1898182"/>
            <a:ext cx="2456858" cy="33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Delete a room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978439" y="5727206"/>
            <a:ext cx="2713432" cy="1277187"/>
            <a:chOff x="0" y="0"/>
            <a:chExt cx="714649" cy="33637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4649" cy="336378"/>
            </a:xfrm>
            <a:custGeom>
              <a:avLst/>
              <a:gdLst/>
              <a:ahLst/>
              <a:cxnLst/>
              <a:rect l="l" t="t" r="r" b="b"/>
              <a:pathLst>
                <a:path w="714649" h="336378">
                  <a:moveTo>
                    <a:pt x="0" y="0"/>
                  </a:moveTo>
                  <a:lnTo>
                    <a:pt x="714649" y="0"/>
                  </a:lnTo>
                  <a:lnTo>
                    <a:pt x="714649" y="336378"/>
                  </a:lnTo>
                  <a:lnTo>
                    <a:pt x="0" y="33637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714649" cy="384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0102264" y="6022481"/>
            <a:ext cx="2385865" cy="69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Send multicast messages to a room 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010086" y="7356448"/>
            <a:ext cx="2713432" cy="1277187"/>
            <a:chOff x="0" y="0"/>
            <a:chExt cx="714649" cy="33637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14649" cy="336378"/>
            </a:xfrm>
            <a:custGeom>
              <a:avLst/>
              <a:gdLst/>
              <a:ahLst/>
              <a:cxnLst/>
              <a:rect l="l" t="t" r="r" b="b"/>
              <a:pathLst>
                <a:path w="714649" h="336378">
                  <a:moveTo>
                    <a:pt x="0" y="0"/>
                  </a:moveTo>
                  <a:lnTo>
                    <a:pt x="714649" y="0"/>
                  </a:lnTo>
                  <a:lnTo>
                    <a:pt x="714649" y="336378"/>
                  </a:lnTo>
                  <a:lnTo>
                    <a:pt x="0" y="33637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714649" cy="384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4173869" y="7617022"/>
            <a:ext cx="2385865" cy="69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Multicast IP address assigned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9982577" y="7487173"/>
            <a:ext cx="2713432" cy="1277187"/>
            <a:chOff x="0" y="0"/>
            <a:chExt cx="714649" cy="33637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14649" cy="336378"/>
            </a:xfrm>
            <a:custGeom>
              <a:avLst/>
              <a:gdLst/>
              <a:ahLst/>
              <a:cxnLst/>
              <a:rect l="l" t="t" r="r" b="b"/>
              <a:pathLst>
                <a:path w="714649" h="336378">
                  <a:moveTo>
                    <a:pt x="0" y="0"/>
                  </a:moveTo>
                  <a:lnTo>
                    <a:pt x="714649" y="0"/>
                  </a:lnTo>
                  <a:lnTo>
                    <a:pt x="714649" y="336378"/>
                  </a:lnTo>
                  <a:lnTo>
                    <a:pt x="0" y="33637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47625"/>
              <a:ext cx="714649" cy="384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236695" y="7617022"/>
            <a:ext cx="2117003" cy="94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2"/>
              </a:lnSpc>
              <a:spcBef>
                <a:spcPct val="0"/>
              </a:spcBef>
            </a:pPr>
            <a:r>
              <a:rPr lang="en-US" sz="1640" dirty="0">
                <a:solidFill>
                  <a:srgbClr val="000000"/>
                </a:solidFill>
                <a:latin typeface="Open Sans Medium"/>
              </a:rPr>
              <a:t>If the user receives a desynced message a log request is sent.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995847" y="3756163"/>
            <a:ext cx="1246045" cy="59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2"/>
              </a:lnSpc>
              <a:spcBef>
                <a:spcPct val="0"/>
              </a:spcBef>
            </a:pPr>
            <a:r>
              <a:rPr lang="en-US" sz="1575">
                <a:solidFill>
                  <a:srgbClr val="000000"/>
                </a:solidFill>
                <a:latin typeface="Open Sans Medium"/>
              </a:rPr>
              <a:t>receive a log request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691237" y="7356448"/>
            <a:ext cx="2713432" cy="1277187"/>
            <a:chOff x="0" y="0"/>
            <a:chExt cx="714649" cy="33637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14649" cy="336378"/>
            </a:xfrm>
            <a:custGeom>
              <a:avLst/>
              <a:gdLst/>
              <a:ahLst/>
              <a:cxnLst/>
              <a:rect l="l" t="t" r="r" b="b"/>
              <a:pathLst>
                <a:path w="714649" h="336378">
                  <a:moveTo>
                    <a:pt x="0" y="0"/>
                  </a:moveTo>
                  <a:lnTo>
                    <a:pt x="714649" y="0"/>
                  </a:lnTo>
                  <a:lnTo>
                    <a:pt x="714649" y="336378"/>
                  </a:lnTo>
                  <a:lnTo>
                    <a:pt x="0" y="33637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47625"/>
              <a:ext cx="714649" cy="384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19524" y="7617022"/>
            <a:ext cx="2456858" cy="69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Local IP address assigned</a:t>
            </a:r>
          </a:p>
        </p:txBody>
      </p:sp>
      <p:sp>
        <p:nvSpPr>
          <p:cNvPr id="46" name="AutoShape 46"/>
          <p:cNvSpPr/>
          <p:nvPr/>
        </p:nvSpPr>
        <p:spPr>
          <a:xfrm flipV="1">
            <a:off x="6723517" y="4458908"/>
            <a:ext cx="3254921" cy="17826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AutoShape 47"/>
          <p:cNvSpPr/>
          <p:nvPr/>
        </p:nvSpPr>
        <p:spPr>
          <a:xfrm>
            <a:off x="11333085" y="5124003"/>
            <a:ext cx="2069" cy="6032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AutoShape 48"/>
          <p:cNvSpPr/>
          <p:nvPr/>
        </p:nvSpPr>
        <p:spPr>
          <a:xfrm>
            <a:off x="11335155" y="7004392"/>
            <a:ext cx="4138" cy="48278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 flipV="1">
            <a:off x="12687732" y="4451906"/>
            <a:ext cx="1858136" cy="70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50"/>
          <p:cNvSpPr/>
          <p:nvPr/>
        </p:nvSpPr>
        <p:spPr>
          <a:xfrm>
            <a:off x="5366801" y="6880198"/>
            <a:ext cx="0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51"/>
          <p:cNvSpPr/>
          <p:nvPr/>
        </p:nvSpPr>
        <p:spPr>
          <a:xfrm flipV="1">
            <a:off x="2047953" y="3081983"/>
            <a:ext cx="0" cy="7682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AutoShape 52"/>
          <p:cNvSpPr/>
          <p:nvPr/>
        </p:nvSpPr>
        <p:spPr>
          <a:xfrm>
            <a:off x="2047953" y="5067614"/>
            <a:ext cx="1962132" cy="11739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3" name="Group 53"/>
          <p:cNvGrpSpPr/>
          <p:nvPr/>
        </p:nvGrpSpPr>
        <p:grpSpPr>
          <a:xfrm>
            <a:off x="14545868" y="3813313"/>
            <a:ext cx="2713432" cy="1277187"/>
            <a:chOff x="0" y="0"/>
            <a:chExt cx="3617909" cy="1702916"/>
          </a:xfrm>
        </p:grpSpPr>
        <p:grpSp>
          <p:nvGrpSpPr>
            <p:cNvPr id="54" name="Group 54"/>
            <p:cNvGrpSpPr/>
            <p:nvPr/>
          </p:nvGrpSpPr>
          <p:grpSpPr>
            <a:xfrm>
              <a:off x="0" y="0"/>
              <a:ext cx="3617909" cy="1702916"/>
              <a:chOff x="0" y="0"/>
              <a:chExt cx="714649" cy="336378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714649" cy="336378"/>
              </a:xfrm>
              <a:custGeom>
                <a:avLst/>
                <a:gdLst/>
                <a:ahLst/>
                <a:cxnLst/>
                <a:rect l="l" t="t" r="r" b="b"/>
                <a:pathLst>
                  <a:path w="714649" h="336378">
                    <a:moveTo>
                      <a:pt x="0" y="0"/>
                    </a:moveTo>
                    <a:lnTo>
                      <a:pt x="714649" y="0"/>
                    </a:lnTo>
                    <a:lnTo>
                      <a:pt x="714649" y="336378"/>
                    </a:lnTo>
                    <a:lnTo>
                      <a:pt x="0" y="336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0" y="-47625"/>
                <a:ext cx="714649" cy="3840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70"/>
                  </a:lnSpc>
                </a:pPr>
                <a:endParaRPr/>
              </a:p>
            </p:txBody>
          </p:sp>
        </p:grpSp>
        <p:sp>
          <p:nvSpPr>
            <p:cNvPr id="57" name="TextBox 57"/>
            <p:cNvSpPr txBox="1"/>
            <p:nvPr/>
          </p:nvSpPr>
          <p:spPr>
            <a:xfrm>
              <a:off x="165100" y="125183"/>
              <a:ext cx="3181154" cy="1395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5"/>
                </a:lnSpc>
                <a:spcBef>
                  <a:spcPct val="0"/>
                </a:spcBef>
              </a:pPr>
              <a:r>
                <a:rPr lang="en-US" sz="1848">
                  <a:solidFill>
                    <a:srgbClr val="000000"/>
                  </a:solidFill>
                  <a:latin typeface="Open Sans Medium"/>
                </a:rPr>
                <a:t>Trim  the log based on the clock of the request and send it</a:t>
              </a:r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11445825" y="3024833"/>
            <a:ext cx="1246045" cy="59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2"/>
              </a:lnSpc>
              <a:spcBef>
                <a:spcPct val="0"/>
              </a:spcBef>
            </a:pPr>
            <a:r>
              <a:rPr lang="en-US" sz="1575">
                <a:solidFill>
                  <a:srgbClr val="000000"/>
                </a:solidFill>
                <a:latin typeface="Open Sans Medium"/>
              </a:rPr>
              <a:t>receive a log response</a:t>
            </a:r>
          </a:p>
        </p:txBody>
      </p:sp>
      <p:sp>
        <p:nvSpPr>
          <p:cNvPr id="59" name="AutoShape 59"/>
          <p:cNvSpPr/>
          <p:nvPr/>
        </p:nvSpPr>
        <p:spPr>
          <a:xfrm flipV="1">
            <a:off x="11333085" y="2873713"/>
            <a:ext cx="6207" cy="920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60"/>
          <p:cNvGrpSpPr/>
          <p:nvPr/>
        </p:nvGrpSpPr>
        <p:grpSpPr>
          <a:xfrm>
            <a:off x="9982577" y="1596526"/>
            <a:ext cx="2713432" cy="1277187"/>
            <a:chOff x="0" y="0"/>
            <a:chExt cx="3617909" cy="1702916"/>
          </a:xfrm>
        </p:grpSpPr>
        <p:grpSp>
          <p:nvGrpSpPr>
            <p:cNvPr id="61" name="Group 61"/>
            <p:cNvGrpSpPr/>
            <p:nvPr/>
          </p:nvGrpSpPr>
          <p:grpSpPr>
            <a:xfrm>
              <a:off x="0" y="0"/>
              <a:ext cx="3617909" cy="1702916"/>
              <a:chOff x="0" y="0"/>
              <a:chExt cx="714649" cy="336378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714649" cy="336378"/>
              </a:xfrm>
              <a:custGeom>
                <a:avLst/>
                <a:gdLst/>
                <a:ahLst/>
                <a:cxnLst/>
                <a:rect l="l" t="t" r="r" b="b"/>
                <a:pathLst>
                  <a:path w="714649" h="336378">
                    <a:moveTo>
                      <a:pt x="0" y="0"/>
                    </a:moveTo>
                    <a:lnTo>
                      <a:pt x="714649" y="0"/>
                    </a:lnTo>
                    <a:lnTo>
                      <a:pt x="714649" y="336378"/>
                    </a:lnTo>
                    <a:lnTo>
                      <a:pt x="0" y="336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Box 63"/>
              <p:cNvSpPr txBox="1"/>
              <p:nvPr/>
            </p:nvSpPr>
            <p:spPr>
              <a:xfrm>
                <a:off x="0" y="-47625"/>
                <a:ext cx="714649" cy="3840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70"/>
                  </a:lnSpc>
                </a:pPr>
                <a:endParaRPr/>
              </a:p>
            </p:txBody>
          </p:sp>
        </p:grpSp>
        <p:sp>
          <p:nvSpPr>
            <p:cNvPr id="64" name="TextBox 64"/>
            <p:cNvSpPr txBox="1"/>
            <p:nvPr/>
          </p:nvSpPr>
          <p:spPr>
            <a:xfrm>
              <a:off x="165100" y="125183"/>
              <a:ext cx="3181154" cy="1395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5"/>
                </a:lnSpc>
                <a:spcBef>
                  <a:spcPct val="0"/>
                </a:spcBef>
              </a:pPr>
              <a:r>
                <a:rPr lang="en-US" sz="1848">
                  <a:solidFill>
                    <a:srgbClr val="000000"/>
                  </a:solidFill>
                  <a:latin typeface="Open Sans Medium"/>
                </a:rPr>
                <a:t>Check the clock of the response and update the log </a:t>
              </a:r>
            </a:p>
          </p:txBody>
        </p:sp>
      </p:grpSp>
      <p:sp>
        <p:nvSpPr>
          <p:cNvPr id="65" name="AutoShape 65"/>
          <p:cNvSpPr/>
          <p:nvPr/>
        </p:nvSpPr>
        <p:spPr>
          <a:xfrm flipV="1">
            <a:off x="3404669" y="2095226"/>
            <a:ext cx="1013996" cy="23636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AutoShape 66"/>
          <p:cNvSpPr/>
          <p:nvPr/>
        </p:nvSpPr>
        <p:spPr>
          <a:xfrm>
            <a:off x="3404669" y="4458908"/>
            <a:ext cx="657377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7" name="Group 67"/>
          <p:cNvGrpSpPr/>
          <p:nvPr/>
        </p:nvGrpSpPr>
        <p:grpSpPr>
          <a:xfrm>
            <a:off x="13873288" y="5727206"/>
            <a:ext cx="2618791" cy="712249"/>
            <a:chOff x="0" y="0"/>
            <a:chExt cx="689723" cy="187588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89723" cy="187588"/>
            </a:xfrm>
            <a:custGeom>
              <a:avLst/>
              <a:gdLst/>
              <a:ahLst/>
              <a:cxnLst/>
              <a:rect l="l" t="t" r="r" b="b"/>
              <a:pathLst>
                <a:path w="689723" h="187588">
                  <a:moveTo>
                    <a:pt x="0" y="0"/>
                  </a:moveTo>
                  <a:lnTo>
                    <a:pt x="689723" y="0"/>
                  </a:lnTo>
                  <a:lnTo>
                    <a:pt x="689723" y="187588"/>
                  </a:lnTo>
                  <a:lnTo>
                    <a:pt x="0" y="18758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0" y="-47625"/>
              <a:ext cx="689723" cy="235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13873288" y="5915168"/>
            <a:ext cx="2456858" cy="33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Leave the room</a:t>
            </a:r>
          </a:p>
        </p:txBody>
      </p:sp>
      <p:sp>
        <p:nvSpPr>
          <p:cNvPr id="71" name="AutoShape 71"/>
          <p:cNvSpPr/>
          <p:nvPr/>
        </p:nvSpPr>
        <p:spPr>
          <a:xfrm>
            <a:off x="12696009" y="4476860"/>
            <a:ext cx="1177279" cy="1606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2" name="Group 72"/>
          <p:cNvGrpSpPr/>
          <p:nvPr/>
        </p:nvGrpSpPr>
        <p:grpSpPr>
          <a:xfrm>
            <a:off x="13873288" y="6721368"/>
            <a:ext cx="3523291" cy="712249"/>
            <a:chOff x="0" y="0"/>
            <a:chExt cx="927945" cy="187588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27945" cy="187588"/>
            </a:xfrm>
            <a:custGeom>
              <a:avLst/>
              <a:gdLst/>
              <a:ahLst/>
              <a:cxnLst/>
              <a:rect l="l" t="t" r="r" b="b"/>
              <a:pathLst>
                <a:path w="927945" h="187588">
                  <a:moveTo>
                    <a:pt x="0" y="0"/>
                  </a:moveTo>
                  <a:lnTo>
                    <a:pt x="927945" y="0"/>
                  </a:lnTo>
                  <a:lnTo>
                    <a:pt x="927945" y="187588"/>
                  </a:lnTo>
                  <a:lnTo>
                    <a:pt x="0" y="18758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0" y="-47625"/>
              <a:ext cx="927945" cy="235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0"/>
                </a:lnSpc>
              </a:pPr>
              <a:endParaRPr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13913771" y="6880449"/>
            <a:ext cx="3442324" cy="33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sz="1848">
                <a:solidFill>
                  <a:srgbClr val="000000"/>
                </a:solidFill>
                <a:latin typeface="Open Sans Medium"/>
              </a:rPr>
              <a:t>Print the groupchat logs</a:t>
            </a:r>
          </a:p>
        </p:txBody>
      </p:sp>
      <p:sp>
        <p:nvSpPr>
          <p:cNvPr id="76" name="AutoShape 76"/>
          <p:cNvSpPr/>
          <p:nvPr/>
        </p:nvSpPr>
        <p:spPr>
          <a:xfrm>
            <a:off x="12687732" y="4458908"/>
            <a:ext cx="1185555" cy="2618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0044" y="3497139"/>
            <a:ext cx="8147912" cy="95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45"/>
              </a:lnSpc>
            </a:pPr>
            <a:r>
              <a:rPr lang="en-US" sz="6900">
                <a:solidFill>
                  <a:srgbClr val="17726D"/>
                </a:solidFill>
                <a:latin typeface="Inter Bold"/>
              </a:rPr>
              <a:t>DEMONSTRATION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72000" y="5389686"/>
            <a:ext cx="9144000" cy="1495425"/>
            <a:chOff x="0" y="0"/>
            <a:chExt cx="2408296" cy="3938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393857"/>
            </a:xfrm>
            <a:custGeom>
              <a:avLst/>
              <a:gdLst/>
              <a:ahLst/>
              <a:cxnLst/>
              <a:rect l="l" t="t" r="r" b="b"/>
              <a:pathLst>
                <a:path w="2408296" h="393857">
                  <a:moveTo>
                    <a:pt x="0" y="0"/>
                  </a:moveTo>
                  <a:lnTo>
                    <a:pt x="2408296" y="0"/>
                  </a:lnTo>
                  <a:lnTo>
                    <a:pt x="2408296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08296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41296" y="5822121"/>
            <a:ext cx="7146004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pen Sans Semi-Bold"/>
              </a:rPr>
              <a:t>CAUSALLY ORDERED GROUP CHAT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2994100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895573"/>
            <a:ext cx="5356432" cy="245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CHALLENGES</a:t>
            </a:r>
          </a:p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AND</a:t>
            </a:r>
          </a:p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SOLUTIONS</a:t>
            </a:r>
          </a:p>
          <a:p>
            <a:pPr algn="l">
              <a:lnSpc>
                <a:spcPts val="4830"/>
              </a:lnSpc>
            </a:pPr>
            <a:endParaRPr lang="en-US" sz="4600">
              <a:solidFill>
                <a:srgbClr val="F6F6F6"/>
              </a:solidFill>
              <a:latin typeface="Inter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539123" y="2557071"/>
            <a:ext cx="11347707" cy="5331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Causal Ordering: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Implementing and managing vector clocks.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High Availability: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Ensuring message delivery during and after disconnections.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Distributed Environment: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Synchronizing state across multiple clients.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2478630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895573"/>
            <a:ext cx="5356432" cy="124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FUTURE</a:t>
            </a:r>
          </a:p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IMPROVEMENTS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539123" y="2557071"/>
            <a:ext cx="11347707" cy="610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Dynamic Room Participants: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Allow adding/removing participants after room creation.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Enhanced Fault Tolerance: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Better handling of network partitions.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User Interface: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Develop a more user-friendly interface for the chat application.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A8490405-0E98-B791-0166-13893DC42E50}"/>
              </a:ext>
            </a:extLst>
          </p:cNvPr>
          <p:cNvSpPr/>
          <p:nvPr/>
        </p:nvSpPr>
        <p:spPr>
          <a:xfrm>
            <a:off x="14432209" y="8464121"/>
            <a:ext cx="2647263" cy="1588358"/>
          </a:xfrm>
          <a:custGeom>
            <a:avLst/>
            <a:gdLst/>
            <a:ahLst/>
            <a:cxnLst/>
            <a:rect l="l" t="t" r="r" b="b"/>
            <a:pathLst>
              <a:path w="2647263" h="1588358">
                <a:moveTo>
                  <a:pt x="0" y="0"/>
                </a:moveTo>
                <a:lnTo>
                  <a:pt x="2647263" y="0"/>
                </a:lnTo>
                <a:lnTo>
                  <a:pt x="2647263" y="1588358"/>
                </a:lnTo>
                <a:lnTo>
                  <a:pt x="0" y="158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81075" y="2884046"/>
            <a:ext cx="14166687" cy="266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>
                <a:solidFill>
                  <a:srgbClr val="17726D"/>
                </a:solidFill>
                <a:latin typeface="Inter Bold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0843" y="5507968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</a:rPr>
              <a:t>ANY QUESTIONS?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4658" y="9334833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</a:rPr>
              <a:t>Rishabh Tiwari, Simone Errigo, Andrea Migliorini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4658" y="8881603"/>
            <a:ext cx="371545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 dirty="0">
                <a:solidFill>
                  <a:srgbClr val="000000"/>
                </a:solidFill>
                <a:latin typeface="Open Sans Bold"/>
              </a:rPr>
              <a:t>18th June 2024          Milan, Italy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12983" y="2764133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79517" y="0"/>
            <a:ext cx="6308483" cy="10287000"/>
            <a:chOff x="0" y="0"/>
            <a:chExt cx="16614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9422" y="4039700"/>
            <a:ext cx="969409" cy="986123"/>
            <a:chOff x="0" y="0"/>
            <a:chExt cx="812800" cy="8268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961509" y="4039700"/>
            <a:ext cx="969409" cy="986123"/>
            <a:chOff x="0" y="0"/>
            <a:chExt cx="812800" cy="8268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04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9422" y="5465387"/>
            <a:ext cx="969409" cy="986123"/>
            <a:chOff x="0" y="0"/>
            <a:chExt cx="812800" cy="8268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61509" y="5465387"/>
            <a:ext cx="969409" cy="986123"/>
            <a:chOff x="0" y="0"/>
            <a:chExt cx="812800" cy="8268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05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9422" y="6891074"/>
            <a:ext cx="969409" cy="986123"/>
            <a:chOff x="0" y="0"/>
            <a:chExt cx="812800" cy="8268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961509" y="6891074"/>
            <a:ext cx="969409" cy="986123"/>
            <a:chOff x="0" y="0"/>
            <a:chExt cx="812800" cy="8268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06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844489" y="2984652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844489" y="826748"/>
            <a:ext cx="7158103" cy="193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TABLE OF CONTENTS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66977" y="4298980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OVERVIEW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89064" y="4088262"/>
            <a:ext cx="3614553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CONNECTION MANAGEMENT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66977" y="5724667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ASSUMPTIONS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189064" y="5724667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NODE OPERATIONS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66977" y="7150354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KEY COMPONENTS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89064" y="7150354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CAUSAL ORDER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395061" y="981075"/>
            <a:ext cx="547739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Semi-Bold"/>
              </a:rPr>
              <a:t>CAUSALLY ORDERED GROUP CHAT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</a:rPr>
              <a:t>Rishabh Tiwari, Simone Errigo, Andrea Migliorini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639422" y="8166642"/>
            <a:ext cx="969409" cy="986123"/>
            <a:chOff x="0" y="0"/>
            <a:chExt cx="812800" cy="82681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07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5961509" y="8166642"/>
            <a:ext cx="969409" cy="986123"/>
            <a:chOff x="0" y="0"/>
            <a:chExt cx="812800" cy="826814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08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866977" y="8434278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DEMONSTRATION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189064" y="8434278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7726D"/>
                </a:solidFill>
                <a:latin typeface="Inter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625288" y="2133600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5288" y="1123950"/>
            <a:ext cx="51323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7000">
                <a:solidFill>
                  <a:srgbClr val="F6F6F6"/>
                </a:solidFill>
                <a:latin typeface="Inter Bold"/>
              </a:rPr>
              <a:t>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75299" y="1762125"/>
            <a:ext cx="10540883" cy="6443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3"/>
              </a:lnSpc>
            </a:pPr>
            <a:r>
              <a:rPr lang="en-US" sz="2969">
                <a:solidFill>
                  <a:srgbClr val="17726D"/>
                </a:solidFill>
                <a:latin typeface="Inter Bold"/>
              </a:rPr>
              <a:t>Objective:</a:t>
            </a:r>
            <a:r>
              <a:rPr lang="en-US" sz="2969">
                <a:solidFill>
                  <a:srgbClr val="17726D"/>
                </a:solidFill>
                <a:latin typeface="Inter Medium"/>
              </a:rPr>
              <a:t> Implement a distributed group chat application.</a:t>
            </a:r>
          </a:p>
          <a:p>
            <a:pPr algn="l">
              <a:lnSpc>
                <a:spcPts val="7423"/>
              </a:lnSpc>
            </a:pPr>
            <a:r>
              <a:rPr lang="en-US" sz="2969">
                <a:solidFill>
                  <a:srgbClr val="17726D"/>
                </a:solidFill>
                <a:latin typeface="Inter Bold"/>
              </a:rPr>
              <a:t>Key Features:</a:t>
            </a:r>
          </a:p>
          <a:p>
            <a:pPr marL="641126" lvl="1" indent="-320563" algn="l">
              <a:lnSpc>
                <a:spcPts val="7423"/>
              </a:lnSpc>
              <a:buFont typeface="Arial"/>
              <a:buChar char="•"/>
            </a:pPr>
            <a:r>
              <a:rPr lang="en-US" sz="2969">
                <a:solidFill>
                  <a:srgbClr val="17726D"/>
                </a:solidFill>
                <a:latin typeface="Inter Medium"/>
              </a:rPr>
              <a:t>Create and delete rooms.</a:t>
            </a:r>
          </a:p>
          <a:p>
            <a:pPr marL="641126" lvl="1" indent="-320563" algn="l">
              <a:lnSpc>
                <a:spcPts val="7423"/>
              </a:lnSpc>
              <a:buFont typeface="Arial"/>
              <a:buChar char="•"/>
            </a:pPr>
            <a:r>
              <a:rPr lang="en-US" sz="2969">
                <a:solidFill>
                  <a:srgbClr val="17726D"/>
                </a:solidFill>
                <a:latin typeface="Inter Medium"/>
              </a:rPr>
              <a:t>Deliver messages in causal order within each room.</a:t>
            </a:r>
          </a:p>
          <a:p>
            <a:pPr marL="641126" lvl="1" indent="-320563" algn="l">
              <a:lnSpc>
                <a:spcPts val="7423"/>
              </a:lnSpc>
              <a:buFont typeface="Arial"/>
              <a:buChar char="•"/>
            </a:pPr>
            <a:r>
              <a:rPr lang="en-US" sz="2969">
                <a:solidFill>
                  <a:srgbClr val="17726D"/>
                </a:solidFill>
                <a:latin typeface="Inter Medium"/>
              </a:rPr>
              <a:t>Fully distributed with no centralized server.</a:t>
            </a:r>
          </a:p>
          <a:p>
            <a:pPr marL="641126" lvl="1" indent="-320563" algn="l">
              <a:lnSpc>
                <a:spcPts val="7423"/>
              </a:lnSpc>
              <a:buFont typeface="Arial"/>
              <a:buChar char="•"/>
            </a:pPr>
            <a:r>
              <a:rPr lang="en-US" sz="2969">
                <a:solidFill>
                  <a:srgbClr val="17726D"/>
                </a:solidFill>
                <a:latin typeface="Inter Medium"/>
              </a:rPr>
              <a:t>High availability: users can read and write messages even when temporarily disconnected.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625288" y="2133600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88084" y="1114425"/>
            <a:ext cx="5132315" cy="731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5400">
                <a:solidFill>
                  <a:srgbClr val="F6F6F6"/>
                </a:solidFill>
                <a:latin typeface="Inter Bold"/>
              </a:rPr>
              <a:t>ASSUMPTIONS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75299" y="2898962"/>
            <a:ext cx="10540883" cy="487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Reliability: </a:t>
            </a:r>
            <a:r>
              <a:rPr lang="en-US" sz="3169" dirty="0">
                <a:solidFill>
                  <a:srgbClr val="17726D"/>
                </a:solidFill>
                <a:latin typeface="Inter"/>
              </a:rPr>
              <a:t>Clients are reliable</a:t>
            </a:r>
            <a:r>
              <a:rPr lang="en-US" sz="3169" dirty="0">
                <a:solidFill>
                  <a:srgbClr val="17726D"/>
                </a:solidFill>
                <a:latin typeface="Inter Bold"/>
              </a:rPr>
              <a:t>.</a:t>
            </a:r>
          </a:p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Dynamic Participation: </a:t>
            </a:r>
            <a:r>
              <a:rPr lang="en-US" sz="3169" dirty="0">
                <a:solidFill>
                  <a:srgbClr val="17726D"/>
                </a:solidFill>
                <a:latin typeface="Inter"/>
              </a:rPr>
              <a:t>Clients can join and leave the network at any time.</a:t>
            </a:r>
          </a:p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Static Rooms: </a:t>
            </a:r>
            <a:r>
              <a:rPr lang="en-US" sz="3169" dirty="0">
                <a:solidFill>
                  <a:srgbClr val="17726D"/>
                </a:solidFill>
                <a:latin typeface="Inter"/>
              </a:rPr>
              <a:t>Set of participants in a room is fixed at creation.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2828365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1129216"/>
            <a:ext cx="5132315" cy="143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KEY</a:t>
            </a:r>
          </a:p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COMPONENTS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532601" y="1671895"/>
            <a:ext cx="11263782" cy="687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Connection Management: 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Handles network communication.</a:t>
            </a:r>
          </a:p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Node: 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Represents a user in the system, managing rooms and message queues.</a:t>
            </a:r>
          </a:p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Room Registry: 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Tracks active and deleted rooms.</a:t>
            </a:r>
          </a:p>
          <a:p>
            <a:pPr marL="684305" lvl="1" indent="-342152" algn="l">
              <a:lnSpc>
                <a:spcPts val="7923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Messages: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 Various message types for communication (e.g., RoomMessage, logRequestMessage).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2828365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1129216"/>
            <a:ext cx="5132315" cy="143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CONNECTION</a:t>
            </a:r>
          </a:p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MANAGEMENT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628770" y="897089"/>
            <a:ext cx="10630530" cy="8485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6814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Multicast and Broadcast: </a:t>
            </a:r>
          </a:p>
          <a:p>
            <a:pPr marL="1368610" lvl="2" indent="-456203" algn="l">
              <a:lnSpc>
                <a:spcPts val="6814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Multicast for room-specific messages.</a:t>
            </a:r>
          </a:p>
          <a:p>
            <a:pPr marL="1368610" lvl="2" indent="-456203" algn="l">
              <a:lnSpc>
                <a:spcPts val="6814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Broadcast for general announcements (e.g., heartbeat).</a:t>
            </a:r>
          </a:p>
          <a:p>
            <a:pPr marL="684305" lvl="1" indent="-342152" algn="l">
              <a:lnSpc>
                <a:spcPts val="6814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Message Handling: 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Send and receive messages, serialize and deserialize messages.</a:t>
            </a:r>
          </a:p>
          <a:p>
            <a:pPr marL="684305" lvl="1" indent="-342152" algn="l">
              <a:lnSpc>
                <a:spcPts val="6814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User Discovery: 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Update known users from received messages.</a:t>
            </a:r>
          </a:p>
          <a:p>
            <a:pPr marL="684305" lvl="1" indent="-342152" algn="l">
              <a:lnSpc>
                <a:spcPts val="6814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Heartbeat Mechanism: </a:t>
            </a:r>
            <a:r>
              <a:rPr lang="en-US" sz="3169">
                <a:solidFill>
                  <a:srgbClr val="17726D"/>
                </a:solidFill>
                <a:latin typeface="Inter"/>
              </a:rPr>
              <a:t>Regularly broadcast presence and room updates.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2828365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1129216"/>
            <a:ext cx="5132315" cy="143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NODE</a:t>
            </a:r>
          </a:p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OPERATIONS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14968" y="1129216"/>
            <a:ext cx="10630530" cy="772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Creating a Room: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 dirty="0">
                <a:solidFill>
                  <a:srgbClr val="17726D"/>
                </a:solidFill>
                <a:latin typeface="Inter"/>
              </a:rPr>
              <a:t>Generates a unique multicast IP.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 dirty="0">
                <a:solidFill>
                  <a:srgbClr val="17726D"/>
                </a:solidFill>
                <a:latin typeface="Inter"/>
              </a:rPr>
              <a:t>Broadcasts room creation.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Joining a Room: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 dirty="0">
                <a:solidFill>
                  <a:srgbClr val="17726D"/>
                </a:solidFill>
                <a:latin typeface="Inter"/>
              </a:rPr>
              <a:t>Joins the multicast group.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 dirty="0">
                <a:solidFill>
                  <a:srgbClr val="17726D"/>
                </a:solidFill>
                <a:latin typeface="Inter"/>
              </a:rPr>
              <a:t>Synchronizes message logs using vector clocks.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Leaving a Room: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 dirty="0">
                <a:solidFill>
                  <a:srgbClr val="17726D"/>
                </a:solidFill>
                <a:latin typeface="Inter"/>
              </a:rPr>
              <a:t>Leaves the multicast group.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 dirty="0">
                <a:solidFill>
                  <a:srgbClr val="17726D"/>
                </a:solidFill>
                <a:latin typeface="Inter Bold"/>
              </a:rPr>
              <a:t>Sending Messages: 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 dirty="0">
                <a:solidFill>
                  <a:srgbClr val="17726D"/>
                </a:solidFill>
                <a:latin typeface="Inter"/>
              </a:rPr>
              <a:t>Ensures causal order using vector clocks.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3351455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905098"/>
            <a:ext cx="5132315" cy="213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ENSURING</a:t>
            </a:r>
          </a:p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CAUSAL</a:t>
            </a:r>
          </a:p>
          <a:p>
            <a:pPr algn="l">
              <a:lnSpc>
                <a:spcPts val="5565"/>
              </a:lnSpc>
            </a:pPr>
            <a:r>
              <a:rPr lang="en-US" sz="5300">
                <a:solidFill>
                  <a:srgbClr val="F6F6F6"/>
                </a:solidFill>
                <a:latin typeface="Inter Bold"/>
              </a:rPr>
              <a:t>ORDER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785652" y="2363499"/>
            <a:ext cx="10630530" cy="5331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Vector Clocks: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Each message carries a vector clock.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Ensures messages are delivered in causal order.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Message Queue: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Holds messages until they can be delivered in the correct order.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Updates local clock and logs.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510410" y="2321747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0410" y="895573"/>
            <a:ext cx="5356432" cy="124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HANDLING</a:t>
            </a:r>
          </a:p>
          <a:p>
            <a:pPr algn="l">
              <a:lnSpc>
                <a:spcPts val="4830"/>
              </a:lnSpc>
            </a:pPr>
            <a:r>
              <a:rPr lang="en-US" sz="4600">
                <a:solidFill>
                  <a:srgbClr val="F6F6F6"/>
                </a:solidFill>
                <a:latin typeface="Inter Bold"/>
              </a:rPr>
              <a:t>DISCONNECTIONS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449476" y="2131247"/>
            <a:ext cx="11347707" cy="610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High Availability: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Users can continue to read/write messages while disconnected.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Messages are synchronized upon reconnection</a:t>
            </a:r>
            <a:r>
              <a:rPr lang="en-US" sz="3169">
                <a:solidFill>
                  <a:srgbClr val="17726D"/>
                </a:solidFill>
                <a:latin typeface="Inter Bold"/>
              </a:rPr>
              <a:t>.</a:t>
            </a:r>
          </a:p>
          <a:p>
            <a:pPr marL="684305" lvl="1" indent="-342152" algn="l">
              <a:lnSpc>
                <a:spcPts val="6148"/>
              </a:lnSpc>
              <a:buFont typeface="Arial"/>
              <a:buChar char="•"/>
            </a:pPr>
            <a:r>
              <a:rPr lang="en-US" sz="3169">
                <a:solidFill>
                  <a:srgbClr val="17726D"/>
                </a:solidFill>
                <a:latin typeface="Inter Bold"/>
              </a:rPr>
              <a:t>Log Requests: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Request missing messages using logRequestMessage.</a:t>
            </a:r>
          </a:p>
          <a:p>
            <a:pPr marL="1368610" lvl="2" indent="-456203" algn="l">
              <a:lnSpc>
                <a:spcPts val="6148"/>
              </a:lnSpc>
              <a:buFont typeface="Arial"/>
              <a:buChar char="⚬"/>
            </a:pPr>
            <a:r>
              <a:rPr lang="en-US" sz="3169">
                <a:solidFill>
                  <a:srgbClr val="17726D"/>
                </a:solidFill>
                <a:latin typeface="Inter"/>
              </a:rPr>
              <a:t>Respond to log requests with logResponseMessage.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932" y="9629015"/>
            <a:ext cx="7575218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r>
              <a:rPr lang="en-US" sz="1599">
                <a:solidFill>
                  <a:srgbClr val="F6F6F6"/>
                </a:solidFill>
                <a:latin typeface="Open Sans"/>
              </a:rPr>
              <a:t>Rishabh Tiwari, Simone Errigo, Andrea Migliorini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646</Words>
  <Application>Microsoft Macintosh PowerPoint</Application>
  <PresentationFormat>Custom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Open Sans Semi-Bold</vt:lpstr>
      <vt:lpstr>Calibri</vt:lpstr>
      <vt:lpstr>Inter Bold</vt:lpstr>
      <vt:lpstr>Inter Medium</vt:lpstr>
      <vt:lpstr>Open Sans Bold</vt:lpstr>
      <vt:lpstr>Open Sans Medium</vt:lpstr>
      <vt:lpstr>Arial</vt:lpstr>
      <vt:lpstr>Open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Simple and Professional Business Pitch Deck Presentation</dc:title>
  <cp:lastModifiedBy>Rishabh Tiwari</cp:lastModifiedBy>
  <cp:revision>3</cp:revision>
  <dcterms:created xsi:type="dcterms:W3CDTF">2006-08-16T00:00:00Z</dcterms:created>
  <dcterms:modified xsi:type="dcterms:W3CDTF">2024-06-18T08:21:53Z</dcterms:modified>
  <dc:identifier>DAGIVKc50cc</dc:identifier>
</cp:coreProperties>
</file>